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ink/ink1.xml" ContentType="application/inkml+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2" r:id="rId1"/>
  </p:sldMasterIdLst>
  <p:notesMasterIdLst>
    <p:notesMasterId r:id="rId24"/>
  </p:notesMasterIdLst>
  <p:handoutMasterIdLst>
    <p:handoutMasterId r:id="rId25"/>
  </p:handoutMasterIdLst>
  <p:sldIdLst>
    <p:sldId id="256" r:id="rId2"/>
    <p:sldId id="259" r:id="rId3"/>
    <p:sldId id="263" r:id="rId4"/>
    <p:sldId id="306" r:id="rId5"/>
    <p:sldId id="260" r:id="rId6"/>
    <p:sldId id="308" r:id="rId7"/>
    <p:sldId id="309" r:id="rId8"/>
    <p:sldId id="310" r:id="rId9"/>
    <p:sldId id="311" r:id="rId10"/>
    <p:sldId id="312" r:id="rId11"/>
    <p:sldId id="276" r:id="rId12"/>
    <p:sldId id="275" r:id="rId13"/>
    <p:sldId id="313" r:id="rId14"/>
    <p:sldId id="277" r:id="rId15"/>
    <p:sldId id="314" r:id="rId16"/>
    <p:sldId id="278" r:id="rId17"/>
    <p:sldId id="280" r:id="rId18"/>
    <p:sldId id="315" r:id="rId19"/>
    <p:sldId id="316" r:id="rId20"/>
    <p:sldId id="318" r:id="rId21"/>
    <p:sldId id="319" r:id="rId22"/>
    <p:sldId id="317" r:id="rId23"/>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1977">
          <p15:clr>
            <a:srgbClr val="A4A3A4"/>
          </p15:clr>
        </p15:guide>
        <p15:guide id="3" pos="49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6" autoAdjust="0"/>
    <p:restoredTop sz="92337" autoAdjust="0"/>
  </p:normalViewPr>
  <p:slideViewPr>
    <p:cSldViewPr snapToGrid="0">
      <p:cViewPr>
        <p:scale>
          <a:sx n="97" d="100"/>
          <a:sy n="97" d="100"/>
        </p:scale>
        <p:origin x="36" y="378"/>
      </p:cViewPr>
      <p:guideLst>
        <p:guide orient="horz" pos="2160"/>
        <p:guide pos="1977"/>
        <p:guide pos="49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A84ADE50-F39A-4020-B533-40AC8DC8707B}"/>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9EC956C7-2DD4-4CDD-8D03-DE114F450640}"/>
              </a:ext>
            </a:extLst>
          </p:cNvPr>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r>
              <a:rPr lang="de-DE"/>
              <a:t>05.05.2022</a:t>
            </a:r>
          </a:p>
        </p:txBody>
      </p:sp>
      <p:sp>
        <p:nvSpPr>
          <p:cNvPr id="4" name="Fußzeilenplatzhalter 3">
            <a:extLst>
              <a:ext uri="{FF2B5EF4-FFF2-40B4-BE49-F238E27FC236}">
                <a16:creationId xmlns:a16="http://schemas.microsoft.com/office/drawing/2014/main" id="{7ED6ADC6-1A45-4288-8744-63FDF01D260D}"/>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r>
              <a:rPr lang="de-DE"/>
              <a:t>Die Fahrradzone – Ein Werkzeug für mehr Flächengerechtigkeit?</a:t>
            </a:r>
          </a:p>
        </p:txBody>
      </p:sp>
      <p:sp>
        <p:nvSpPr>
          <p:cNvPr id="5" name="Foliennummernplatzhalter 4">
            <a:extLst>
              <a:ext uri="{FF2B5EF4-FFF2-40B4-BE49-F238E27FC236}">
                <a16:creationId xmlns:a16="http://schemas.microsoft.com/office/drawing/2014/main" id="{68A78A8C-5B11-427D-AB55-02C615336571}"/>
              </a:ext>
            </a:extLst>
          </p:cNvPr>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6E4CBCED-E836-4D6D-9772-B6AF3CC12166}" type="slidenum">
              <a:rPr lang="de-DE" smtClean="0"/>
              <a:t>‹Nr.›</a:t>
            </a:fld>
            <a:endParaRPr lang="de-DE"/>
          </a:p>
        </p:txBody>
      </p:sp>
    </p:spTree>
    <p:extLst>
      <p:ext uri="{BB962C8B-B14F-4D97-AF65-F5344CB8AC3E}">
        <p14:creationId xmlns:p14="http://schemas.microsoft.com/office/powerpoint/2010/main" val="620351990"/>
      </p:ext>
    </p:extLst>
  </p:cSld>
  <p:clrMap bg1="lt1" tx1="dk1" bg2="lt2" tx2="dk2" accent1="accent1" accent2="accent2" accent3="accent3" accent4="accent4" accent5="accent5" accent6="accent6" hlink="hlink" folHlink="folHlink"/>
  <p:hf hd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2-05-05T10:21:19.982"/>
    </inkml:context>
    <inkml:brush xml:id="br0">
      <inkml:brushProperty name="width" value="0.1" units="cm"/>
      <inkml:brushProperty name="height" value="0.1" units="cm"/>
      <inkml:brushProperty name="color" value="#E71224"/>
    </inkml:brush>
  </inkml:definitions>
  <inkml:trace contextRef="#ctx0" brushRef="#br0">1 3083 3679 0 0,'0'0'284'0'0,"0"0"-45"0"0,0 0 504 0 0,2-1 237 0 0,24-9 1481 0 0,-25 10-2157 0 0,-1 0-43 0 0,0 0-7 0 0,0 0-13 0 0,2 0-8 0 0,42 47 1347 0 0,-38-41-1503 0 0,0 0-1 0 0,0 0 0 0 0,1-1 0 0 0,0 0 1 0 0,0 0-1 0 0,0 0 0 0 0,0-1 0 0 0,1 0 0 0 0,-1 0 1 0 0,1-1-1 0 0,3 1-76 0 0,18 9 649 0 0,232 112 1059 0 0,-205-99-1708 0 0,1-2 0 0 0,2-4 0 0 0,0-1 0 0 0,22 1 0 0 0,-39-9 0 0 0,0 1 0 0 0,-2 2 0 0 0,1 2 0 0 0,-2 2 0 0 0,17 10 0 0 0,55 32 0 0 0,-53-30 0 0 0,-2 3 0 0 0,42 31 0 0 0,203 167 0 0 0,-59-71 0 0 0,-165-103 0 0 0,-3 4 0 0 0,27 32 0 0 0,33 23 120 0 0,70 43-120 0 0,-177-139 8 0 0,186 144-8 0 0,-23-15 75 0 0,-1 12-22 0 0,-77-58-53 0 0,58 45 0 0 0,144 89 64 0 0,44 92 310 0 0,-150-135-364 0 0,7 22-10 0 0,-63-51 0 0 0,-100-107 32 0 0,-3 2 0 0 0,-2 2 0 0 0,-3 2 0 0 0,0 6-32 0 0,132 227 475 0 0,-54-99-240 0 0,66 61-14 0 0,-52-25 24 0 0,40 208-109 0 0,-76-237-136 0 0,-45-101 0 0 0,-5 2 0 0 0,-5 3 0 0 0,19 74 0 0 0,61 225 0 0 0,-9-157 0 0 0,-55-131 0 0 0,61 121 0 0 0,-32-14 54 0 0,0 11-44 0 0,-9-79-10 0 0,71 152 0 0 0,-27 97 182 0 0,-41-180 234 0 0,-57-133-352 0 0,-16-42 10 0 0,-8-46-74 0 0,-1-1 11 0 0,0-4 42 0 0,1 2 11 0 0,-2-3 15 0 0,-1-1 54 0 0,0 0-2 0 0,0 0-10 0 0,0 0-6 0 0,0 0-23 0 0,0 0-11 0 0,0 0-1 0 0,0 0 3 0 0,14-18 232 0 0,-8 11-305 0 0,2 0-10 0 0,23-10 0 0 0,68-36 12 0 0,37 14 114 0 0,-81 28-128 0 0,168-32 2 0 0,-29 8 0 0 0,81-28 0 0 0,225-68 75 0 0,-232 78 42 0 0,24-27-63 0 0,106-16 228 0 0,-59 18-282 0 0,-15-34 64 0 0,-47 36-1 0 0,-160 48-50 0 0,156-69 111 0 0,-26 2 12 0 0,-79 27 248 0 0,106-34-240 0 0,-70-9-144 0 0,61-5 247 0 0,-98 47-126 0 0,11-9-121 0 0,-10 7 118 0 0,21 6 159 0 0,185-96 288 0 0,-256 101-501 0 0,144-44 224 0 0,-139 44-288 0 0,39-11 252 0 0,106-37-176 0 0,-138 67 116 0 0,100-48-192 0 0,-174 64 21 0 0,1 2 1 0 0,1 3-1 0 0,18-3-21 0 0,77-24 72 0 0,-73 16-72 0 0,-1-3 0 0 0,18-14 0 0 0,36-8-6797 0 0,-115 49-38 0 0</inkml:trace>
  <inkml:trace contextRef="#ctx0" brushRef="#br0" timeOffset="2674.34">58 2961 1839 0 0,'-1'-4'370'0'0,"-14"-58"-438"0"0,13 32 7212 0 0,19 17-6534 0 0,-7 9-610 0 0,130-31 1288 0 0,-28-12-472 0 0,-79 35-707 0 0,0 1 0 0 0,0 1 0 0 0,1 2 0 0 0,1 2 0 0 0,-1 1 0 0 0,22 0-109 0 0,-21 1 26 0 0,91-17 214 0 0,0-5-1 0 0,11-9-239 0 0,-79 20 89 0 0,286-63 505 0 0,-159 37-88 0 0,-89 22-265 0 0,-2-4 0 0 0,79-31-241 0 0,-74 18 163 0 0,1 4 0 0 0,83-14-163 0 0,-49 12 484 0 0,104-42-484 0 0,-126 38 166 0 0,364-99 20 0 0,-207 79-23 0 0,21 1-110 0 0,-229 47-15 0 0,12-2 7 0 0,0-3 0 0 0,53-18-45 0 0,-38 4 32 0 0,1 4 0 0 0,87-13-32 0 0,173-21 576 0 0,-83 21-424 0 0,56-22-88 0 0,216-36 299 0 0,-97-3-104 0 0,-112 45 205 0 0,-253 45-409 0 0,228-35-44 0 0,107-28 268 0 0,-307 57-246 0 0,173-38 175 0 0,-244 48-197 0 0,79-15 248 0 0,-1-4-1 0 0,20-11-258 0 0,57-33 128 0 0,-43 21-74 0 0,-79 26-6 0 0,-1-3 1 0 0,-2-3 0 0 0,25-16-49 0 0,-44 23 24 0 0,0 1 0 0 0,1 2 0 0 0,0 2 0 0 0,2 2 0 0 0,0 2 0 0 0,13 0-24 0 0,-17 2 0 0 0,-1-3 0 0 0,-1-1 0 0 0,0-2 0 0 0,0-2 0 0 0,-2-1 0 0 0,15-11 0 0 0,-24 14 0 0 0,118-28 124 0 0,29-7-40 0 0,52-40-20 0 0,146-27 0 0 0,-238 89 0 0 0,37-25 0 0 0,58 8 0 0 0,-142 17-64 0 0,1 4 0 0 0,21-1 0 0 0,129-11 0 0 0,-154 17-40 0 0,-46 13-738 0 0,-15 3-4549 0 0,-7 0-808 0 0</inkml:trace>
  <inkml:trace contextRef="#ctx0" brushRef="#br0" timeOffset="4719.398">14855 182 4607 0 0,'0'0'354'0'0,"0"0"-57"0"0,0 0 630 0 0,0 0 302 0 0,0 0 62 0 0,0 0-147 0 0,2-1-664 0 0,4-3-288 0 0,-4 3-58 0 0,-2 1-16 0 0,2 1-44 0 0,5 2-4 0 0,-4-2-5 0 0,-1 1 0 0 0,1 0-1 0 0,-1 0 1 0 0,0 0 0 0 0,0 1 0 0 0,0-1 0 0 0,0 0 0 0 0,0 1 0 0 0,-1-1 0 0 0,1 1 0 0 0,-1-1 0 0 0,1 1 0 0 0,-1 0 0 0 0,0 0 0 0 0,0 0 0 0 0,0-1 0 0 0,-1 1-1 0 0,1 0 1 0 0,-1 0 0 0 0,1 1-65 0 0,4 14 258 0 0,1-1-1 0 0,2-1 0 0 0,-1 1 0 0 0,2-1 1 0 0,0-1-1 0 0,1 0 0 0 0,0 0 1 0 0,1 0-1 0 0,10 8-257 0 0,14 21 275 0 0,-33-40-270 0 0,24 28 98 0 0,-2 2 0 0 0,-1 1 1 0 0,-2 0-1 0 0,-2 2 0 0 0,1 4-103 0 0,106 306 408 0 0,-110-314-360 0 0,2-1 0 0 0,1-1 0 0 0,2 0 1 0 0,0-2-1 0 0,7 5-48 0 0,55 80 95 0 0,-62-78 24 0 0,-1 1-1 0 0,-1 0 0 0 0,-3 1 1 0 0,-1 1-1 0 0,7 30-118 0 0,26 104 582 0 0,3-19-572 0 0,108 136 54 0 0,-129-233-64 0 0,-3 0 0 0 0,-3 1 0 0 0,3 17 0 0 0,-7-14 51 0 0,3-1 1 0 0,2-1-1 0 0,3-1 0 0 0,3-2 0 0 0,31 44-51 0 0,44 93 0 0 0,-5 5 0 0 0,41 104 0 0 0,-114-259-115 0 0,-7-18-4730 0 0,-6-11-579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de-DE"/>
          </a:p>
        </p:txBody>
      </p:sp>
      <p:sp>
        <p:nvSpPr>
          <p:cNvPr id="3" name="Datumsplatzhalter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r>
              <a:rPr lang="de-DE"/>
              <a:t>05.05.2022</a:t>
            </a:r>
          </a:p>
        </p:txBody>
      </p:sp>
      <p:sp>
        <p:nvSpPr>
          <p:cNvPr id="4" name="Folienbildplatzhalt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de-DE"/>
          </a:p>
        </p:txBody>
      </p:sp>
      <p:sp>
        <p:nvSpPr>
          <p:cNvPr id="5" name="Notizenplatzhalter 4"/>
          <p:cNvSpPr>
            <a:spLocks noGrp="1"/>
          </p:cNvSpPr>
          <p:nvPr>
            <p:ph type="body" sz="quarter" idx="3"/>
          </p:nvPr>
        </p:nvSpPr>
        <p:spPr>
          <a:xfrm>
            <a:off x="710407" y="4861441"/>
            <a:ext cx="5683250" cy="4605576"/>
          </a:xfrm>
          <a:prstGeom prst="rect">
            <a:avLst/>
          </a:prstGeom>
        </p:spPr>
        <p:txBody>
          <a:bodyPr vert="horz" lIns="99075" tIns="49538" rIns="99075" bIns="49538"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r>
              <a:rPr lang="de-DE"/>
              <a:t>Die Fahrradzone – Ein Werkzeug für mehr Flächengerechtigkeit?</a:t>
            </a:r>
          </a:p>
        </p:txBody>
      </p:sp>
      <p:sp>
        <p:nvSpPr>
          <p:cNvPr id="7" name="Foliennummernplatzhalter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BD2F12E8-409A-4375-9634-972DA4720D5D}" type="slidenum">
              <a:rPr lang="de-DE" smtClean="0"/>
              <a:t>‹Nr.›</a:t>
            </a:fld>
            <a:endParaRPr lang="de-DE"/>
          </a:p>
        </p:txBody>
      </p:sp>
    </p:spTree>
    <p:extLst>
      <p:ext uri="{BB962C8B-B14F-4D97-AF65-F5344CB8AC3E}">
        <p14:creationId xmlns:p14="http://schemas.microsoft.com/office/powerpoint/2010/main" val="145928575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Beispiel Mittelstadt Stadtregion</a:t>
            </a:r>
            <a:r>
              <a:rPr lang="de-DE" baseline="0" dirty="0"/>
              <a:t> </a:t>
            </a:r>
            <a:r>
              <a:rPr lang="de-DE" baseline="0" dirty="0">
                <a:sym typeface="Wingdings" panose="05000000000000000000" pitchFamily="2" charset="2"/>
              </a:rPr>
              <a:t> 3,1 Wege pro Tag, 40 km mittlere Tagesstrecke und 78 min im Mittel unterwegs</a:t>
            </a:r>
          </a:p>
          <a:p>
            <a:endParaRPr lang="de-DE" baseline="0" dirty="0">
              <a:sym typeface="Wingdings" panose="05000000000000000000" pitchFamily="2" charset="2"/>
            </a:endParaRPr>
          </a:p>
          <a:p>
            <a:r>
              <a:rPr lang="de-DE" baseline="0" dirty="0">
                <a:sym typeface="Wingdings" panose="05000000000000000000" pitchFamily="2" charset="2"/>
              </a:rPr>
              <a:t>Mittelstadt ländliche Region  kein großer Unterschied</a:t>
            </a:r>
          </a:p>
          <a:p>
            <a:endParaRPr lang="de-DE" baseline="0" dirty="0">
              <a:sym typeface="Wingdings" panose="05000000000000000000" pitchFamily="2" charset="2"/>
            </a:endParaRPr>
          </a:p>
          <a:p>
            <a:r>
              <a:rPr lang="de-DE" baseline="0" dirty="0">
                <a:sym typeface="Wingdings" panose="05000000000000000000" pitchFamily="2" charset="2"/>
              </a:rPr>
              <a:t>Großstadt vs. dörflicher Raum  35 zu 43 km mittlere Tagesstrecke, dafür aber 82 zu 73 min </a:t>
            </a:r>
            <a:r>
              <a:rPr lang="de-DE" baseline="0" dirty="0" err="1">
                <a:sym typeface="Wingdings" panose="05000000000000000000" pitchFamily="2" charset="2"/>
              </a:rPr>
              <a:t>Unterwegszeit</a:t>
            </a:r>
            <a:endParaRPr lang="de-DE" dirty="0"/>
          </a:p>
        </p:txBody>
      </p:sp>
      <p:sp>
        <p:nvSpPr>
          <p:cNvPr id="5" name="Datumsplatzhalter 4">
            <a:extLst>
              <a:ext uri="{FF2B5EF4-FFF2-40B4-BE49-F238E27FC236}">
                <a16:creationId xmlns:a16="http://schemas.microsoft.com/office/drawing/2014/main" id="{31ADB260-E6CA-4C36-BAD7-09E1721847C8}"/>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8A7F269D-3339-4E31-B889-2264C056F37B}"/>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2AE062D8-5635-4F29-A075-64EC64FD000D}"/>
              </a:ext>
            </a:extLst>
          </p:cNvPr>
          <p:cNvSpPr>
            <a:spLocks noGrp="1"/>
          </p:cNvSpPr>
          <p:nvPr>
            <p:ph type="sldNum" sz="quarter" idx="5"/>
          </p:nvPr>
        </p:nvSpPr>
        <p:spPr/>
        <p:txBody>
          <a:bodyPr/>
          <a:lstStyle/>
          <a:p>
            <a:fld id="{BD2F12E8-409A-4375-9634-972DA4720D5D}" type="slidenum">
              <a:rPr lang="de-DE" smtClean="0"/>
              <a:t>4</a:t>
            </a:fld>
            <a:endParaRPr lang="de-DE"/>
          </a:p>
        </p:txBody>
      </p:sp>
    </p:spTree>
    <p:extLst>
      <p:ext uri="{BB962C8B-B14F-4D97-AF65-F5344CB8AC3E}">
        <p14:creationId xmlns:p14="http://schemas.microsoft.com/office/powerpoint/2010/main" val="3932215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Richtlinien für die integrierte Netzgestaltung</a:t>
            </a:r>
          </a:p>
          <a:p>
            <a:r>
              <a:rPr lang="de-DE" dirty="0"/>
              <a:t>Außerorts </a:t>
            </a:r>
            <a:r>
              <a:rPr lang="de-DE" dirty="0">
                <a:sym typeface="Wingdings" panose="05000000000000000000" pitchFamily="2" charset="2"/>
              </a:rPr>
              <a:t> Richtlinie</a:t>
            </a:r>
            <a:r>
              <a:rPr lang="de-DE" baseline="0" dirty="0">
                <a:sym typeface="Wingdings" panose="05000000000000000000" pitchFamily="2" charset="2"/>
              </a:rPr>
              <a:t> für die Anlage von Autobahnen und Landstraßen</a:t>
            </a:r>
          </a:p>
          <a:p>
            <a:endParaRPr lang="de-DE" baseline="0" dirty="0">
              <a:sym typeface="Wingdings" panose="05000000000000000000" pitchFamily="2" charset="2"/>
            </a:endParaRPr>
          </a:p>
          <a:p>
            <a:r>
              <a:rPr lang="de-DE" baseline="0" dirty="0">
                <a:sym typeface="Wingdings" panose="05000000000000000000" pitchFamily="2" charset="2"/>
              </a:rPr>
              <a:t>Handbuch für die Bemessung von Straßen  AA, LA, S</a:t>
            </a:r>
          </a:p>
          <a:p>
            <a:r>
              <a:rPr lang="de-DE" baseline="0" dirty="0">
                <a:sym typeface="Wingdings" panose="05000000000000000000" pitchFamily="2" charset="2"/>
              </a:rPr>
              <a:t>Innerorts 	Richtlinie für die Anlage von Stadtstraßen</a:t>
            </a:r>
          </a:p>
          <a:p>
            <a:r>
              <a:rPr lang="de-DE" dirty="0"/>
              <a:t>Empfehlungen für Fußgängerverkehrsanlagen.</a:t>
            </a:r>
          </a:p>
          <a:p>
            <a:endParaRPr lang="de-DE" dirty="0"/>
          </a:p>
          <a:p>
            <a:endParaRPr lang="de-DE" dirty="0"/>
          </a:p>
        </p:txBody>
      </p:sp>
      <p:sp>
        <p:nvSpPr>
          <p:cNvPr id="5" name="Datumsplatzhalter 4">
            <a:extLst>
              <a:ext uri="{FF2B5EF4-FFF2-40B4-BE49-F238E27FC236}">
                <a16:creationId xmlns:a16="http://schemas.microsoft.com/office/drawing/2014/main" id="{05C0219D-3002-4A3F-8AC9-35AC4B754531}"/>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0C4E6523-82FF-4913-999A-5264D00AFC80}"/>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88E75BAD-92F9-41F5-9104-735A13434CB1}"/>
              </a:ext>
            </a:extLst>
          </p:cNvPr>
          <p:cNvSpPr>
            <a:spLocks noGrp="1"/>
          </p:cNvSpPr>
          <p:nvPr>
            <p:ph type="sldNum" sz="quarter" idx="5"/>
          </p:nvPr>
        </p:nvSpPr>
        <p:spPr/>
        <p:txBody>
          <a:bodyPr/>
          <a:lstStyle/>
          <a:p>
            <a:fld id="{BD2F12E8-409A-4375-9634-972DA4720D5D}" type="slidenum">
              <a:rPr lang="de-DE" smtClean="0"/>
              <a:t>16</a:t>
            </a:fld>
            <a:endParaRPr lang="de-DE"/>
          </a:p>
        </p:txBody>
      </p:sp>
    </p:spTree>
    <p:extLst>
      <p:ext uri="{BB962C8B-B14F-4D97-AF65-F5344CB8AC3E}">
        <p14:creationId xmlns:p14="http://schemas.microsoft.com/office/powerpoint/2010/main" val="30354672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Richtlinien für die integrierte Netzgestaltung</a:t>
            </a:r>
          </a:p>
          <a:p>
            <a:r>
              <a:rPr lang="de-DE" dirty="0"/>
              <a:t>Außerorts </a:t>
            </a:r>
            <a:r>
              <a:rPr lang="de-DE" dirty="0">
                <a:sym typeface="Wingdings" panose="05000000000000000000" pitchFamily="2" charset="2"/>
              </a:rPr>
              <a:t> Richtlinie</a:t>
            </a:r>
            <a:r>
              <a:rPr lang="de-DE" baseline="0" dirty="0">
                <a:sym typeface="Wingdings" panose="05000000000000000000" pitchFamily="2" charset="2"/>
              </a:rPr>
              <a:t> für die Anlage von Autobahnen und Landstraßen</a:t>
            </a:r>
          </a:p>
          <a:p>
            <a:endParaRPr lang="de-DE" baseline="0" dirty="0">
              <a:sym typeface="Wingdings" panose="05000000000000000000" pitchFamily="2" charset="2"/>
            </a:endParaRPr>
          </a:p>
          <a:p>
            <a:r>
              <a:rPr lang="de-DE" baseline="0" dirty="0">
                <a:sym typeface="Wingdings" panose="05000000000000000000" pitchFamily="2" charset="2"/>
              </a:rPr>
              <a:t>Handbuch für die Bemessung von Straßen  AA, LA, S</a:t>
            </a:r>
          </a:p>
          <a:p>
            <a:r>
              <a:rPr lang="de-DE" baseline="0" dirty="0">
                <a:sym typeface="Wingdings" panose="05000000000000000000" pitchFamily="2" charset="2"/>
              </a:rPr>
              <a:t>Innerorts 	Richtlinie für die Anlage von Stadtstraßen</a:t>
            </a:r>
          </a:p>
          <a:p>
            <a:r>
              <a:rPr lang="de-DE" dirty="0"/>
              <a:t>Empfehlungen für Fußgängerverkehrsanlagen.</a:t>
            </a:r>
          </a:p>
          <a:p>
            <a:endParaRPr lang="de-DE" dirty="0"/>
          </a:p>
          <a:p>
            <a:endParaRPr lang="de-DE" dirty="0"/>
          </a:p>
        </p:txBody>
      </p:sp>
      <p:sp>
        <p:nvSpPr>
          <p:cNvPr id="5" name="Datumsplatzhalter 4">
            <a:extLst>
              <a:ext uri="{FF2B5EF4-FFF2-40B4-BE49-F238E27FC236}">
                <a16:creationId xmlns:a16="http://schemas.microsoft.com/office/drawing/2014/main" id="{05C0219D-3002-4A3F-8AC9-35AC4B754531}"/>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0C4E6523-82FF-4913-999A-5264D00AFC80}"/>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88E75BAD-92F9-41F5-9104-735A13434CB1}"/>
              </a:ext>
            </a:extLst>
          </p:cNvPr>
          <p:cNvSpPr>
            <a:spLocks noGrp="1"/>
          </p:cNvSpPr>
          <p:nvPr>
            <p:ph type="sldNum" sz="quarter" idx="5"/>
          </p:nvPr>
        </p:nvSpPr>
        <p:spPr/>
        <p:txBody>
          <a:bodyPr/>
          <a:lstStyle/>
          <a:p>
            <a:fld id="{BD2F12E8-409A-4375-9634-972DA4720D5D}" type="slidenum">
              <a:rPr lang="de-DE" smtClean="0"/>
              <a:t>18</a:t>
            </a:fld>
            <a:endParaRPr lang="de-DE"/>
          </a:p>
        </p:txBody>
      </p:sp>
    </p:spTree>
    <p:extLst>
      <p:ext uri="{BB962C8B-B14F-4D97-AF65-F5344CB8AC3E}">
        <p14:creationId xmlns:p14="http://schemas.microsoft.com/office/powerpoint/2010/main" val="93949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Richtlinien für die integrierte Netzgestaltung</a:t>
            </a:r>
          </a:p>
          <a:p>
            <a:r>
              <a:rPr lang="de-DE" dirty="0"/>
              <a:t>Außerorts </a:t>
            </a:r>
            <a:r>
              <a:rPr lang="de-DE" dirty="0">
                <a:sym typeface="Wingdings" panose="05000000000000000000" pitchFamily="2" charset="2"/>
              </a:rPr>
              <a:t> Richtlinie</a:t>
            </a:r>
            <a:r>
              <a:rPr lang="de-DE" baseline="0" dirty="0">
                <a:sym typeface="Wingdings" panose="05000000000000000000" pitchFamily="2" charset="2"/>
              </a:rPr>
              <a:t> für die Anlage von Autobahnen und Landstraßen</a:t>
            </a:r>
          </a:p>
          <a:p>
            <a:endParaRPr lang="de-DE" baseline="0" dirty="0">
              <a:sym typeface="Wingdings" panose="05000000000000000000" pitchFamily="2" charset="2"/>
            </a:endParaRPr>
          </a:p>
          <a:p>
            <a:r>
              <a:rPr lang="de-DE" baseline="0" dirty="0">
                <a:sym typeface="Wingdings" panose="05000000000000000000" pitchFamily="2" charset="2"/>
              </a:rPr>
              <a:t>Handbuch für die Bemessung von Straßen  AA, LA, S</a:t>
            </a:r>
          </a:p>
          <a:p>
            <a:r>
              <a:rPr lang="de-DE" baseline="0" dirty="0">
                <a:sym typeface="Wingdings" panose="05000000000000000000" pitchFamily="2" charset="2"/>
              </a:rPr>
              <a:t>Innerorts 	Richtlinie für die Anlage von Stadtstraßen</a:t>
            </a:r>
          </a:p>
          <a:p>
            <a:r>
              <a:rPr lang="de-DE" dirty="0"/>
              <a:t>Empfehlungen für Fußgängerverkehrsanlagen.</a:t>
            </a:r>
          </a:p>
          <a:p>
            <a:endParaRPr lang="de-DE" dirty="0"/>
          </a:p>
          <a:p>
            <a:endParaRPr lang="de-DE" dirty="0"/>
          </a:p>
        </p:txBody>
      </p:sp>
      <p:sp>
        <p:nvSpPr>
          <p:cNvPr id="5" name="Datumsplatzhalter 4">
            <a:extLst>
              <a:ext uri="{FF2B5EF4-FFF2-40B4-BE49-F238E27FC236}">
                <a16:creationId xmlns:a16="http://schemas.microsoft.com/office/drawing/2014/main" id="{05C0219D-3002-4A3F-8AC9-35AC4B754531}"/>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0C4E6523-82FF-4913-999A-5264D00AFC80}"/>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88E75BAD-92F9-41F5-9104-735A13434CB1}"/>
              </a:ext>
            </a:extLst>
          </p:cNvPr>
          <p:cNvSpPr>
            <a:spLocks noGrp="1"/>
          </p:cNvSpPr>
          <p:nvPr>
            <p:ph type="sldNum" sz="quarter" idx="5"/>
          </p:nvPr>
        </p:nvSpPr>
        <p:spPr/>
        <p:txBody>
          <a:bodyPr/>
          <a:lstStyle/>
          <a:p>
            <a:fld id="{BD2F12E8-409A-4375-9634-972DA4720D5D}" type="slidenum">
              <a:rPr lang="de-DE" smtClean="0"/>
              <a:t>19</a:t>
            </a:fld>
            <a:endParaRPr lang="de-DE"/>
          </a:p>
        </p:txBody>
      </p:sp>
    </p:spTree>
    <p:extLst>
      <p:ext uri="{BB962C8B-B14F-4D97-AF65-F5344CB8AC3E}">
        <p14:creationId xmlns:p14="http://schemas.microsoft.com/office/powerpoint/2010/main" val="3279032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Richtlinien für die integrierte Netzgestaltung</a:t>
            </a:r>
          </a:p>
          <a:p>
            <a:r>
              <a:rPr lang="de-DE" dirty="0"/>
              <a:t>Außerorts </a:t>
            </a:r>
            <a:r>
              <a:rPr lang="de-DE" dirty="0">
                <a:sym typeface="Wingdings" panose="05000000000000000000" pitchFamily="2" charset="2"/>
              </a:rPr>
              <a:t> Richtlinie</a:t>
            </a:r>
            <a:r>
              <a:rPr lang="de-DE" baseline="0" dirty="0">
                <a:sym typeface="Wingdings" panose="05000000000000000000" pitchFamily="2" charset="2"/>
              </a:rPr>
              <a:t> für die Anlage von Autobahnen und Landstraßen</a:t>
            </a:r>
          </a:p>
          <a:p>
            <a:endParaRPr lang="de-DE" baseline="0" dirty="0">
              <a:sym typeface="Wingdings" panose="05000000000000000000" pitchFamily="2" charset="2"/>
            </a:endParaRPr>
          </a:p>
          <a:p>
            <a:r>
              <a:rPr lang="de-DE" baseline="0" dirty="0">
                <a:sym typeface="Wingdings" panose="05000000000000000000" pitchFamily="2" charset="2"/>
              </a:rPr>
              <a:t>Handbuch für die Bemessung von Straßen  AA, LA, S</a:t>
            </a:r>
          </a:p>
          <a:p>
            <a:r>
              <a:rPr lang="de-DE" baseline="0" dirty="0">
                <a:sym typeface="Wingdings" panose="05000000000000000000" pitchFamily="2" charset="2"/>
              </a:rPr>
              <a:t>Innerorts 	Richtlinie für die Anlage von Stadtstraßen</a:t>
            </a:r>
          </a:p>
          <a:p>
            <a:r>
              <a:rPr lang="de-DE" dirty="0"/>
              <a:t>Empfehlungen für Fußgängerverkehrsanlagen.</a:t>
            </a:r>
          </a:p>
          <a:p>
            <a:endParaRPr lang="de-DE" dirty="0"/>
          </a:p>
          <a:p>
            <a:endParaRPr lang="de-DE" dirty="0"/>
          </a:p>
        </p:txBody>
      </p:sp>
      <p:sp>
        <p:nvSpPr>
          <p:cNvPr id="5" name="Datumsplatzhalter 4">
            <a:extLst>
              <a:ext uri="{FF2B5EF4-FFF2-40B4-BE49-F238E27FC236}">
                <a16:creationId xmlns:a16="http://schemas.microsoft.com/office/drawing/2014/main" id="{05C0219D-3002-4A3F-8AC9-35AC4B754531}"/>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0C4E6523-82FF-4913-999A-5264D00AFC80}"/>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88E75BAD-92F9-41F5-9104-735A13434CB1}"/>
              </a:ext>
            </a:extLst>
          </p:cNvPr>
          <p:cNvSpPr>
            <a:spLocks noGrp="1"/>
          </p:cNvSpPr>
          <p:nvPr>
            <p:ph type="sldNum" sz="quarter" idx="5"/>
          </p:nvPr>
        </p:nvSpPr>
        <p:spPr/>
        <p:txBody>
          <a:bodyPr/>
          <a:lstStyle/>
          <a:p>
            <a:fld id="{BD2F12E8-409A-4375-9634-972DA4720D5D}" type="slidenum">
              <a:rPr lang="de-DE" smtClean="0"/>
              <a:t>20</a:t>
            </a:fld>
            <a:endParaRPr lang="de-DE"/>
          </a:p>
        </p:txBody>
      </p:sp>
    </p:spTree>
    <p:extLst>
      <p:ext uri="{BB962C8B-B14F-4D97-AF65-F5344CB8AC3E}">
        <p14:creationId xmlns:p14="http://schemas.microsoft.com/office/powerpoint/2010/main" val="174488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Richtlinien für die integrierte Netzgestaltung</a:t>
            </a:r>
          </a:p>
          <a:p>
            <a:r>
              <a:rPr lang="de-DE" dirty="0"/>
              <a:t>Außerorts </a:t>
            </a:r>
            <a:r>
              <a:rPr lang="de-DE" dirty="0">
                <a:sym typeface="Wingdings" panose="05000000000000000000" pitchFamily="2" charset="2"/>
              </a:rPr>
              <a:t> Richtlinie</a:t>
            </a:r>
            <a:r>
              <a:rPr lang="de-DE" baseline="0" dirty="0">
                <a:sym typeface="Wingdings" panose="05000000000000000000" pitchFamily="2" charset="2"/>
              </a:rPr>
              <a:t> für die Anlage von Autobahnen und Landstraßen</a:t>
            </a:r>
          </a:p>
          <a:p>
            <a:endParaRPr lang="de-DE" baseline="0" dirty="0">
              <a:sym typeface="Wingdings" panose="05000000000000000000" pitchFamily="2" charset="2"/>
            </a:endParaRPr>
          </a:p>
          <a:p>
            <a:r>
              <a:rPr lang="de-DE" baseline="0" dirty="0">
                <a:sym typeface="Wingdings" panose="05000000000000000000" pitchFamily="2" charset="2"/>
              </a:rPr>
              <a:t>Handbuch für die Bemessung von Straßen  AA, LA, S</a:t>
            </a:r>
          </a:p>
          <a:p>
            <a:r>
              <a:rPr lang="de-DE" baseline="0" dirty="0">
                <a:sym typeface="Wingdings" panose="05000000000000000000" pitchFamily="2" charset="2"/>
              </a:rPr>
              <a:t>Innerorts 	Richtlinie für die Anlage von Stadtstraßen</a:t>
            </a:r>
          </a:p>
          <a:p>
            <a:r>
              <a:rPr lang="de-DE" dirty="0"/>
              <a:t>Empfehlungen für Fußgängerverkehrsanlagen.</a:t>
            </a:r>
          </a:p>
          <a:p>
            <a:endParaRPr lang="de-DE" dirty="0"/>
          </a:p>
          <a:p>
            <a:endParaRPr lang="de-DE" dirty="0"/>
          </a:p>
        </p:txBody>
      </p:sp>
      <p:sp>
        <p:nvSpPr>
          <p:cNvPr id="5" name="Datumsplatzhalter 4">
            <a:extLst>
              <a:ext uri="{FF2B5EF4-FFF2-40B4-BE49-F238E27FC236}">
                <a16:creationId xmlns:a16="http://schemas.microsoft.com/office/drawing/2014/main" id="{05C0219D-3002-4A3F-8AC9-35AC4B754531}"/>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0C4E6523-82FF-4913-999A-5264D00AFC80}"/>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88E75BAD-92F9-41F5-9104-735A13434CB1}"/>
              </a:ext>
            </a:extLst>
          </p:cNvPr>
          <p:cNvSpPr>
            <a:spLocks noGrp="1"/>
          </p:cNvSpPr>
          <p:nvPr>
            <p:ph type="sldNum" sz="quarter" idx="5"/>
          </p:nvPr>
        </p:nvSpPr>
        <p:spPr/>
        <p:txBody>
          <a:bodyPr/>
          <a:lstStyle/>
          <a:p>
            <a:fld id="{BD2F12E8-409A-4375-9634-972DA4720D5D}" type="slidenum">
              <a:rPr lang="de-DE" smtClean="0"/>
              <a:t>21</a:t>
            </a:fld>
            <a:endParaRPr lang="de-DE"/>
          </a:p>
        </p:txBody>
      </p:sp>
    </p:spTree>
    <p:extLst>
      <p:ext uri="{BB962C8B-B14F-4D97-AF65-F5344CB8AC3E}">
        <p14:creationId xmlns:p14="http://schemas.microsoft.com/office/powerpoint/2010/main" val="427252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Beispiel Mittelstadt Stadtregion</a:t>
            </a:r>
            <a:r>
              <a:rPr lang="de-DE" baseline="0" dirty="0"/>
              <a:t> </a:t>
            </a:r>
            <a:r>
              <a:rPr lang="de-DE" baseline="0" dirty="0">
                <a:sym typeface="Wingdings" panose="05000000000000000000" pitchFamily="2" charset="2"/>
              </a:rPr>
              <a:t> 3,1 Wege pro Tag, 40 km mittlere Tagesstrecke und 78 min im Mittel unterwegs</a:t>
            </a:r>
          </a:p>
          <a:p>
            <a:endParaRPr lang="de-DE" baseline="0" dirty="0">
              <a:sym typeface="Wingdings" panose="05000000000000000000" pitchFamily="2" charset="2"/>
            </a:endParaRPr>
          </a:p>
          <a:p>
            <a:r>
              <a:rPr lang="de-DE" baseline="0" dirty="0">
                <a:sym typeface="Wingdings" panose="05000000000000000000" pitchFamily="2" charset="2"/>
              </a:rPr>
              <a:t>Mittelstadt ländliche Region  kein großer Unterschied</a:t>
            </a:r>
          </a:p>
          <a:p>
            <a:endParaRPr lang="de-DE" baseline="0" dirty="0">
              <a:sym typeface="Wingdings" panose="05000000000000000000" pitchFamily="2" charset="2"/>
            </a:endParaRPr>
          </a:p>
          <a:p>
            <a:r>
              <a:rPr lang="de-DE" baseline="0" dirty="0">
                <a:sym typeface="Wingdings" panose="05000000000000000000" pitchFamily="2" charset="2"/>
              </a:rPr>
              <a:t>Großstadt vs. dörflicher Raum  35 zu 43 km mittlere Tagesstrecke, dafür aber 82 zu 73 min </a:t>
            </a:r>
            <a:r>
              <a:rPr lang="de-DE" baseline="0" dirty="0" err="1">
                <a:sym typeface="Wingdings" panose="05000000000000000000" pitchFamily="2" charset="2"/>
              </a:rPr>
              <a:t>Unterwegszeit</a:t>
            </a:r>
            <a:endParaRPr lang="de-DE" dirty="0"/>
          </a:p>
        </p:txBody>
      </p:sp>
      <p:sp>
        <p:nvSpPr>
          <p:cNvPr id="5" name="Datumsplatzhalter 4">
            <a:extLst>
              <a:ext uri="{FF2B5EF4-FFF2-40B4-BE49-F238E27FC236}">
                <a16:creationId xmlns:a16="http://schemas.microsoft.com/office/drawing/2014/main" id="{31ADB260-E6CA-4C36-BAD7-09E1721847C8}"/>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8A7F269D-3339-4E31-B889-2264C056F37B}"/>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2AE062D8-5635-4F29-A075-64EC64FD000D}"/>
              </a:ext>
            </a:extLst>
          </p:cNvPr>
          <p:cNvSpPr>
            <a:spLocks noGrp="1"/>
          </p:cNvSpPr>
          <p:nvPr>
            <p:ph type="sldNum" sz="quarter" idx="5"/>
          </p:nvPr>
        </p:nvSpPr>
        <p:spPr/>
        <p:txBody>
          <a:bodyPr/>
          <a:lstStyle/>
          <a:p>
            <a:fld id="{BD2F12E8-409A-4375-9634-972DA4720D5D}" type="slidenum">
              <a:rPr lang="de-DE" smtClean="0"/>
              <a:t>5</a:t>
            </a:fld>
            <a:endParaRPr lang="de-DE"/>
          </a:p>
        </p:txBody>
      </p:sp>
    </p:spTree>
    <p:extLst>
      <p:ext uri="{BB962C8B-B14F-4D97-AF65-F5344CB8AC3E}">
        <p14:creationId xmlns:p14="http://schemas.microsoft.com/office/powerpoint/2010/main" val="2141007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Mittlere Tagesstrecke 30 – 49 Jahre</a:t>
            </a:r>
            <a:r>
              <a:rPr lang="de-DE" baseline="0" dirty="0"/>
              <a:t> im Vergleich zu 0 – 17 Jährige doppelt so hoch</a:t>
            </a:r>
            <a:endParaRPr lang="de-DE" dirty="0"/>
          </a:p>
        </p:txBody>
      </p:sp>
      <p:sp>
        <p:nvSpPr>
          <p:cNvPr id="5" name="Datumsplatzhalter 4">
            <a:extLst>
              <a:ext uri="{FF2B5EF4-FFF2-40B4-BE49-F238E27FC236}">
                <a16:creationId xmlns:a16="http://schemas.microsoft.com/office/drawing/2014/main" id="{2601429F-0EDC-45AB-91AE-938E795C8139}"/>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88424D37-E442-4DA4-B303-E09A39F93F5C}"/>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D29464BD-A766-4249-A406-ADC07B4805D5}"/>
              </a:ext>
            </a:extLst>
          </p:cNvPr>
          <p:cNvSpPr>
            <a:spLocks noGrp="1"/>
          </p:cNvSpPr>
          <p:nvPr>
            <p:ph type="sldNum" sz="quarter" idx="5"/>
          </p:nvPr>
        </p:nvSpPr>
        <p:spPr/>
        <p:txBody>
          <a:bodyPr/>
          <a:lstStyle/>
          <a:p>
            <a:fld id="{BD2F12E8-409A-4375-9634-972DA4720D5D}" type="slidenum">
              <a:rPr lang="de-DE" smtClean="0"/>
              <a:t>7</a:t>
            </a:fld>
            <a:endParaRPr lang="de-DE"/>
          </a:p>
        </p:txBody>
      </p:sp>
    </p:spTree>
    <p:extLst>
      <p:ext uri="{BB962C8B-B14F-4D97-AF65-F5344CB8AC3E}">
        <p14:creationId xmlns:p14="http://schemas.microsoft.com/office/powerpoint/2010/main" val="3837600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Mittlere Tagesstrecke 30 – 49 Jahre</a:t>
            </a:r>
            <a:r>
              <a:rPr lang="de-DE" baseline="0" dirty="0"/>
              <a:t> im Vergleich zu 0 – 17 Jährige doppelt so hoch</a:t>
            </a:r>
            <a:endParaRPr lang="de-DE" dirty="0"/>
          </a:p>
        </p:txBody>
      </p:sp>
      <p:sp>
        <p:nvSpPr>
          <p:cNvPr id="5" name="Datumsplatzhalter 4">
            <a:extLst>
              <a:ext uri="{FF2B5EF4-FFF2-40B4-BE49-F238E27FC236}">
                <a16:creationId xmlns:a16="http://schemas.microsoft.com/office/drawing/2014/main" id="{2601429F-0EDC-45AB-91AE-938E795C8139}"/>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88424D37-E442-4DA4-B303-E09A39F93F5C}"/>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D29464BD-A766-4249-A406-ADC07B4805D5}"/>
              </a:ext>
            </a:extLst>
          </p:cNvPr>
          <p:cNvSpPr>
            <a:spLocks noGrp="1"/>
          </p:cNvSpPr>
          <p:nvPr>
            <p:ph type="sldNum" sz="quarter" idx="5"/>
          </p:nvPr>
        </p:nvSpPr>
        <p:spPr/>
        <p:txBody>
          <a:bodyPr/>
          <a:lstStyle/>
          <a:p>
            <a:fld id="{BD2F12E8-409A-4375-9634-972DA4720D5D}" type="slidenum">
              <a:rPr lang="de-DE" smtClean="0"/>
              <a:t>8</a:t>
            </a:fld>
            <a:endParaRPr lang="de-DE"/>
          </a:p>
        </p:txBody>
      </p:sp>
    </p:spTree>
    <p:extLst>
      <p:ext uri="{BB962C8B-B14F-4D97-AF65-F5344CB8AC3E}">
        <p14:creationId xmlns:p14="http://schemas.microsoft.com/office/powerpoint/2010/main" val="1744715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Mittlere Tagesstrecke 30 – 49 Jahre</a:t>
            </a:r>
            <a:r>
              <a:rPr lang="de-DE" baseline="0" dirty="0"/>
              <a:t> im Vergleich zu 0 – 17 Jährige doppelt so hoch</a:t>
            </a:r>
            <a:endParaRPr lang="de-DE" dirty="0"/>
          </a:p>
        </p:txBody>
      </p:sp>
      <p:sp>
        <p:nvSpPr>
          <p:cNvPr id="5" name="Datumsplatzhalter 4">
            <a:extLst>
              <a:ext uri="{FF2B5EF4-FFF2-40B4-BE49-F238E27FC236}">
                <a16:creationId xmlns:a16="http://schemas.microsoft.com/office/drawing/2014/main" id="{2601429F-0EDC-45AB-91AE-938E795C8139}"/>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88424D37-E442-4DA4-B303-E09A39F93F5C}"/>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D29464BD-A766-4249-A406-ADC07B4805D5}"/>
              </a:ext>
            </a:extLst>
          </p:cNvPr>
          <p:cNvSpPr>
            <a:spLocks noGrp="1"/>
          </p:cNvSpPr>
          <p:nvPr>
            <p:ph type="sldNum" sz="quarter" idx="5"/>
          </p:nvPr>
        </p:nvSpPr>
        <p:spPr/>
        <p:txBody>
          <a:bodyPr/>
          <a:lstStyle/>
          <a:p>
            <a:fld id="{BD2F12E8-409A-4375-9634-972DA4720D5D}" type="slidenum">
              <a:rPr lang="de-DE" smtClean="0"/>
              <a:t>9</a:t>
            </a:fld>
            <a:endParaRPr lang="de-DE"/>
          </a:p>
        </p:txBody>
      </p:sp>
    </p:spTree>
    <p:extLst>
      <p:ext uri="{BB962C8B-B14F-4D97-AF65-F5344CB8AC3E}">
        <p14:creationId xmlns:p14="http://schemas.microsoft.com/office/powerpoint/2010/main" val="3395262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Mittlere Tagesstrecke 30 – 49 Jahre</a:t>
            </a:r>
            <a:r>
              <a:rPr lang="de-DE" baseline="0" dirty="0"/>
              <a:t> im Vergleich zu 0 – 17 Jährige doppelt so hoch</a:t>
            </a:r>
            <a:endParaRPr lang="de-DE" dirty="0"/>
          </a:p>
        </p:txBody>
      </p:sp>
      <p:sp>
        <p:nvSpPr>
          <p:cNvPr id="5" name="Datumsplatzhalter 4">
            <a:extLst>
              <a:ext uri="{FF2B5EF4-FFF2-40B4-BE49-F238E27FC236}">
                <a16:creationId xmlns:a16="http://schemas.microsoft.com/office/drawing/2014/main" id="{2601429F-0EDC-45AB-91AE-938E795C8139}"/>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88424D37-E442-4DA4-B303-E09A39F93F5C}"/>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D29464BD-A766-4249-A406-ADC07B4805D5}"/>
              </a:ext>
            </a:extLst>
          </p:cNvPr>
          <p:cNvSpPr>
            <a:spLocks noGrp="1"/>
          </p:cNvSpPr>
          <p:nvPr>
            <p:ph type="sldNum" sz="quarter" idx="5"/>
          </p:nvPr>
        </p:nvSpPr>
        <p:spPr/>
        <p:txBody>
          <a:bodyPr/>
          <a:lstStyle/>
          <a:p>
            <a:fld id="{BD2F12E8-409A-4375-9634-972DA4720D5D}" type="slidenum">
              <a:rPr lang="de-DE" smtClean="0"/>
              <a:t>10</a:t>
            </a:fld>
            <a:endParaRPr lang="de-DE"/>
          </a:p>
        </p:txBody>
      </p:sp>
    </p:spTree>
    <p:extLst>
      <p:ext uri="{BB962C8B-B14F-4D97-AF65-F5344CB8AC3E}">
        <p14:creationId xmlns:p14="http://schemas.microsoft.com/office/powerpoint/2010/main" val="2575394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Möglicherweise Anpassung der Entwurfsgrundsätze, Fahrbahnbreiten</a:t>
            </a:r>
          </a:p>
        </p:txBody>
      </p:sp>
      <p:sp>
        <p:nvSpPr>
          <p:cNvPr id="5" name="Datumsplatzhalter 4">
            <a:extLst>
              <a:ext uri="{FF2B5EF4-FFF2-40B4-BE49-F238E27FC236}">
                <a16:creationId xmlns:a16="http://schemas.microsoft.com/office/drawing/2014/main" id="{84BC92B5-41D0-4CD1-B1FB-687B92FAB54B}"/>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6CF50F20-4CEF-4569-A57F-BB858AA3D6DF}"/>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33945C52-0DDE-4BC1-B2BF-AD74DE939C17}"/>
              </a:ext>
            </a:extLst>
          </p:cNvPr>
          <p:cNvSpPr>
            <a:spLocks noGrp="1"/>
          </p:cNvSpPr>
          <p:nvPr>
            <p:ph type="sldNum" sz="quarter" idx="5"/>
          </p:nvPr>
        </p:nvSpPr>
        <p:spPr/>
        <p:txBody>
          <a:bodyPr/>
          <a:lstStyle/>
          <a:p>
            <a:fld id="{BD2F12E8-409A-4375-9634-972DA4720D5D}" type="slidenum">
              <a:rPr lang="de-DE" smtClean="0"/>
              <a:t>13</a:t>
            </a:fld>
            <a:endParaRPr lang="de-DE"/>
          </a:p>
        </p:txBody>
      </p:sp>
    </p:spTree>
    <p:extLst>
      <p:ext uri="{BB962C8B-B14F-4D97-AF65-F5344CB8AC3E}">
        <p14:creationId xmlns:p14="http://schemas.microsoft.com/office/powerpoint/2010/main" val="2649826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Möglicherweise Anpassung der Entwurfsgrundsätze, Fahrbahnbreiten</a:t>
            </a:r>
          </a:p>
        </p:txBody>
      </p:sp>
      <p:sp>
        <p:nvSpPr>
          <p:cNvPr id="5" name="Datumsplatzhalter 4">
            <a:extLst>
              <a:ext uri="{FF2B5EF4-FFF2-40B4-BE49-F238E27FC236}">
                <a16:creationId xmlns:a16="http://schemas.microsoft.com/office/drawing/2014/main" id="{84BC92B5-41D0-4CD1-B1FB-687B92FAB54B}"/>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6CF50F20-4CEF-4569-A57F-BB858AA3D6DF}"/>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33945C52-0DDE-4BC1-B2BF-AD74DE939C17}"/>
              </a:ext>
            </a:extLst>
          </p:cNvPr>
          <p:cNvSpPr>
            <a:spLocks noGrp="1"/>
          </p:cNvSpPr>
          <p:nvPr>
            <p:ph type="sldNum" sz="quarter" idx="5"/>
          </p:nvPr>
        </p:nvSpPr>
        <p:spPr/>
        <p:txBody>
          <a:bodyPr/>
          <a:lstStyle/>
          <a:p>
            <a:fld id="{BD2F12E8-409A-4375-9634-972DA4720D5D}" type="slidenum">
              <a:rPr lang="de-DE" smtClean="0"/>
              <a:t>14</a:t>
            </a:fld>
            <a:endParaRPr lang="de-DE"/>
          </a:p>
        </p:txBody>
      </p:sp>
    </p:spTree>
    <p:extLst>
      <p:ext uri="{BB962C8B-B14F-4D97-AF65-F5344CB8AC3E}">
        <p14:creationId xmlns:p14="http://schemas.microsoft.com/office/powerpoint/2010/main" val="3035467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Möglicherweise Anpassung der Entwurfsgrundsätze, Fahrbahnbreiten</a:t>
            </a:r>
          </a:p>
        </p:txBody>
      </p:sp>
      <p:sp>
        <p:nvSpPr>
          <p:cNvPr id="5" name="Datumsplatzhalter 4">
            <a:extLst>
              <a:ext uri="{FF2B5EF4-FFF2-40B4-BE49-F238E27FC236}">
                <a16:creationId xmlns:a16="http://schemas.microsoft.com/office/drawing/2014/main" id="{84BC92B5-41D0-4CD1-B1FB-687B92FAB54B}"/>
              </a:ext>
            </a:extLst>
          </p:cNvPr>
          <p:cNvSpPr>
            <a:spLocks noGrp="1"/>
          </p:cNvSpPr>
          <p:nvPr>
            <p:ph type="dt" idx="1"/>
          </p:nvPr>
        </p:nvSpPr>
        <p:spPr/>
        <p:txBody>
          <a:bodyPr/>
          <a:lstStyle/>
          <a:p>
            <a:r>
              <a:rPr lang="de-DE"/>
              <a:t>05.05.2022</a:t>
            </a:r>
          </a:p>
        </p:txBody>
      </p:sp>
      <p:sp>
        <p:nvSpPr>
          <p:cNvPr id="7" name="Fußzeilenplatzhalter 6">
            <a:extLst>
              <a:ext uri="{FF2B5EF4-FFF2-40B4-BE49-F238E27FC236}">
                <a16:creationId xmlns:a16="http://schemas.microsoft.com/office/drawing/2014/main" id="{6CF50F20-4CEF-4569-A57F-BB858AA3D6DF}"/>
              </a:ext>
            </a:extLst>
          </p:cNvPr>
          <p:cNvSpPr>
            <a:spLocks noGrp="1"/>
          </p:cNvSpPr>
          <p:nvPr>
            <p:ph type="ftr" sz="quarter" idx="4"/>
          </p:nvPr>
        </p:nvSpPr>
        <p:spPr/>
        <p:txBody>
          <a:bodyPr/>
          <a:lstStyle/>
          <a:p>
            <a:r>
              <a:rPr lang="de-DE"/>
              <a:t>Die Fahrradzone – Ein Werkzeug für mehr Flächengerechtigkeit?</a:t>
            </a:r>
          </a:p>
        </p:txBody>
      </p:sp>
      <p:sp>
        <p:nvSpPr>
          <p:cNvPr id="8" name="Foliennummernplatzhalter 7">
            <a:extLst>
              <a:ext uri="{FF2B5EF4-FFF2-40B4-BE49-F238E27FC236}">
                <a16:creationId xmlns:a16="http://schemas.microsoft.com/office/drawing/2014/main" id="{33945C52-0DDE-4BC1-B2BF-AD74DE939C17}"/>
              </a:ext>
            </a:extLst>
          </p:cNvPr>
          <p:cNvSpPr>
            <a:spLocks noGrp="1"/>
          </p:cNvSpPr>
          <p:nvPr>
            <p:ph type="sldNum" sz="quarter" idx="5"/>
          </p:nvPr>
        </p:nvSpPr>
        <p:spPr/>
        <p:txBody>
          <a:bodyPr/>
          <a:lstStyle/>
          <a:p>
            <a:fld id="{BD2F12E8-409A-4375-9634-972DA4720D5D}" type="slidenum">
              <a:rPr lang="de-DE" smtClean="0"/>
              <a:t>15</a:t>
            </a:fld>
            <a:endParaRPr lang="de-DE"/>
          </a:p>
        </p:txBody>
      </p:sp>
    </p:spTree>
    <p:extLst>
      <p:ext uri="{BB962C8B-B14F-4D97-AF65-F5344CB8AC3E}">
        <p14:creationId xmlns:p14="http://schemas.microsoft.com/office/powerpoint/2010/main" val="4177972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Ref idx="1001">
        <a:schemeClr val="bg2"/>
      </p:bgRef>
    </p:bg>
    <p:spTree>
      <p:nvGrpSpPr>
        <p:cNvPr id="1" name=""/>
        <p:cNvGrpSpPr/>
        <p:nvPr/>
      </p:nvGrpSpPr>
      <p:grpSpPr>
        <a:xfrm>
          <a:off x="0" y="0"/>
          <a:ext cx="0" cy="0"/>
          <a:chOff x="0" y="0"/>
          <a:chExt cx="0" cy="0"/>
        </a:xfrm>
      </p:grpSpPr>
      <p:sp>
        <p:nvSpPr>
          <p:cNvPr id="7" name="Rechteck 6"/>
          <p:cNvSpPr/>
          <p:nvPr/>
        </p:nvSpPr>
        <p:spPr bwMode="white">
          <a:xfrm>
            <a:off x="0" y="5971032"/>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12192" y="6053328"/>
            <a:ext cx="2999232"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ck 10"/>
          <p:cNvSpPr/>
          <p:nvPr/>
        </p:nvSpPr>
        <p:spPr>
          <a:xfrm>
            <a:off x="3145536" y="6044184"/>
            <a:ext cx="90464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3149600" y="4038600"/>
            <a:ext cx="8636000" cy="1828800"/>
          </a:xfrm>
        </p:spPr>
        <p:txBody>
          <a:bodyPr anchor="b"/>
          <a:lstStyle>
            <a:lvl1pPr>
              <a:defRPr cap="all" baseline="0"/>
            </a:lvl1pPr>
          </a:lstStyle>
          <a:p>
            <a:r>
              <a:rPr kumimoji="0" lang="de-DE"/>
              <a:t>Titelmasterformat durch Klicken bearbeiten</a:t>
            </a:r>
            <a:endParaRPr kumimoji="0" lang="en-US"/>
          </a:p>
        </p:txBody>
      </p:sp>
      <p:sp>
        <p:nvSpPr>
          <p:cNvPr id="9" name="Untertitel 8"/>
          <p:cNvSpPr>
            <a:spLocks noGrp="1"/>
          </p:cNvSpPr>
          <p:nvPr>
            <p:ph type="subTitle" idx="1"/>
          </p:nvPr>
        </p:nvSpPr>
        <p:spPr>
          <a:xfrm>
            <a:off x="3149600" y="6050037"/>
            <a:ext cx="89408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dirty="0"/>
              <a:t>Formatvorlage des Untertitelmasters durch Klicken bearbeiten</a:t>
            </a:r>
            <a:endParaRPr kumimoji="0" lang="en-US" dirty="0"/>
          </a:p>
        </p:txBody>
      </p:sp>
      <p:sp>
        <p:nvSpPr>
          <p:cNvPr id="28" name="Datumsplatzhalter 27"/>
          <p:cNvSpPr>
            <a:spLocks noGrp="1"/>
          </p:cNvSpPr>
          <p:nvPr>
            <p:ph type="dt" sz="half" idx="10"/>
          </p:nvPr>
        </p:nvSpPr>
        <p:spPr>
          <a:xfrm>
            <a:off x="101600" y="6068699"/>
            <a:ext cx="2743200" cy="685800"/>
          </a:xfrm>
        </p:spPr>
        <p:txBody>
          <a:bodyPr>
            <a:noAutofit/>
          </a:bodyPr>
          <a:lstStyle>
            <a:lvl1pPr algn="ctr">
              <a:defRPr sz="2000">
                <a:solidFill>
                  <a:srgbClr val="FFFFFF"/>
                </a:solidFill>
              </a:defRPr>
            </a:lvl1pPr>
          </a:lstStyle>
          <a:p>
            <a:r>
              <a:rPr lang="de-DE"/>
              <a:t>5.5.2022</a:t>
            </a:r>
            <a:endParaRPr lang="en-US" dirty="0"/>
          </a:p>
        </p:txBody>
      </p:sp>
      <p:sp>
        <p:nvSpPr>
          <p:cNvPr id="17" name="Fußzeilenplatzhalter 16"/>
          <p:cNvSpPr>
            <a:spLocks noGrp="1"/>
          </p:cNvSpPr>
          <p:nvPr>
            <p:ph type="ftr" sz="quarter" idx="11"/>
          </p:nvPr>
        </p:nvSpPr>
        <p:spPr>
          <a:xfrm>
            <a:off x="2780524" y="236539"/>
            <a:ext cx="7823200" cy="365125"/>
          </a:xfrm>
        </p:spPr>
        <p:txBody>
          <a:bodyPr/>
          <a:lstStyle>
            <a:lvl1pPr algn="r">
              <a:defRPr>
                <a:solidFill>
                  <a:schemeClr val="tx2"/>
                </a:solidFill>
              </a:defRPr>
            </a:lvl1pPr>
          </a:lstStyle>
          <a:p>
            <a:r>
              <a:rPr lang="de-DE"/>
              <a:t>Die Fahrradzone – Ein Werkzeug für mehr Flächengerechtigkeit?!</a:t>
            </a:r>
            <a:endParaRPr lang="en-US" dirty="0"/>
          </a:p>
        </p:txBody>
      </p:sp>
      <p:sp>
        <p:nvSpPr>
          <p:cNvPr id="29" name="Foliennummernplatzhalter 28"/>
          <p:cNvSpPr>
            <a:spLocks noGrp="1"/>
          </p:cNvSpPr>
          <p:nvPr>
            <p:ph type="sldNum" sz="quarter" idx="12"/>
          </p:nvPr>
        </p:nvSpPr>
        <p:spPr>
          <a:xfrm>
            <a:off x="10668000" y="228600"/>
            <a:ext cx="1117600" cy="381000"/>
          </a:xfrm>
        </p:spPr>
        <p:txBody>
          <a:bodyPr/>
          <a:lstStyle>
            <a:lvl1pPr>
              <a:defRPr>
                <a:solidFill>
                  <a:schemeClr val="tx2"/>
                </a:solidFill>
              </a:defRPr>
            </a:lvl1pPr>
          </a:lstStyle>
          <a:p>
            <a:fld id="{D57F1E4F-1CFF-5643-939E-02111984F565}" type="slidenum">
              <a:rPr lang="en-US" smtClean="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4" name="Datumsplatzhalter 3"/>
          <p:cNvSpPr>
            <a:spLocks noGrp="1"/>
          </p:cNvSpPr>
          <p:nvPr>
            <p:ph type="dt" sz="half" idx="10"/>
          </p:nvPr>
        </p:nvSpPr>
        <p:spPr/>
        <p:txBody>
          <a:bodyPr/>
          <a:lstStyle/>
          <a:p>
            <a:r>
              <a:rPr lang="de-DE"/>
              <a:t>5.5.2022</a:t>
            </a:r>
            <a:endParaRPr lang="en-US" dirty="0"/>
          </a:p>
        </p:txBody>
      </p:sp>
      <p:sp>
        <p:nvSpPr>
          <p:cNvPr id="5" name="Fußzeilenplatzhalter 4"/>
          <p:cNvSpPr>
            <a:spLocks noGrp="1"/>
          </p:cNvSpPr>
          <p:nvPr>
            <p:ph type="ftr" sz="quarter" idx="11"/>
          </p:nvPr>
        </p:nvSpPr>
        <p:spPr/>
        <p:txBody>
          <a:bodyPr/>
          <a:lstStyle/>
          <a:p>
            <a:r>
              <a:rPr lang="de-DE"/>
              <a:t>Die Fahrradzone – Ein Werkzeug für mehr Flächengerechtigkeit?!</a:t>
            </a:r>
            <a:endParaRPr lang="en-US" dirty="0"/>
          </a:p>
        </p:txBody>
      </p:sp>
      <p:sp>
        <p:nvSpPr>
          <p:cNvPr id="6" name="Foliennummernplatzhalter 5"/>
          <p:cNvSpPr>
            <a:spLocks noGrp="1"/>
          </p:cNvSpPr>
          <p:nvPr>
            <p:ph type="sldNum" sz="quarter" idx="12"/>
          </p:nvPr>
        </p:nvSpPr>
        <p:spPr/>
        <p:txBody>
          <a:bodyPr/>
          <a:lstStyle/>
          <a:p>
            <a:fld id="{D57F1E4F-1CFF-5643-939E-02111984F565}" type="slidenum">
              <a:rPr lang="en-US" smtClean="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bg>
      <p:bgRef idx="1001">
        <a:schemeClr val="bg1"/>
      </p:bgRef>
    </p:bg>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37600" y="609601"/>
            <a:ext cx="2743200" cy="5516563"/>
          </a:xfrm>
        </p:spPr>
        <p:txBody>
          <a:bodyPr vert="eaVert"/>
          <a:lstStyle/>
          <a:p>
            <a:r>
              <a:rPr kumimoji="0" lang="de-DE"/>
              <a:t>Titelmasterformat durch Klicken bearbeiten</a:t>
            </a:r>
            <a:endParaRPr kumimoji="0" lang="en-US"/>
          </a:p>
        </p:txBody>
      </p:sp>
      <p:sp>
        <p:nvSpPr>
          <p:cNvPr id="3" name="Vertikaler Textplatzhalter 2"/>
          <p:cNvSpPr>
            <a:spLocks noGrp="1"/>
          </p:cNvSpPr>
          <p:nvPr>
            <p:ph type="body" orient="vert" idx="1"/>
          </p:nvPr>
        </p:nvSpPr>
        <p:spPr>
          <a:xfrm>
            <a:off x="609600" y="609600"/>
            <a:ext cx="7416800" cy="5516564"/>
          </a:xfrm>
        </p:spPr>
        <p:txBody>
          <a:bodyPr vert="eaVert"/>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4" name="Datumsplatzhalter 3"/>
          <p:cNvSpPr>
            <a:spLocks noGrp="1"/>
          </p:cNvSpPr>
          <p:nvPr>
            <p:ph type="dt" sz="half" idx="10"/>
          </p:nvPr>
        </p:nvSpPr>
        <p:spPr>
          <a:xfrm>
            <a:off x="8737600" y="6248403"/>
            <a:ext cx="2946400" cy="365125"/>
          </a:xfrm>
        </p:spPr>
        <p:txBody>
          <a:bodyPr/>
          <a:lstStyle/>
          <a:p>
            <a:r>
              <a:rPr lang="de-DE"/>
              <a:t>5.5.2022</a:t>
            </a:r>
            <a:endParaRPr lang="en-US" dirty="0"/>
          </a:p>
        </p:txBody>
      </p:sp>
      <p:sp>
        <p:nvSpPr>
          <p:cNvPr id="5" name="Fußzeilenplatzhalter 4"/>
          <p:cNvSpPr>
            <a:spLocks noGrp="1"/>
          </p:cNvSpPr>
          <p:nvPr>
            <p:ph type="ftr" sz="quarter" idx="11"/>
          </p:nvPr>
        </p:nvSpPr>
        <p:spPr>
          <a:xfrm>
            <a:off x="609602" y="6248208"/>
            <a:ext cx="7431311" cy="365125"/>
          </a:xfrm>
        </p:spPr>
        <p:txBody>
          <a:bodyPr/>
          <a:lstStyle/>
          <a:p>
            <a:r>
              <a:rPr lang="de-DE"/>
              <a:t>Die Fahrradzone – Ein Werkzeug für mehr Flächengerechtigkeit?!</a:t>
            </a:r>
            <a:endParaRPr lang="en-US" dirty="0"/>
          </a:p>
        </p:txBody>
      </p:sp>
      <p:sp>
        <p:nvSpPr>
          <p:cNvPr id="7" name="Rechteck 6"/>
          <p:cNvSpPr/>
          <p:nvPr/>
        </p:nvSpPr>
        <p:spPr bwMode="white">
          <a:xfrm>
            <a:off x="8128424" y="0"/>
            <a:ext cx="42672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hteck 7"/>
          <p:cNvSpPr/>
          <p:nvPr/>
        </p:nvSpPr>
        <p:spPr>
          <a:xfrm>
            <a:off x="8189384" y="609600"/>
            <a:ext cx="3048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hteck 8"/>
          <p:cNvSpPr/>
          <p:nvPr/>
        </p:nvSpPr>
        <p:spPr>
          <a:xfrm>
            <a:off x="8189384" y="0"/>
            <a:ext cx="3048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liennummernplatzhalter 5"/>
          <p:cNvSpPr>
            <a:spLocks noGrp="1"/>
          </p:cNvSpPr>
          <p:nvPr>
            <p:ph type="sldNum" sz="quarter" idx="12"/>
          </p:nvPr>
        </p:nvSpPr>
        <p:spPr>
          <a:xfrm rot="5400000">
            <a:off x="8075084" y="103716"/>
            <a:ext cx="533400" cy="325968"/>
          </a:xfrm>
        </p:spPr>
        <p:txBody>
          <a:bodyPr/>
          <a:lstStyle/>
          <a:p>
            <a:fld id="{D57F1E4F-1CFF-5643-939E-02111984F565}" type="slidenum">
              <a:rPr lang="en-US" smtClean="0"/>
              <a:t>‹Nr.›</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7" name="Bild 7" descr="hrm_logo_rot_RGB-01.jpg">
            <a:extLst>
              <a:ext uri="{FF2B5EF4-FFF2-40B4-BE49-F238E27FC236}">
                <a16:creationId xmlns:a16="http://schemas.microsoft.com/office/drawing/2014/main" id="{5529D8A2-9D12-4DEF-8999-A174B43D0DB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2128"/>
          <a:stretch/>
        </p:blipFill>
        <p:spPr bwMode="auto">
          <a:xfrm>
            <a:off x="9671050" y="1"/>
            <a:ext cx="25209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title"/>
          </p:nvPr>
        </p:nvSpPr>
        <p:spPr>
          <a:xfrm>
            <a:off x="816864" y="228600"/>
            <a:ext cx="10871200" cy="990600"/>
          </a:xfrm>
        </p:spPr>
        <p:txBody>
          <a:bodyPr/>
          <a:lstStyle/>
          <a:p>
            <a:r>
              <a:rPr kumimoji="0" lang="de-DE" dirty="0"/>
              <a:t>Titelmasterformat durch Klicken bearbeiten</a:t>
            </a:r>
            <a:endParaRPr kumimoji="0" lang="en-US" dirty="0"/>
          </a:p>
        </p:txBody>
      </p:sp>
      <p:sp>
        <p:nvSpPr>
          <p:cNvPr id="4" name="Datumsplatzhalter 3"/>
          <p:cNvSpPr>
            <a:spLocks noGrp="1"/>
          </p:cNvSpPr>
          <p:nvPr>
            <p:ph type="dt" sz="half" idx="10"/>
          </p:nvPr>
        </p:nvSpPr>
        <p:spPr/>
        <p:txBody>
          <a:bodyPr/>
          <a:lstStyle>
            <a:lvl1pPr>
              <a:defRPr/>
            </a:lvl1pPr>
          </a:lstStyle>
          <a:p>
            <a:pPr algn="r"/>
            <a:r>
              <a:rPr lang="de-DE"/>
              <a:t>5.5.2022</a:t>
            </a:r>
            <a:endParaRPr lang="en-US" dirty="0"/>
          </a:p>
        </p:txBody>
      </p:sp>
      <p:sp>
        <p:nvSpPr>
          <p:cNvPr id="5" name="Fußzeilenplatzhalter 4"/>
          <p:cNvSpPr>
            <a:spLocks noGrp="1"/>
          </p:cNvSpPr>
          <p:nvPr>
            <p:ph type="ftr" sz="quarter" idx="11"/>
          </p:nvPr>
        </p:nvSpPr>
        <p:spPr/>
        <p:txBody>
          <a:bodyPr/>
          <a:lstStyle>
            <a:lvl1pPr>
              <a:defRPr/>
            </a:lvl1pPr>
          </a:lstStyle>
          <a:p>
            <a:pPr algn="l"/>
            <a:r>
              <a:rPr lang="de-DE"/>
              <a:t>Die Fahrradzone – Ein Werkzeug für mehr Flächengerechtigkeit?!</a:t>
            </a:r>
            <a:endParaRPr lang="en-US" dirty="0"/>
          </a:p>
        </p:txBody>
      </p:sp>
      <p:sp>
        <p:nvSpPr>
          <p:cNvPr id="6" name="Foliennummernplatzhalter 5"/>
          <p:cNvSpPr>
            <a:spLocks noGrp="1"/>
          </p:cNvSpPr>
          <p:nvPr>
            <p:ph type="sldNum" sz="quarter" idx="12"/>
          </p:nvPr>
        </p:nvSpPr>
        <p:spPr/>
        <p:txBody>
          <a:bodyPr/>
          <a:lstStyle>
            <a:lvl1pPr>
              <a:defRPr>
                <a:solidFill>
                  <a:srgbClr val="FFFFFF"/>
                </a:solidFill>
              </a:defRPr>
            </a:lvl1pPr>
          </a:lstStyle>
          <a:p>
            <a:fld id="{DB99688D-6234-460A-BCAC-117AF1DD3570}" type="slidenum">
              <a:rPr lang="en-US" smtClean="0"/>
              <a:t>‹Nr.›</a:t>
            </a:fld>
            <a:endParaRPr lang="en-US" dirty="0"/>
          </a:p>
        </p:txBody>
      </p:sp>
      <p:sp>
        <p:nvSpPr>
          <p:cNvPr id="8" name="Inhaltsplatzhalter 7"/>
          <p:cNvSpPr>
            <a:spLocks noGrp="1"/>
          </p:cNvSpPr>
          <p:nvPr>
            <p:ph sz="quarter" idx="1"/>
          </p:nvPr>
        </p:nvSpPr>
        <p:spPr>
          <a:xfrm>
            <a:off x="816864" y="1600200"/>
            <a:ext cx="10871200" cy="4495800"/>
          </a:xfrm>
        </p:spPr>
        <p:txBody>
          <a:body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Ref idx="1003">
        <a:schemeClr val="bg1"/>
      </p:bgRef>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828801" y="2743200"/>
            <a:ext cx="9497484"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a:t>Textmasterformat bearbeiten</a:t>
            </a:r>
          </a:p>
        </p:txBody>
      </p:sp>
      <p:sp>
        <p:nvSpPr>
          <p:cNvPr id="7" name="Rechteck 6"/>
          <p:cNvSpPr/>
          <p:nvPr/>
        </p:nvSpPr>
        <p:spPr bwMode="white">
          <a:xfrm>
            <a:off x="0" y="1524000"/>
            <a:ext cx="12192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0" y="1600200"/>
            <a:ext cx="17272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1828800" y="1600200"/>
            <a:ext cx="103632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1828800" y="1600200"/>
            <a:ext cx="10160000" cy="990600"/>
          </a:xfrm>
        </p:spPr>
        <p:txBody>
          <a:bodyPr/>
          <a:lstStyle>
            <a:lvl1pPr algn="l">
              <a:buNone/>
              <a:defRPr sz="4400" b="0" cap="none">
                <a:solidFill>
                  <a:srgbClr val="FFFFFF"/>
                </a:solidFill>
              </a:defRPr>
            </a:lvl1pPr>
          </a:lstStyle>
          <a:p>
            <a:r>
              <a:rPr kumimoji="0" lang="de-DE"/>
              <a:t>Titelmasterformat durch Klicken bearbeiten</a:t>
            </a:r>
            <a:endParaRPr kumimoji="0" lang="en-US"/>
          </a:p>
        </p:txBody>
      </p:sp>
      <p:sp>
        <p:nvSpPr>
          <p:cNvPr id="12" name="Datumsplatzhalter 11"/>
          <p:cNvSpPr>
            <a:spLocks noGrp="1"/>
          </p:cNvSpPr>
          <p:nvPr>
            <p:ph type="dt" sz="half" idx="10"/>
          </p:nvPr>
        </p:nvSpPr>
        <p:spPr/>
        <p:txBody>
          <a:bodyPr/>
          <a:lstStyle>
            <a:lvl1pPr>
              <a:defRPr/>
            </a:lvl1pPr>
          </a:lstStyle>
          <a:p>
            <a:pPr algn="r"/>
            <a:r>
              <a:rPr lang="de-DE"/>
              <a:t>5.5.2022</a:t>
            </a:r>
            <a:endParaRPr lang="en-US" dirty="0"/>
          </a:p>
        </p:txBody>
      </p:sp>
      <p:sp>
        <p:nvSpPr>
          <p:cNvPr id="13" name="Foliennummernplatzhalter 12"/>
          <p:cNvSpPr>
            <a:spLocks noGrp="1"/>
          </p:cNvSpPr>
          <p:nvPr>
            <p:ph type="sldNum" sz="quarter" idx="11"/>
          </p:nvPr>
        </p:nvSpPr>
        <p:spPr>
          <a:xfrm>
            <a:off x="0" y="1752600"/>
            <a:ext cx="1727200" cy="701676"/>
          </a:xfrm>
        </p:spPr>
        <p:txBody>
          <a:bodyPr>
            <a:noAutofit/>
          </a:bodyPr>
          <a:lstStyle>
            <a:lvl1pPr>
              <a:defRPr sz="2400">
                <a:solidFill>
                  <a:srgbClr val="FFFFFF"/>
                </a:solidFill>
              </a:defRPr>
            </a:lvl1pPr>
          </a:lstStyle>
          <a:p>
            <a:fld id="{1C364387-33E8-4B2F-8489-A4BE06E68823}" type="slidenum">
              <a:rPr lang="en-US" smtClean="0"/>
              <a:t>‹Nr.›</a:t>
            </a:fld>
            <a:endParaRPr lang="en-US" dirty="0"/>
          </a:p>
        </p:txBody>
      </p:sp>
      <p:sp>
        <p:nvSpPr>
          <p:cNvPr id="14" name="Fußzeilenplatzhalter 13"/>
          <p:cNvSpPr>
            <a:spLocks noGrp="1"/>
          </p:cNvSpPr>
          <p:nvPr>
            <p:ph type="ftr" sz="quarter" idx="12"/>
          </p:nvPr>
        </p:nvSpPr>
        <p:spPr/>
        <p:txBody>
          <a:bodyPr/>
          <a:lstStyle/>
          <a:p>
            <a:pPr algn="l"/>
            <a:r>
              <a:rPr lang="de-DE"/>
              <a:t>Die Fahrradzone – Ein Werkzeug für mehr Flächengerechtigkeit?!</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a:t>Titelmasterformat durch Klicken bearbeiten</a:t>
            </a:r>
            <a:endParaRPr kumimoji="0" lang="en-US"/>
          </a:p>
        </p:txBody>
      </p:sp>
      <p:sp>
        <p:nvSpPr>
          <p:cNvPr id="9" name="Inhaltsplatzhalter 8"/>
          <p:cNvSpPr>
            <a:spLocks noGrp="1"/>
          </p:cNvSpPr>
          <p:nvPr>
            <p:ph sz="quarter" idx="1"/>
          </p:nvPr>
        </p:nvSpPr>
        <p:spPr>
          <a:xfrm>
            <a:off x="812800" y="1589567"/>
            <a:ext cx="5181600" cy="4572000"/>
          </a:xfrm>
        </p:spPr>
        <p:txBody>
          <a:body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11" name="Inhaltsplatzhalter 10"/>
          <p:cNvSpPr>
            <a:spLocks noGrp="1"/>
          </p:cNvSpPr>
          <p:nvPr>
            <p:ph sz="quarter" idx="2"/>
          </p:nvPr>
        </p:nvSpPr>
        <p:spPr>
          <a:xfrm>
            <a:off x="6459868" y="1589567"/>
            <a:ext cx="5181600" cy="4572000"/>
          </a:xfrm>
        </p:spPr>
        <p:txBody>
          <a:body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8" name="Datumsplatzhalter 7"/>
          <p:cNvSpPr>
            <a:spLocks noGrp="1"/>
          </p:cNvSpPr>
          <p:nvPr>
            <p:ph type="dt" sz="half" idx="15"/>
          </p:nvPr>
        </p:nvSpPr>
        <p:spPr/>
        <p:txBody>
          <a:bodyPr rtlCol="0"/>
          <a:lstStyle>
            <a:lvl1pPr>
              <a:defRPr/>
            </a:lvl1pPr>
          </a:lstStyle>
          <a:p>
            <a:pPr algn="r"/>
            <a:r>
              <a:rPr lang="de-DE"/>
              <a:t>5.5.2022</a:t>
            </a:r>
            <a:endParaRPr lang="en-US" dirty="0"/>
          </a:p>
        </p:txBody>
      </p:sp>
      <p:sp>
        <p:nvSpPr>
          <p:cNvPr id="10" name="Foliennummernplatzhalter 9"/>
          <p:cNvSpPr>
            <a:spLocks noGrp="1"/>
          </p:cNvSpPr>
          <p:nvPr>
            <p:ph type="sldNum" sz="quarter" idx="16"/>
          </p:nvPr>
        </p:nvSpPr>
        <p:spPr/>
        <p:txBody>
          <a:bodyPr rtlCol="0"/>
          <a:lstStyle/>
          <a:p>
            <a:fld id="{E1051AF1-4917-4DA3-82F1-58B8A7DD9A9F}" type="slidenum">
              <a:rPr lang="en-US" smtClean="0"/>
              <a:t>‹Nr.›</a:t>
            </a:fld>
            <a:endParaRPr lang="en-US" dirty="0"/>
          </a:p>
        </p:txBody>
      </p:sp>
      <p:sp>
        <p:nvSpPr>
          <p:cNvPr id="12" name="Fußzeilenplatzhalter 11"/>
          <p:cNvSpPr>
            <a:spLocks noGrp="1"/>
          </p:cNvSpPr>
          <p:nvPr>
            <p:ph type="ftr" sz="quarter" idx="17"/>
          </p:nvPr>
        </p:nvSpPr>
        <p:spPr/>
        <p:txBody>
          <a:bodyPr rtlCol="0"/>
          <a:lstStyle/>
          <a:p>
            <a:pPr algn="l"/>
            <a:r>
              <a:rPr lang="de-DE"/>
              <a:t>Die Fahrradzone – Ein Werkzeug für mehr Flächengerechtigkeit?!</a:t>
            </a:r>
            <a:endParaRPr lang="en-US" dirty="0"/>
          </a:p>
        </p:txBody>
      </p:sp>
      <p:pic>
        <p:nvPicPr>
          <p:cNvPr id="13" name="Bild 7" descr="hrm_logo_rot_RGB-01.jpg">
            <a:extLst>
              <a:ext uri="{FF2B5EF4-FFF2-40B4-BE49-F238E27FC236}">
                <a16:creationId xmlns:a16="http://schemas.microsoft.com/office/drawing/2014/main" id="{7912DD72-3116-4ACC-BE63-51AC89D408C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2128"/>
          <a:stretch/>
        </p:blipFill>
        <p:spPr bwMode="auto">
          <a:xfrm>
            <a:off x="9671050" y="1"/>
            <a:ext cx="25209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711200" y="273050"/>
            <a:ext cx="10871200" cy="869950"/>
          </a:xfrm>
        </p:spPr>
        <p:txBody>
          <a:bodyPr anchor="ctr"/>
          <a:lstStyle>
            <a:lvl1pPr>
              <a:defRPr/>
            </a:lvl1pPr>
          </a:lstStyle>
          <a:p>
            <a:r>
              <a:rPr kumimoji="0" lang="de-DE"/>
              <a:t>Titelmasterformat durch Klicken bearbeiten</a:t>
            </a:r>
            <a:endParaRPr kumimoji="0" lang="en-US"/>
          </a:p>
        </p:txBody>
      </p:sp>
      <p:sp>
        <p:nvSpPr>
          <p:cNvPr id="11" name="Inhaltsplatzhalter 10"/>
          <p:cNvSpPr>
            <a:spLocks noGrp="1"/>
          </p:cNvSpPr>
          <p:nvPr>
            <p:ph sz="quarter" idx="2"/>
          </p:nvPr>
        </p:nvSpPr>
        <p:spPr>
          <a:xfrm>
            <a:off x="812800" y="2438400"/>
            <a:ext cx="5181600" cy="3581400"/>
          </a:xfrm>
        </p:spPr>
        <p:txBody>
          <a:body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13" name="Inhaltsplatzhalter 12"/>
          <p:cNvSpPr>
            <a:spLocks noGrp="1"/>
          </p:cNvSpPr>
          <p:nvPr>
            <p:ph sz="quarter" idx="4"/>
          </p:nvPr>
        </p:nvSpPr>
        <p:spPr>
          <a:xfrm>
            <a:off x="6400800" y="2438400"/>
            <a:ext cx="5181600" cy="3581400"/>
          </a:xfrm>
        </p:spPr>
        <p:txBody>
          <a:body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
        <p:nvSpPr>
          <p:cNvPr id="10" name="Datumsplatzhalter 9"/>
          <p:cNvSpPr>
            <a:spLocks noGrp="1"/>
          </p:cNvSpPr>
          <p:nvPr>
            <p:ph type="dt" sz="half" idx="15"/>
          </p:nvPr>
        </p:nvSpPr>
        <p:spPr/>
        <p:txBody>
          <a:bodyPr rtlCol="0"/>
          <a:lstStyle>
            <a:lvl1pPr>
              <a:defRPr/>
            </a:lvl1pPr>
          </a:lstStyle>
          <a:p>
            <a:pPr algn="r"/>
            <a:r>
              <a:rPr lang="de-DE"/>
              <a:t>5.5.2022</a:t>
            </a:r>
            <a:endParaRPr lang="en-US" dirty="0"/>
          </a:p>
        </p:txBody>
      </p:sp>
      <p:sp>
        <p:nvSpPr>
          <p:cNvPr id="12" name="Foliennummernplatzhalter 11"/>
          <p:cNvSpPr>
            <a:spLocks noGrp="1"/>
          </p:cNvSpPr>
          <p:nvPr>
            <p:ph type="sldNum" sz="quarter" idx="16"/>
          </p:nvPr>
        </p:nvSpPr>
        <p:spPr/>
        <p:txBody>
          <a:bodyPr rtlCol="0"/>
          <a:lstStyle/>
          <a:p>
            <a:fld id="{D57F1E4F-1CFF-5643-939E-02111984F565}" type="slidenum">
              <a:rPr lang="en-US" smtClean="0"/>
              <a:t>‹Nr.›</a:t>
            </a:fld>
            <a:endParaRPr lang="en-US" dirty="0"/>
          </a:p>
        </p:txBody>
      </p:sp>
      <p:sp>
        <p:nvSpPr>
          <p:cNvPr id="14" name="Fußzeilenplatzhalter 13"/>
          <p:cNvSpPr>
            <a:spLocks noGrp="1"/>
          </p:cNvSpPr>
          <p:nvPr>
            <p:ph type="ftr" sz="quarter" idx="17"/>
          </p:nvPr>
        </p:nvSpPr>
        <p:spPr/>
        <p:txBody>
          <a:bodyPr rtlCol="0"/>
          <a:lstStyle/>
          <a:p>
            <a:pPr algn="l"/>
            <a:r>
              <a:rPr lang="de-DE"/>
              <a:t>Die Fahrradzone – Ein Werkzeug für mehr Flächengerechtigkeit?!</a:t>
            </a:r>
            <a:endParaRPr lang="en-US" dirty="0"/>
          </a:p>
        </p:txBody>
      </p:sp>
      <p:sp>
        <p:nvSpPr>
          <p:cNvPr id="16" name="Textplatzhalt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de-DE"/>
              <a:t>Textmasterformat bearbeiten</a:t>
            </a:r>
          </a:p>
        </p:txBody>
      </p:sp>
      <p:sp>
        <p:nvSpPr>
          <p:cNvPr id="15" name="Textplatzhalt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de-DE"/>
              <a:t>Textmasterformat bearbeiten</a:t>
            </a:r>
          </a:p>
        </p:txBody>
      </p:sp>
      <p:pic>
        <p:nvPicPr>
          <p:cNvPr id="17" name="Bild 7" descr="hrm_logo_rot_RGB-01.jpg">
            <a:extLst>
              <a:ext uri="{FF2B5EF4-FFF2-40B4-BE49-F238E27FC236}">
                <a16:creationId xmlns:a16="http://schemas.microsoft.com/office/drawing/2014/main" id="{59F6B345-688C-4BDE-928D-B117467B322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2128"/>
          <a:stretch/>
        </p:blipFill>
        <p:spPr bwMode="auto">
          <a:xfrm>
            <a:off x="9671050" y="1"/>
            <a:ext cx="252095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a:t>Titelmasterformat durch Klicken bearbeiten</a:t>
            </a:r>
            <a:endParaRPr kumimoji="0" lang="en-US"/>
          </a:p>
        </p:txBody>
      </p:sp>
      <p:sp>
        <p:nvSpPr>
          <p:cNvPr id="3" name="Datumsplatzhalter 2"/>
          <p:cNvSpPr>
            <a:spLocks noGrp="1"/>
          </p:cNvSpPr>
          <p:nvPr>
            <p:ph type="dt" sz="half" idx="10"/>
          </p:nvPr>
        </p:nvSpPr>
        <p:spPr/>
        <p:txBody>
          <a:bodyPr/>
          <a:lstStyle>
            <a:lvl1pPr>
              <a:defRPr/>
            </a:lvl1pPr>
          </a:lstStyle>
          <a:p>
            <a:r>
              <a:rPr lang="de-DE"/>
              <a:t>5.5.2022</a:t>
            </a:r>
            <a:endParaRPr lang="en-US" dirty="0"/>
          </a:p>
        </p:txBody>
      </p:sp>
      <p:sp>
        <p:nvSpPr>
          <p:cNvPr id="4" name="Fußzeilenplatzhalter 3"/>
          <p:cNvSpPr>
            <a:spLocks noGrp="1"/>
          </p:cNvSpPr>
          <p:nvPr>
            <p:ph type="ftr" sz="quarter" idx="11"/>
          </p:nvPr>
        </p:nvSpPr>
        <p:spPr/>
        <p:txBody>
          <a:bodyPr/>
          <a:lstStyle/>
          <a:p>
            <a:r>
              <a:rPr lang="de-DE"/>
              <a:t>Die Fahrradzone – Ein Werkzeug für mehr Flächengerechtigkeit?!</a:t>
            </a:r>
            <a:endParaRPr lang="en-US" dirty="0"/>
          </a:p>
        </p:txBody>
      </p:sp>
      <p:sp>
        <p:nvSpPr>
          <p:cNvPr id="5" name="Foliennummernplatzhalter 4"/>
          <p:cNvSpPr>
            <a:spLocks noGrp="1"/>
          </p:cNvSpPr>
          <p:nvPr>
            <p:ph type="sldNum" sz="quarter" idx="12"/>
          </p:nvPr>
        </p:nvSpPr>
        <p:spPr/>
        <p:txBody>
          <a:bodyPr/>
          <a:lstStyle>
            <a:lvl1pPr>
              <a:defRPr>
                <a:solidFill>
                  <a:srgbClr val="FFFFFF"/>
                </a:solidFill>
              </a:defRPr>
            </a:lvl1pPr>
          </a:lstStyle>
          <a:p>
            <a:fld id="{D57F1E4F-1CFF-5643-939E-02111984F565}" type="slidenum">
              <a:rPr lang="en-US" smtClean="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a:t>5.5.2022</a:t>
            </a:r>
            <a:endParaRPr lang="en-US" dirty="0"/>
          </a:p>
        </p:txBody>
      </p:sp>
      <p:sp>
        <p:nvSpPr>
          <p:cNvPr id="3" name="Fußzeilenplatzhalter 2"/>
          <p:cNvSpPr>
            <a:spLocks noGrp="1"/>
          </p:cNvSpPr>
          <p:nvPr>
            <p:ph type="ftr" sz="quarter" idx="11"/>
          </p:nvPr>
        </p:nvSpPr>
        <p:spPr/>
        <p:txBody>
          <a:bodyPr/>
          <a:lstStyle/>
          <a:p>
            <a:r>
              <a:rPr lang="de-DE"/>
              <a:t>Die Fahrradzone – Ein Werkzeug für mehr Flächengerechtigkeit?!</a:t>
            </a:r>
            <a:endParaRPr lang="en-US" dirty="0"/>
          </a:p>
        </p:txBody>
      </p:sp>
      <p:sp>
        <p:nvSpPr>
          <p:cNvPr id="4" name="Foliennummernplatzhalter 3"/>
          <p:cNvSpPr>
            <a:spLocks noGrp="1"/>
          </p:cNvSpPr>
          <p:nvPr>
            <p:ph type="sldNum" sz="quarter" idx="12"/>
          </p:nvPr>
        </p:nvSpPr>
        <p:spPr>
          <a:xfrm>
            <a:off x="0" y="6248400"/>
            <a:ext cx="711200" cy="381000"/>
          </a:xfrm>
        </p:spPr>
        <p:txBody>
          <a:bodyPr/>
          <a:lstStyle>
            <a:lvl1pPr>
              <a:defRPr>
                <a:solidFill>
                  <a:schemeClr val="tx2"/>
                </a:solidFill>
              </a:defRPr>
            </a:lvl1pPr>
          </a:lstStyle>
          <a:p>
            <a:fld id="{D57F1E4F-1CFF-5643-939E-02111984F565}" type="slidenum">
              <a:rPr lang="en-US" smtClean="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12800" y="273050"/>
            <a:ext cx="10769600" cy="869950"/>
          </a:xfrm>
        </p:spPr>
        <p:txBody>
          <a:bodyPr anchor="ctr"/>
          <a:lstStyle>
            <a:lvl1pPr algn="l">
              <a:buNone/>
              <a:defRPr sz="4400" b="0"/>
            </a:lvl1pPr>
          </a:lstStyle>
          <a:p>
            <a:r>
              <a:rPr kumimoji="0" lang="de-DE"/>
              <a:t>Titelmasterformat durch Klicken bearbeiten</a:t>
            </a:r>
            <a:endParaRPr kumimoji="0" lang="en-US"/>
          </a:p>
        </p:txBody>
      </p:sp>
      <p:sp>
        <p:nvSpPr>
          <p:cNvPr id="5" name="Datumsplatzhalter 4"/>
          <p:cNvSpPr>
            <a:spLocks noGrp="1"/>
          </p:cNvSpPr>
          <p:nvPr>
            <p:ph type="dt" sz="half" idx="10"/>
          </p:nvPr>
        </p:nvSpPr>
        <p:spPr/>
        <p:txBody>
          <a:bodyPr/>
          <a:lstStyle>
            <a:lvl1pPr>
              <a:defRPr/>
            </a:lvl1pPr>
          </a:lstStyle>
          <a:p>
            <a:r>
              <a:rPr lang="de-DE"/>
              <a:t>5.5.2022</a:t>
            </a:r>
            <a:endParaRPr lang="en-US" dirty="0"/>
          </a:p>
        </p:txBody>
      </p:sp>
      <p:sp>
        <p:nvSpPr>
          <p:cNvPr id="6" name="Fußzeilenplatzhalter 5"/>
          <p:cNvSpPr>
            <a:spLocks noGrp="1"/>
          </p:cNvSpPr>
          <p:nvPr>
            <p:ph type="ftr" sz="quarter" idx="11"/>
          </p:nvPr>
        </p:nvSpPr>
        <p:spPr/>
        <p:txBody>
          <a:bodyPr/>
          <a:lstStyle/>
          <a:p>
            <a:r>
              <a:rPr lang="de-DE"/>
              <a:t>Die Fahrradzone – Ein Werkzeug für mehr Flächengerechtigkeit?!</a:t>
            </a:r>
            <a:endParaRPr lang="en-US" dirty="0"/>
          </a:p>
        </p:txBody>
      </p:sp>
      <p:sp>
        <p:nvSpPr>
          <p:cNvPr id="7" name="Foliennummernplatzhalter 6"/>
          <p:cNvSpPr>
            <a:spLocks noGrp="1"/>
          </p:cNvSpPr>
          <p:nvPr>
            <p:ph type="sldNum" sz="quarter" idx="12"/>
          </p:nvPr>
        </p:nvSpPr>
        <p:spPr/>
        <p:txBody>
          <a:bodyPr/>
          <a:lstStyle>
            <a:lvl1pPr>
              <a:defRPr>
                <a:solidFill>
                  <a:srgbClr val="FFFFFF"/>
                </a:solidFill>
              </a:defRPr>
            </a:lvl1pPr>
          </a:lstStyle>
          <a:p>
            <a:fld id="{D57F1E4F-1CFF-5643-939E-02111984F565}" type="slidenum">
              <a:rPr lang="en-US" smtClean="0"/>
              <a:t>‹Nr.›</a:t>
            </a:fld>
            <a:endParaRPr lang="en-US" dirty="0"/>
          </a:p>
        </p:txBody>
      </p:sp>
      <p:sp>
        <p:nvSpPr>
          <p:cNvPr id="3" name="Textplatzhalter 2"/>
          <p:cNvSpPr>
            <a:spLocks noGrp="1"/>
          </p:cNvSpPr>
          <p:nvPr>
            <p:ph type="body" idx="2"/>
          </p:nvPr>
        </p:nvSpPr>
        <p:spPr>
          <a:xfrm>
            <a:off x="812800" y="1752600"/>
            <a:ext cx="21336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de-DE"/>
              <a:t>Textmasterformat bearbeiten</a:t>
            </a:r>
          </a:p>
        </p:txBody>
      </p:sp>
      <p:sp>
        <p:nvSpPr>
          <p:cNvPr id="9" name="Inhaltsplatzhalter 8"/>
          <p:cNvSpPr>
            <a:spLocks noGrp="1"/>
          </p:cNvSpPr>
          <p:nvPr>
            <p:ph sz="quarter" idx="1"/>
          </p:nvPr>
        </p:nvSpPr>
        <p:spPr>
          <a:xfrm>
            <a:off x="3149600" y="1752600"/>
            <a:ext cx="8534400" cy="4419600"/>
          </a:xfrm>
        </p:spPr>
        <p:txBody>
          <a:bodyPr/>
          <a:lstStyle/>
          <a:p>
            <a:pPr lvl="0" eaLnBrk="1" latinLnBrk="0" hangingPunct="1"/>
            <a:r>
              <a:rPr lang="de-DE"/>
              <a:t>Textmasterformat bearbeiten</a:t>
            </a:r>
          </a:p>
          <a:p>
            <a:pPr lvl="1" eaLnBrk="1" latinLnBrk="0" hangingPunct="1"/>
            <a:r>
              <a:rPr lang="de-DE"/>
              <a:t>Zweite Ebene</a:t>
            </a:r>
          </a:p>
          <a:p>
            <a:pPr lvl="2" eaLnBrk="1" latinLnBrk="0" hangingPunct="1"/>
            <a:r>
              <a:rPr lang="de-DE"/>
              <a:t>Dritte Ebene</a:t>
            </a:r>
          </a:p>
          <a:p>
            <a:pPr lvl="3" eaLnBrk="1" latinLnBrk="0" hangingPunct="1"/>
            <a:r>
              <a:rPr lang="de-DE"/>
              <a:t>Vierte Ebene</a:t>
            </a:r>
          </a:p>
          <a:p>
            <a:pPr lvl="4" eaLnBrk="1" latinLnBrk="0" hangingPunct="1"/>
            <a:r>
              <a:rPr lang="de-DE"/>
              <a:t>Fünfte Ebene</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3">
        <a:schemeClr val="bg2"/>
      </p:bgRef>
    </p:bg>
    <p:spTree>
      <p:nvGrpSpPr>
        <p:cNvPr id="1" name=""/>
        <p:cNvGrpSpPr/>
        <p:nvPr/>
      </p:nvGrpSpPr>
      <p:grpSpPr>
        <a:xfrm>
          <a:off x="0" y="0"/>
          <a:ext cx="0" cy="0"/>
          <a:chOff x="0" y="0"/>
          <a:chExt cx="0" cy="0"/>
        </a:xfrm>
      </p:grpSpPr>
      <p:sp>
        <p:nvSpPr>
          <p:cNvPr id="4" name="Textplatzhalter 3"/>
          <p:cNvSpPr>
            <a:spLocks noGrp="1"/>
          </p:cNvSpPr>
          <p:nvPr>
            <p:ph type="body" sz="half" idx="2"/>
          </p:nvPr>
        </p:nvSpPr>
        <p:spPr>
          <a:xfrm>
            <a:off x="2133600" y="5486400"/>
            <a:ext cx="97536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de-DE"/>
              <a:t>Textmasterformat bearbeiten</a:t>
            </a:r>
          </a:p>
        </p:txBody>
      </p:sp>
      <p:sp>
        <p:nvSpPr>
          <p:cNvPr id="8" name="Rechteck 7"/>
          <p:cNvSpPr/>
          <p:nvPr/>
        </p:nvSpPr>
        <p:spPr bwMode="white">
          <a:xfrm>
            <a:off x="-12192" y="4572000"/>
            <a:ext cx="12192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12192" y="4663440"/>
            <a:ext cx="195072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eck 9"/>
          <p:cNvSpPr/>
          <p:nvPr/>
        </p:nvSpPr>
        <p:spPr>
          <a:xfrm>
            <a:off x="2060448" y="4654296"/>
            <a:ext cx="10131552"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2133600" y="4648200"/>
            <a:ext cx="9753600" cy="685800"/>
          </a:xfrm>
        </p:spPr>
        <p:txBody>
          <a:bodyPr anchor="ctr"/>
          <a:lstStyle>
            <a:lvl1pPr algn="l">
              <a:buNone/>
              <a:defRPr sz="2800" b="0">
                <a:solidFill>
                  <a:srgbClr val="FFFFFF"/>
                </a:solidFill>
              </a:defRPr>
            </a:lvl1pPr>
          </a:lstStyle>
          <a:p>
            <a:r>
              <a:rPr kumimoji="0" lang="de-DE"/>
              <a:t>Titelmasterformat durch Klicken bearbeiten</a:t>
            </a:r>
            <a:endParaRPr kumimoji="0" lang="en-US"/>
          </a:p>
        </p:txBody>
      </p:sp>
      <p:sp>
        <p:nvSpPr>
          <p:cNvPr id="11" name="Rechteck 10"/>
          <p:cNvSpPr/>
          <p:nvPr/>
        </p:nvSpPr>
        <p:spPr bwMode="white">
          <a:xfrm>
            <a:off x="1930400" y="0"/>
            <a:ext cx="134112"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umsplatzhalter 11"/>
          <p:cNvSpPr>
            <a:spLocks noGrp="1"/>
          </p:cNvSpPr>
          <p:nvPr>
            <p:ph type="dt" sz="half" idx="10"/>
          </p:nvPr>
        </p:nvSpPr>
        <p:spPr>
          <a:xfrm>
            <a:off x="8331200" y="6248401"/>
            <a:ext cx="3556000" cy="365125"/>
          </a:xfrm>
        </p:spPr>
        <p:txBody>
          <a:bodyPr rtlCol="0"/>
          <a:lstStyle/>
          <a:p>
            <a:r>
              <a:rPr lang="de-DE"/>
              <a:t>5.5.2022</a:t>
            </a:r>
            <a:endParaRPr lang="en-US" dirty="0"/>
          </a:p>
        </p:txBody>
      </p:sp>
      <p:sp>
        <p:nvSpPr>
          <p:cNvPr id="13" name="Foliennummernplatzhalter 12"/>
          <p:cNvSpPr>
            <a:spLocks noGrp="1"/>
          </p:cNvSpPr>
          <p:nvPr>
            <p:ph type="sldNum" sz="quarter" idx="11"/>
          </p:nvPr>
        </p:nvSpPr>
        <p:spPr>
          <a:xfrm>
            <a:off x="0" y="4667249"/>
            <a:ext cx="1930400" cy="663578"/>
          </a:xfrm>
        </p:spPr>
        <p:txBody>
          <a:bodyPr rtlCol="0"/>
          <a:lstStyle>
            <a:lvl1pPr>
              <a:defRPr sz="2800"/>
            </a:lvl1pPr>
          </a:lstStyle>
          <a:p>
            <a:fld id="{D57F1E4F-1CFF-5643-939E-02111984F565}" type="slidenum">
              <a:rPr lang="en-US" smtClean="0"/>
              <a:t>‹Nr.›</a:t>
            </a:fld>
            <a:endParaRPr lang="en-US" dirty="0"/>
          </a:p>
        </p:txBody>
      </p:sp>
      <p:sp>
        <p:nvSpPr>
          <p:cNvPr id="14" name="Fußzeilenplatzhalter 13"/>
          <p:cNvSpPr>
            <a:spLocks noGrp="1"/>
          </p:cNvSpPr>
          <p:nvPr>
            <p:ph type="ftr" sz="quarter" idx="12"/>
          </p:nvPr>
        </p:nvSpPr>
        <p:spPr>
          <a:xfrm>
            <a:off x="2133600" y="6248207"/>
            <a:ext cx="6096000" cy="365125"/>
          </a:xfrm>
        </p:spPr>
        <p:txBody>
          <a:bodyPr rtlCol="0"/>
          <a:lstStyle/>
          <a:p>
            <a:r>
              <a:rPr lang="de-DE"/>
              <a:t>Die Fahrradzone – Ein Werkzeug für mehr Flächengerechtigkeit?!</a:t>
            </a:r>
            <a:endParaRPr lang="en-US" dirty="0"/>
          </a:p>
        </p:txBody>
      </p:sp>
      <p:sp>
        <p:nvSpPr>
          <p:cNvPr id="3" name="Bildplatzhalter 2"/>
          <p:cNvSpPr>
            <a:spLocks noGrp="1"/>
          </p:cNvSpPr>
          <p:nvPr>
            <p:ph type="pic" idx="1"/>
          </p:nvPr>
        </p:nvSpPr>
        <p:spPr>
          <a:xfrm>
            <a:off x="2080768" y="0"/>
            <a:ext cx="10111232" cy="4568952"/>
          </a:xfrm>
          <a:solidFill>
            <a:schemeClr val="accent1">
              <a:tint val="40000"/>
            </a:schemeClr>
          </a:solidFill>
          <a:ln>
            <a:noFill/>
          </a:ln>
        </p:spPr>
        <p:txBody>
          <a:bodyPr/>
          <a:lstStyle>
            <a:lvl1pPr marL="0" indent="0">
              <a:buNone/>
              <a:defRPr sz="3200"/>
            </a:lvl1pPr>
          </a:lstStyle>
          <a:p>
            <a:r>
              <a:rPr kumimoji="0" lang="de-DE"/>
              <a:t>Bild durch Klicken auf Symbol hinzufügen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elplatzhalter 21"/>
          <p:cNvSpPr>
            <a:spLocks noGrp="1"/>
          </p:cNvSpPr>
          <p:nvPr>
            <p:ph type="title"/>
          </p:nvPr>
        </p:nvSpPr>
        <p:spPr>
          <a:xfrm>
            <a:off x="812800" y="228600"/>
            <a:ext cx="10871200" cy="990600"/>
          </a:xfrm>
          <a:prstGeom prst="rect">
            <a:avLst/>
          </a:prstGeom>
        </p:spPr>
        <p:txBody>
          <a:bodyPr vert="horz" anchor="ctr">
            <a:normAutofit/>
          </a:bodyPr>
          <a:lstStyle/>
          <a:p>
            <a:r>
              <a:rPr kumimoji="0" lang="de-DE"/>
              <a:t>Titelmasterformat durch Klicken bearbeiten</a:t>
            </a:r>
            <a:endParaRPr kumimoji="0" lang="en-US"/>
          </a:p>
        </p:txBody>
      </p:sp>
      <p:sp>
        <p:nvSpPr>
          <p:cNvPr id="13" name="Textplatzhalter 12"/>
          <p:cNvSpPr>
            <a:spLocks noGrp="1"/>
          </p:cNvSpPr>
          <p:nvPr>
            <p:ph type="body" idx="1"/>
          </p:nvPr>
        </p:nvSpPr>
        <p:spPr>
          <a:xfrm>
            <a:off x="816864" y="1600200"/>
            <a:ext cx="10871200" cy="4526280"/>
          </a:xfrm>
          <a:prstGeom prst="rect">
            <a:avLst/>
          </a:prstGeom>
        </p:spPr>
        <p:txBody>
          <a:bodyPr vert="horz">
            <a:normAutofit/>
          </a:bodyPr>
          <a:lstStyle/>
          <a:p>
            <a:pPr lvl="0" eaLnBrk="1" latinLnBrk="0" hangingPunct="1"/>
            <a:r>
              <a:rPr kumimoji="0" lang="de-DE"/>
              <a:t>Textmasterformat bearbeiten</a:t>
            </a:r>
          </a:p>
          <a:p>
            <a:pPr lvl="1" eaLnBrk="1" latinLnBrk="0" hangingPunct="1"/>
            <a:r>
              <a:rPr kumimoji="0" lang="de-DE"/>
              <a:t>Zweite Ebene</a:t>
            </a:r>
          </a:p>
          <a:p>
            <a:pPr lvl="2" eaLnBrk="1" latinLnBrk="0" hangingPunct="1"/>
            <a:r>
              <a:rPr kumimoji="0" lang="de-DE"/>
              <a:t>Dritte Ebene</a:t>
            </a:r>
          </a:p>
          <a:p>
            <a:pPr lvl="3" eaLnBrk="1" latinLnBrk="0" hangingPunct="1"/>
            <a:r>
              <a:rPr kumimoji="0" lang="de-DE"/>
              <a:t>Vierte Ebene</a:t>
            </a:r>
          </a:p>
          <a:p>
            <a:pPr lvl="4" eaLnBrk="1" latinLnBrk="0" hangingPunct="1"/>
            <a:r>
              <a:rPr kumimoji="0" lang="de-DE"/>
              <a:t>Fünfte Ebene</a:t>
            </a:r>
            <a:endParaRPr kumimoji="0" lang="en-US"/>
          </a:p>
        </p:txBody>
      </p:sp>
      <p:sp>
        <p:nvSpPr>
          <p:cNvPr id="14" name="Datumsplatzhalter 13"/>
          <p:cNvSpPr>
            <a:spLocks noGrp="1"/>
          </p:cNvSpPr>
          <p:nvPr>
            <p:ph type="dt" sz="half" idx="2"/>
          </p:nvPr>
        </p:nvSpPr>
        <p:spPr>
          <a:xfrm>
            <a:off x="8128000" y="6248401"/>
            <a:ext cx="3556000" cy="365125"/>
          </a:xfrm>
          <a:prstGeom prst="rect">
            <a:avLst/>
          </a:prstGeom>
        </p:spPr>
        <p:txBody>
          <a:bodyPr vert="horz" anchor="ctr" anchorCtr="0"/>
          <a:lstStyle>
            <a:lvl1pPr algn="l" eaLnBrk="1" latinLnBrk="0" hangingPunct="1">
              <a:defRPr kumimoji="0" sz="1400">
                <a:solidFill>
                  <a:schemeClr val="tx2"/>
                </a:solidFill>
              </a:defRPr>
            </a:lvl1pPr>
          </a:lstStyle>
          <a:p>
            <a:r>
              <a:rPr lang="de-DE"/>
              <a:t>5.5.2022</a:t>
            </a:r>
            <a:endParaRPr lang="en-US" dirty="0"/>
          </a:p>
        </p:txBody>
      </p:sp>
      <p:sp>
        <p:nvSpPr>
          <p:cNvPr id="3" name="Fußzeilenplatzhalter 2"/>
          <p:cNvSpPr>
            <a:spLocks noGrp="1"/>
          </p:cNvSpPr>
          <p:nvPr>
            <p:ph type="ftr" sz="quarter" idx="3"/>
          </p:nvPr>
        </p:nvSpPr>
        <p:spPr>
          <a:xfrm>
            <a:off x="812801" y="6248207"/>
            <a:ext cx="7228111" cy="365125"/>
          </a:xfrm>
          <a:prstGeom prst="rect">
            <a:avLst/>
          </a:prstGeom>
        </p:spPr>
        <p:txBody>
          <a:bodyPr vert="horz" anchor="ctr"/>
          <a:lstStyle>
            <a:lvl1pPr algn="r" eaLnBrk="1" latinLnBrk="0" hangingPunct="1">
              <a:defRPr kumimoji="0" sz="1400">
                <a:solidFill>
                  <a:schemeClr val="tx2"/>
                </a:solidFill>
              </a:defRPr>
            </a:lvl1pPr>
          </a:lstStyle>
          <a:p>
            <a:r>
              <a:rPr lang="de-DE"/>
              <a:t>Die Fahrradzone – Ein Werkzeug für mehr Flächengerechtigkeit?!</a:t>
            </a:r>
            <a:endParaRPr lang="en-US" dirty="0"/>
          </a:p>
        </p:txBody>
      </p:sp>
      <p:sp>
        <p:nvSpPr>
          <p:cNvPr id="7" name="Rechteck 6"/>
          <p:cNvSpPr/>
          <p:nvPr/>
        </p:nvSpPr>
        <p:spPr bwMode="white">
          <a:xfrm>
            <a:off x="0" y="1234440"/>
            <a:ext cx="12192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eck 7"/>
          <p:cNvSpPr/>
          <p:nvPr/>
        </p:nvSpPr>
        <p:spPr>
          <a:xfrm>
            <a:off x="0" y="1280160"/>
            <a:ext cx="7112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ck 8"/>
          <p:cNvSpPr/>
          <p:nvPr/>
        </p:nvSpPr>
        <p:spPr>
          <a:xfrm>
            <a:off x="787400" y="1280160"/>
            <a:ext cx="1140460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Foliennummernplatzhalter 22"/>
          <p:cNvSpPr>
            <a:spLocks noGrp="1"/>
          </p:cNvSpPr>
          <p:nvPr>
            <p:ph type="sldNum" sz="quarter" idx="4"/>
          </p:nvPr>
        </p:nvSpPr>
        <p:spPr>
          <a:xfrm>
            <a:off x="0" y="1272222"/>
            <a:ext cx="7112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57F1E4F-1CFF-5643-939E-02111984F565}" type="slidenum">
              <a:rPr lang="en-US" smtClean="0"/>
              <a:t>‹Nr.›</a:t>
            </a:fld>
            <a:endParaRPr lang="en-US" dirty="0"/>
          </a:p>
        </p:txBody>
      </p:sp>
    </p:spTree>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Lst>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customXml" Target="../ink/ink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6.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www.weareplayground.com/"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4555864" y="1447800"/>
            <a:ext cx="7584141" cy="3329581"/>
          </a:xfrm>
        </p:spPr>
        <p:txBody>
          <a:bodyPr>
            <a:normAutofit/>
          </a:bodyPr>
          <a:lstStyle/>
          <a:p>
            <a:pPr algn="ctr">
              <a:lnSpc>
                <a:spcPct val="90000"/>
              </a:lnSpc>
            </a:pPr>
            <a:r>
              <a:rPr lang="de-DE" sz="4800" dirty="0">
                <a:ln>
                  <a:solidFill>
                    <a:schemeClr val="bg1">
                      <a:lumMod val="75000"/>
                    </a:schemeClr>
                  </a:solidFill>
                </a:ln>
                <a:solidFill>
                  <a:schemeClr val="accent1">
                    <a:lumMod val="20000"/>
                    <a:lumOff val="80000"/>
                  </a:schemeClr>
                </a:solidFill>
                <a:effectLst>
                  <a:innerShdw blurRad="63500" dist="50800" dir="8100000">
                    <a:prstClr val="black">
                      <a:alpha val="50000"/>
                    </a:prstClr>
                  </a:innerShdw>
                </a:effectLst>
              </a:rPr>
              <a:t>„Die Fahrradzone – Ein Werkzeug für mehr Flächengerechtigkeit?! “</a:t>
            </a:r>
            <a:br>
              <a:rPr lang="de-DE" sz="4800" dirty="0">
                <a:ln>
                  <a:solidFill>
                    <a:schemeClr val="bg1">
                      <a:lumMod val="75000"/>
                    </a:schemeClr>
                  </a:solidFill>
                </a:ln>
                <a:solidFill>
                  <a:schemeClr val="accent1">
                    <a:lumMod val="20000"/>
                    <a:lumOff val="80000"/>
                  </a:schemeClr>
                </a:solidFill>
                <a:effectLst>
                  <a:innerShdw blurRad="63500" dist="50800" dir="8100000">
                    <a:prstClr val="black">
                      <a:alpha val="50000"/>
                    </a:prstClr>
                  </a:innerShdw>
                </a:effectLst>
              </a:rPr>
            </a:br>
            <a:endParaRPr lang="en-US" sz="4800" dirty="0">
              <a:ln>
                <a:solidFill>
                  <a:schemeClr val="bg1">
                    <a:lumMod val="75000"/>
                  </a:schemeClr>
                </a:solidFill>
              </a:ln>
              <a:solidFill>
                <a:schemeClr val="accent1">
                  <a:lumMod val="20000"/>
                  <a:lumOff val="80000"/>
                </a:schemeClr>
              </a:solidFill>
              <a:effectLst>
                <a:innerShdw blurRad="63500" dist="50800" dir="8100000">
                  <a:prstClr val="black">
                    <a:alpha val="50000"/>
                  </a:prstClr>
                </a:innerShdw>
              </a:effectLst>
            </a:endParaRPr>
          </a:p>
        </p:txBody>
      </p:sp>
      <p:sp>
        <p:nvSpPr>
          <p:cNvPr id="100" name="Rectangle 99">
            <a:extLst>
              <a:ext uri="{FF2B5EF4-FFF2-40B4-BE49-F238E27FC236}">
                <a16:creationId xmlns:a16="http://schemas.microsoft.com/office/drawing/2014/main" id="{2FD235D7-E555-468D-A368-E23596CCE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57780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8">
            <a:extLst>
              <a:ext uri="{FF2B5EF4-FFF2-40B4-BE49-F238E27FC236}">
                <a16:creationId xmlns:a16="http://schemas.microsoft.com/office/drawing/2014/main" id="{AA0BB620-0E1B-444E-B4DA-620EC18FC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5692"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04" name="Freeform 5">
            <a:extLst>
              <a:ext uri="{FF2B5EF4-FFF2-40B4-BE49-F238E27FC236}">
                <a16:creationId xmlns:a16="http://schemas.microsoft.com/office/drawing/2014/main" id="{2429450D-EE6E-4527-982F-934CA86EE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8060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4" name="Textfeld 3"/>
          <p:cNvSpPr txBox="1"/>
          <p:nvPr/>
        </p:nvSpPr>
        <p:spPr>
          <a:xfrm>
            <a:off x="4830178" y="6204939"/>
            <a:ext cx="7120931" cy="400110"/>
          </a:xfrm>
          <a:prstGeom prst="rect">
            <a:avLst/>
          </a:prstGeom>
          <a:noFill/>
        </p:spPr>
        <p:txBody>
          <a:bodyPr wrap="square" rtlCol="0">
            <a:spAutoFit/>
          </a:bodyPr>
          <a:lstStyle/>
          <a:p>
            <a:r>
              <a:rPr lang="de-DE" sz="2000" dirty="0"/>
              <a:t>Lehrstuhl für Mobilitätsmanagement und Radverkehr</a:t>
            </a:r>
          </a:p>
        </p:txBody>
      </p:sp>
      <p:pic>
        <p:nvPicPr>
          <p:cNvPr id="11" name="Grafik 10">
            <a:extLst>
              <a:ext uri="{FF2B5EF4-FFF2-40B4-BE49-F238E27FC236}">
                <a16:creationId xmlns:a16="http://schemas.microsoft.com/office/drawing/2014/main" id="{61D7D8A4-2D0E-4A7F-AB84-76B28969C783}"/>
              </a:ext>
            </a:extLst>
          </p:cNvPr>
          <p:cNvPicPr>
            <a:picLocks noChangeAspect="1"/>
          </p:cNvPicPr>
          <p:nvPr/>
        </p:nvPicPr>
        <p:blipFill rotWithShape="1">
          <a:blip r:embed="rId3">
            <a:duotone>
              <a:schemeClr val="accent4">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52132"/>
          <a:stretch/>
        </p:blipFill>
        <p:spPr>
          <a:xfrm>
            <a:off x="720436" y="3668237"/>
            <a:ext cx="2479015" cy="2400462"/>
          </a:xfrm>
          <a:prstGeom prst="rect">
            <a:avLst/>
          </a:prstGeom>
        </p:spPr>
      </p:pic>
      <p:pic>
        <p:nvPicPr>
          <p:cNvPr id="12" name="Grafik 11">
            <a:extLst>
              <a:ext uri="{FF2B5EF4-FFF2-40B4-BE49-F238E27FC236}">
                <a16:creationId xmlns:a16="http://schemas.microsoft.com/office/drawing/2014/main" id="{493A9F9A-5875-4424-A91F-58364A58A71D}"/>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757" r="52891"/>
          <a:stretch/>
        </p:blipFill>
        <p:spPr>
          <a:xfrm>
            <a:off x="782638" y="789301"/>
            <a:ext cx="2400462" cy="2400462"/>
          </a:xfrm>
          <a:prstGeom prst="rect">
            <a:avLst/>
          </a:prstGeom>
        </p:spPr>
      </p:pic>
      <p:pic>
        <p:nvPicPr>
          <p:cNvPr id="13" name="Bild 8" descr="logo_02_200_neu_weiss.png">
            <a:extLst>
              <a:ext uri="{FF2B5EF4-FFF2-40B4-BE49-F238E27FC236}">
                <a16:creationId xmlns:a16="http://schemas.microsoft.com/office/drawing/2014/main" id="{8BC4A044-1E3D-4F89-924D-1E3A89E00DA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93062" y="69649"/>
            <a:ext cx="2178050"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9">
            <a:extLst>
              <a:ext uri="{FF2B5EF4-FFF2-40B4-BE49-F238E27FC236}">
                <a16:creationId xmlns:a16="http://schemas.microsoft.com/office/drawing/2014/main" id="{DE58247E-47B6-4A88-AF62-2F9EC51AE6EF}"/>
              </a:ext>
            </a:extLst>
          </p:cNvPr>
          <p:cNvPicPr>
            <a:picLocks noChangeAspect="1"/>
          </p:cNvPicPr>
          <p:nvPr/>
        </p:nvPicPr>
        <p:blipFill rotWithShape="1">
          <a:blip r:embed="rId3">
            <a:duotone>
              <a:schemeClr val="accent4">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52132"/>
          <a:stretch/>
        </p:blipFill>
        <p:spPr>
          <a:xfrm>
            <a:off x="717408" y="3668237"/>
            <a:ext cx="2479015" cy="2400462"/>
          </a:xfrm>
          <a:prstGeom prst="rect">
            <a:avLst/>
          </a:prstGeom>
        </p:spPr>
      </p:pic>
      <p:pic>
        <p:nvPicPr>
          <p:cNvPr id="14" name="Grafik 13">
            <a:extLst>
              <a:ext uri="{FF2B5EF4-FFF2-40B4-BE49-F238E27FC236}">
                <a16:creationId xmlns:a16="http://schemas.microsoft.com/office/drawing/2014/main" id="{1F5DD46C-7D43-4993-B594-AA9B992191DC}"/>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757" r="52891"/>
          <a:stretch/>
        </p:blipFill>
        <p:spPr>
          <a:xfrm>
            <a:off x="782638" y="789301"/>
            <a:ext cx="2400462" cy="2400462"/>
          </a:xfrm>
          <a:prstGeom prst="rect">
            <a:avLst/>
          </a:prstGeom>
        </p:spPr>
      </p:pic>
      <p:sp>
        <p:nvSpPr>
          <p:cNvPr id="3" name="Textfeld 2">
            <a:extLst>
              <a:ext uri="{FF2B5EF4-FFF2-40B4-BE49-F238E27FC236}">
                <a16:creationId xmlns:a16="http://schemas.microsoft.com/office/drawing/2014/main" id="{D701BD88-563A-449D-8046-AED2EF9E3568}"/>
              </a:ext>
            </a:extLst>
          </p:cNvPr>
          <p:cNvSpPr txBox="1"/>
          <p:nvPr/>
        </p:nvSpPr>
        <p:spPr>
          <a:xfrm>
            <a:off x="4830178" y="5029494"/>
            <a:ext cx="4282958" cy="461665"/>
          </a:xfrm>
          <a:prstGeom prst="rect">
            <a:avLst/>
          </a:prstGeom>
          <a:noFill/>
        </p:spPr>
        <p:txBody>
          <a:bodyPr wrap="square" rtlCol="0">
            <a:spAutoFit/>
          </a:bodyPr>
          <a:lstStyle/>
          <a:p>
            <a:r>
              <a:rPr lang="de-DE" sz="2400" dirty="0"/>
              <a:t>Prof. Dr.-Ing. Martina Lohmeier</a:t>
            </a:r>
          </a:p>
        </p:txBody>
      </p:sp>
    </p:spTree>
    <p:extLst>
      <p:ext uri="{BB962C8B-B14F-4D97-AF65-F5344CB8AC3E}">
        <p14:creationId xmlns:p14="http://schemas.microsoft.com/office/powerpoint/2010/main" val="1577499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sp>
        <p:nvSpPr>
          <p:cNvPr id="10" name="Datumsplatzhalter 9">
            <a:extLst>
              <a:ext uri="{FF2B5EF4-FFF2-40B4-BE49-F238E27FC236}">
                <a16:creationId xmlns:a16="http://schemas.microsoft.com/office/drawing/2014/main" id="{EE561C40-07CC-4E59-B217-F3E466C13C08}"/>
              </a:ext>
            </a:extLst>
          </p:cNvPr>
          <p:cNvSpPr>
            <a:spLocks noGrp="1"/>
          </p:cNvSpPr>
          <p:nvPr>
            <p:ph type="dt" sz="half" idx="10"/>
          </p:nvPr>
        </p:nvSpPr>
        <p:spPr/>
        <p:txBody>
          <a:bodyPr/>
          <a:lstStyle/>
          <a:p>
            <a:pPr algn="r"/>
            <a:r>
              <a:rPr lang="de-DE"/>
              <a:t>5.5.2022</a:t>
            </a:r>
            <a:endParaRPr lang="en-US" dirty="0"/>
          </a:p>
        </p:txBody>
      </p:sp>
      <p:sp>
        <p:nvSpPr>
          <p:cNvPr id="9" name="Fußzeilenplatzhalter 8">
            <a:extLst>
              <a:ext uri="{FF2B5EF4-FFF2-40B4-BE49-F238E27FC236}">
                <a16:creationId xmlns:a16="http://schemas.microsoft.com/office/drawing/2014/main" id="{7F506152-E7BD-4EB8-BDA1-C8ED3086CB31}"/>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0B2D3FDE-D165-4E6F-8239-D52C7AE64187}"/>
              </a:ext>
            </a:extLst>
          </p:cNvPr>
          <p:cNvSpPr>
            <a:spLocks noGrp="1"/>
          </p:cNvSpPr>
          <p:nvPr>
            <p:ph type="sldNum" sz="quarter" idx="12"/>
          </p:nvPr>
        </p:nvSpPr>
        <p:spPr/>
        <p:txBody>
          <a:bodyPr>
            <a:normAutofit fontScale="85000" lnSpcReduction="20000"/>
          </a:bodyPr>
          <a:lstStyle/>
          <a:p>
            <a:fld id="{D57F1E4F-1CFF-5643-939E-02111984F565}" type="slidenum">
              <a:rPr lang="en-US" smtClean="0"/>
              <a:t>10</a:t>
            </a:fld>
            <a:endParaRPr lang="en-US" dirty="0"/>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Inhaltsplatzhalter 5">
            <a:extLst>
              <a:ext uri="{FF2B5EF4-FFF2-40B4-BE49-F238E27FC236}">
                <a16:creationId xmlns:a16="http://schemas.microsoft.com/office/drawing/2014/main" id="{C78E74DA-4A62-4185-88F4-7D71C9AECFFB}"/>
              </a:ext>
            </a:extLst>
          </p:cNvPr>
          <p:cNvSpPr txBox="1">
            <a:spLocks/>
          </p:cNvSpPr>
          <p:nvPr/>
        </p:nvSpPr>
        <p:spPr>
          <a:xfrm>
            <a:off x="816864" y="1600200"/>
            <a:ext cx="108712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de-DE" dirty="0"/>
              <a:t>Innovative Ansätze</a:t>
            </a:r>
          </a:p>
          <a:p>
            <a:pPr lvl="1"/>
            <a:r>
              <a:rPr lang="de-DE" dirty="0"/>
              <a:t>Superblocks</a:t>
            </a:r>
          </a:p>
        </p:txBody>
      </p:sp>
      <p:sp>
        <p:nvSpPr>
          <p:cNvPr id="16" name="Textfeld 15">
            <a:extLst>
              <a:ext uri="{FF2B5EF4-FFF2-40B4-BE49-F238E27FC236}">
                <a16:creationId xmlns:a16="http://schemas.microsoft.com/office/drawing/2014/main" id="{E47DC438-AD1F-42BE-9D45-27D686BC29BE}"/>
              </a:ext>
            </a:extLst>
          </p:cNvPr>
          <p:cNvSpPr txBox="1"/>
          <p:nvPr/>
        </p:nvSpPr>
        <p:spPr>
          <a:xfrm>
            <a:off x="12948591" y="5964695"/>
            <a:ext cx="1973617" cy="261610"/>
          </a:xfrm>
          <a:prstGeom prst="rect">
            <a:avLst/>
          </a:prstGeom>
          <a:noFill/>
        </p:spPr>
        <p:txBody>
          <a:bodyPr wrap="none" rtlCol="0">
            <a:spAutoFit/>
          </a:bodyPr>
          <a:lstStyle/>
          <a:p>
            <a:r>
              <a:rPr lang="de-DE" sz="1100" dirty="0"/>
              <a:t>Quelle: Netzwerk-</a:t>
            </a:r>
            <a:r>
              <a:rPr lang="de-DE" sz="1100" dirty="0" err="1"/>
              <a:t>SharedSpace</a:t>
            </a:r>
            <a:endParaRPr lang="de-DE" sz="1100" dirty="0"/>
          </a:p>
        </p:txBody>
      </p:sp>
      <p:pic>
        <p:nvPicPr>
          <p:cNvPr id="4" name="Grafik 3">
            <a:extLst>
              <a:ext uri="{FF2B5EF4-FFF2-40B4-BE49-F238E27FC236}">
                <a16:creationId xmlns:a16="http://schemas.microsoft.com/office/drawing/2014/main" id="{C2A2E48F-2EAB-48B3-877E-6D3C8ACF4FB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54665" y="2023528"/>
            <a:ext cx="5524343" cy="3684100"/>
          </a:xfrm>
          <a:prstGeom prst="rect">
            <a:avLst/>
          </a:prstGeom>
        </p:spPr>
      </p:pic>
      <p:pic>
        <p:nvPicPr>
          <p:cNvPr id="6" name="Grafik 5">
            <a:extLst>
              <a:ext uri="{FF2B5EF4-FFF2-40B4-BE49-F238E27FC236}">
                <a16:creationId xmlns:a16="http://schemas.microsoft.com/office/drawing/2014/main" id="{98597736-8B22-4DB1-B86A-3825C4707595}"/>
              </a:ext>
            </a:extLst>
          </p:cNvPr>
          <p:cNvPicPr>
            <a:picLocks noChangeAspect="1"/>
          </p:cNvPicPr>
          <p:nvPr/>
        </p:nvPicPr>
        <p:blipFill>
          <a:blip r:embed="rId5"/>
          <a:stretch>
            <a:fillRect/>
          </a:stretch>
        </p:blipFill>
        <p:spPr>
          <a:xfrm>
            <a:off x="711200" y="2835544"/>
            <a:ext cx="5514535" cy="2750234"/>
          </a:xfrm>
          <a:prstGeom prst="rect">
            <a:avLst/>
          </a:prstGeom>
        </p:spPr>
      </p:pic>
      <p:sp>
        <p:nvSpPr>
          <p:cNvPr id="13" name="Textfeld 12">
            <a:extLst>
              <a:ext uri="{FF2B5EF4-FFF2-40B4-BE49-F238E27FC236}">
                <a16:creationId xmlns:a16="http://schemas.microsoft.com/office/drawing/2014/main" id="{7CBE4095-4546-48B1-83EC-D8CC04B13C99}"/>
              </a:ext>
            </a:extLst>
          </p:cNvPr>
          <p:cNvSpPr txBox="1"/>
          <p:nvPr/>
        </p:nvSpPr>
        <p:spPr>
          <a:xfrm>
            <a:off x="782638" y="5833890"/>
            <a:ext cx="5083443" cy="261610"/>
          </a:xfrm>
          <a:prstGeom prst="rect">
            <a:avLst/>
          </a:prstGeom>
          <a:noFill/>
        </p:spPr>
        <p:txBody>
          <a:bodyPr wrap="none" rtlCol="0">
            <a:spAutoFit/>
          </a:bodyPr>
          <a:lstStyle/>
          <a:p>
            <a:r>
              <a:rPr lang="de-DE" sz="1100" dirty="0"/>
              <a:t>Quelle: </a:t>
            </a:r>
            <a:r>
              <a:rPr lang="de-DE" sz="1100" dirty="0" err="1"/>
              <a:t>nature</a:t>
            </a:r>
            <a:r>
              <a:rPr lang="de-DE" sz="1100" dirty="0"/>
              <a:t> </a:t>
            </a:r>
            <a:r>
              <a:rPr lang="de-DE" sz="1100" dirty="0" err="1"/>
              <a:t>sustainability</a:t>
            </a:r>
            <a:r>
              <a:rPr lang="de-DE" sz="1100" dirty="0"/>
              <a:t> – </a:t>
            </a:r>
            <a:r>
              <a:rPr lang="de-DE" sz="1100" dirty="0" err="1"/>
              <a:t>articles</a:t>
            </a:r>
            <a:r>
              <a:rPr lang="de-DE" sz="1100" dirty="0"/>
              <a:t>, https://doi.org/10.1038/s41893-022-00855-2</a:t>
            </a:r>
          </a:p>
        </p:txBody>
      </p:sp>
      <p:sp>
        <p:nvSpPr>
          <p:cNvPr id="14" name="Textfeld 13">
            <a:extLst>
              <a:ext uri="{FF2B5EF4-FFF2-40B4-BE49-F238E27FC236}">
                <a16:creationId xmlns:a16="http://schemas.microsoft.com/office/drawing/2014/main" id="{4FF89E78-F6ED-47C2-8ADF-A620FB99DAAD}"/>
              </a:ext>
            </a:extLst>
          </p:cNvPr>
          <p:cNvSpPr txBox="1"/>
          <p:nvPr/>
        </p:nvSpPr>
        <p:spPr>
          <a:xfrm>
            <a:off x="10245461" y="5771009"/>
            <a:ext cx="1843774" cy="261610"/>
          </a:xfrm>
          <a:prstGeom prst="rect">
            <a:avLst/>
          </a:prstGeom>
          <a:noFill/>
        </p:spPr>
        <p:txBody>
          <a:bodyPr wrap="none" rtlCol="0">
            <a:spAutoFit/>
          </a:bodyPr>
          <a:lstStyle/>
          <a:p>
            <a:r>
              <a:rPr lang="de-DE" sz="1100" dirty="0"/>
              <a:t>Quelle: Spiegel Online, 2020</a:t>
            </a:r>
          </a:p>
        </p:txBody>
      </p:sp>
    </p:spTree>
    <p:extLst>
      <p:ext uri="{BB962C8B-B14F-4D97-AF65-F5344CB8AC3E}">
        <p14:creationId xmlns:p14="http://schemas.microsoft.com/office/powerpoint/2010/main" val="3730957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sp>
        <p:nvSpPr>
          <p:cNvPr id="14" name="Datumsplatzhalter 13">
            <a:extLst>
              <a:ext uri="{FF2B5EF4-FFF2-40B4-BE49-F238E27FC236}">
                <a16:creationId xmlns:a16="http://schemas.microsoft.com/office/drawing/2014/main" id="{FA145DA9-61E9-4504-A550-40FBD198CDAE}"/>
              </a:ext>
            </a:extLst>
          </p:cNvPr>
          <p:cNvSpPr>
            <a:spLocks noGrp="1"/>
          </p:cNvSpPr>
          <p:nvPr>
            <p:ph type="dt" sz="half" idx="10"/>
          </p:nvPr>
        </p:nvSpPr>
        <p:spPr/>
        <p:txBody>
          <a:bodyPr/>
          <a:lstStyle/>
          <a:p>
            <a:pPr algn="r"/>
            <a:r>
              <a:rPr lang="de-DE"/>
              <a:t>5.5.2022</a:t>
            </a:r>
            <a:endParaRPr lang="en-US" dirty="0"/>
          </a:p>
        </p:txBody>
      </p:sp>
      <p:sp>
        <p:nvSpPr>
          <p:cNvPr id="13" name="Fußzeilenplatzhalter 12">
            <a:extLst>
              <a:ext uri="{FF2B5EF4-FFF2-40B4-BE49-F238E27FC236}">
                <a16:creationId xmlns:a16="http://schemas.microsoft.com/office/drawing/2014/main" id="{C96F1F01-DBA4-429A-ABB8-66E931CCDF36}"/>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5" name="Foliennummernplatzhalter 14">
            <a:extLst>
              <a:ext uri="{FF2B5EF4-FFF2-40B4-BE49-F238E27FC236}">
                <a16:creationId xmlns:a16="http://schemas.microsoft.com/office/drawing/2014/main" id="{4A0F516A-7614-4999-8395-E537C2CD1529}"/>
              </a:ext>
            </a:extLst>
          </p:cNvPr>
          <p:cNvSpPr>
            <a:spLocks noGrp="1"/>
          </p:cNvSpPr>
          <p:nvPr>
            <p:ph type="sldNum" sz="quarter" idx="12"/>
          </p:nvPr>
        </p:nvSpPr>
        <p:spPr/>
        <p:txBody>
          <a:bodyPr>
            <a:normAutofit fontScale="85000" lnSpcReduction="20000"/>
          </a:bodyPr>
          <a:lstStyle/>
          <a:p>
            <a:fld id="{D57F1E4F-1CFF-5643-939E-02111984F565}" type="slidenum">
              <a:rPr lang="en-US" smtClean="0"/>
              <a:t>11</a:t>
            </a:fld>
            <a:endParaRPr lang="en-US" dirty="0"/>
          </a:p>
        </p:txBody>
      </p:sp>
      <p:sp>
        <p:nvSpPr>
          <p:cNvPr id="3" name="Inhaltsplatzhalter 2"/>
          <p:cNvSpPr>
            <a:spLocks noGrp="1"/>
          </p:cNvSpPr>
          <p:nvPr>
            <p:ph sz="quarter" idx="1"/>
          </p:nvPr>
        </p:nvSpPr>
        <p:spPr/>
        <p:txBody>
          <a:bodyPr>
            <a:normAutofit/>
          </a:bodyPr>
          <a:lstStyle/>
          <a:p>
            <a:pPr marL="365760" lvl="1" indent="0">
              <a:spcBef>
                <a:spcPts val="600"/>
              </a:spcBef>
              <a:spcAft>
                <a:spcPts val="600"/>
              </a:spcAft>
              <a:buNone/>
            </a:pPr>
            <a:endParaRPr lang="de-DE" sz="4000" dirty="0"/>
          </a:p>
          <a:p>
            <a:pPr marL="365760" lvl="1" indent="0">
              <a:spcBef>
                <a:spcPts val="600"/>
              </a:spcBef>
              <a:spcAft>
                <a:spcPts val="600"/>
              </a:spcAft>
              <a:buNone/>
            </a:pPr>
            <a:r>
              <a:rPr lang="de-DE" sz="4000" dirty="0"/>
              <a:t>Und jetzt?</a:t>
            </a:r>
          </a:p>
          <a:p>
            <a:pPr marL="365760" lvl="1" indent="0">
              <a:spcBef>
                <a:spcPts val="600"/>
              </a:spcBef>
              <a:spcAft>
                <a:spcPts val="600"/>
              </a:spcAft>
              <a:buNone/>
            </a:pPr>
            <a:endParaRPr lang="de-DE" sz="4000" dirty="0"/>
          </a:p>
          <a:p>
            <a:pPr marL="365760" lvl="1" indent="0">
              <a:spcBef>
                <a:spcPts val="600"/>
              </a:spcBef>
              <a:spcAft>
                <a:spcPts val="600"/>
              </a:spcAft>
              <a:buNone/>
            </a:pPr>
            <a:r>
              <a:rPr lang="de-DE" sz="4000" dirty="0"/>
              <a:t>Was machen wir daraus?</a:t>
            </a:r>
            <a:endParaRPr lang="de-DE" sz="3200" dirty="0"/>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Grafik 6" descr="Hilfe">
            <a:extLst>
              <a:ext uri="{FF2B5EF4-FFF2-40B4-BE49-F238E27FC236}">
                <a16:creationId xmlns:a16="http://schemas.microsoft.com/office/drawing/2014/main" id="{5470B0D5-673A-4821-9CA2-F06AA16612F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93278" y="2278625"/>
            <a:ext cx="3106994" cy="3106994"/>
          </a:xfrm>
          <a:prstGeom prst="rect">
            <a:avLst/>
          </a:prstGeom>
        </p:spPr>
      </p:pic>
    </p:spTree>
    <p:extLst>
      <p:ext uri="{BB962C8B-B14F-4D97-AF65-F5344CB8AC3E}">
        <p14:creationId xmlns:p14="http://schemas.microsoft.com/office/powerpoint/2010/main" val="206172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p:cNvSpPr>
            <a:spLocks noGrp="1"/>
          </p:cNvSpPr>
          <p:nvPr>
            <p:ph type="body" idx="1"/>
          </p:nvPr>
        </p:nvSpPr>
        <p:spPr/>
        <p:txBody>
          <a:bodyPr/>
          <a:lstStyle/>
          <a:p>
            <a:endParaRPr lang="de-DE" dirty="0"/>
          </a:p>
        </p:txBody>
      </p:sp>
      <p:sp>
        <p:nvSpPr>
          <p:cNvPr id="8" name="Titel 7"/>
          <p:cNvSpPr>
            <a:spLocks noGrp="1"/>
          </p:cNvSpPr>
          <p:nvPr>
            <p:ph type="title"/>
          </p:nvPr>
        </p:nvSpPr>
        <p:spPr/>
        <p:txBody>
          <a:bodyPr>
            <a:normAutofit/>
          </a:bodyPr>
          <a:lstStyle/>
          <a:p>
            <a:r>
              <a:rPr lang="en-US" dirty="0" err="1"/>
              <a:t>Gesetze</a:t>
            </a:r>
            <a:r>
              <a:rPr lang="en-US" dirty="0"/>
              <a:t> und </a:t>
            </a:r>
            <a:r>
              <a:rPr lang="en-US" dirty="0" err="1"/>
              <a:t>Regelwerke</a:t>
            </a:r>
            <a:endParaRPr lang="de-DE" dirty="0"/>
          </a:p>
        </p:txBody>
      </p:sp>
      <p:sp>
        <p:nvSpPr>
          <p:cNvPr id="7" name="Fußzeilenplatzhalter 6">
            <a:extLst>
              <a:ext uri="{FF2B5EF4-FFF2-40B4-BE49-F238E27FC236}">
                <a16:creationId xmlns:a16="http://schemas.microsoft.com/office/drawing/2014/main" id="{63FCA254-BDBF-4E65-A1A1-513FEBA254F7}"/>
              </a:ext>
            </a:extLst>
          </p:cNvPr>
          <p:cNvSpPr>
            <a:spLocks noGrp="1"/>
          </p:cNvSpPr>
          <p:nvPr>
            <p:ph type="ftr" sz="quarter" idx="12"/>
          </p:nvPr>
        </p:nvSpPr>
        <p:spPr/>
        <p:txBody>
          <a:bodyPr/>
          <a:lstStyle/>
          <a:p>
            <a:pPr algn="l"/>
            <a:r>
              <a:rPr lang="de-DE"/>
              <a:t>Die Fahrradzone – Ein Werkzeug für mehr Flächengerechtigkeit?!</a:t>
            </a:r>
            <a:endParaRPr lang="en-US" dirty="0"/>
          </a:p>
        </p:txBody>
      </p:sp>
      <p:sp>
        <p:nvSpPr>
          <p:cNvPr id="10" name="Datumsplatzhalter 9">
            <a:extLst>
              <a:ext uri="{FF2B5EF4-FFF2-40B4-BE49-F238E27FC236}">
                <a16:creationId xmlns:a16="http://schemas.microsoft.com/office/drawing/2014/main" id="{1479CB4C-510B-4EC0-A98A-D820651AEB58}"/>
              </a:ext>
            </a:extLst>
          </p:cNvPr>
          <p:cNvSpPr>
            <a:spLocks noGrp="1"/>
          </p:cNvSpPr>
          <p:nvPr>
            <p:ph type="dt" sz="half" idx="10"/>
          </p:nvPr>
        </p:nvSpPr>
        <p:spPr/>
        <p:txBody>
          <a:bodyPr/>
          <a:lstStyle/>
          <a:p>
            <a:pPr algn="r"/>
            <a:r>
              <a:rPr lang="de-DE"/>
              <a:t>5.5.2022</a:t>
            </a:r>
            <a:endParaRPr lang="en-US" dirty="0"/>
          </a:p>
        </p:txBody>
      </p:sp>
      <p:sp>
        <p:nvSpPr>
          <p:cNvPr id="11" name="Foliennummernplatzhalter 10">
            <a:extLst>
              <a:ext uri="{FF2B5EF4-FFF2-40B4-BE49-F238E27FC236}">
                <a16:creationId xmlns:a16="http://schemas.microsoft.com/office/drawing/2014/main" id="{06500439-F9DA-41B2-8FA7-E1567938B60D}"/>
              </a:ext>
            </a:extLst>
          </p:cNvPr>
          <p:cNvSpPr>
            <a:spLocks noGrp="1"/>
          </p:cNvSpPr>
          <p:nvPr>
            <p:ph type="sldNum" sz="quarter" idx="11"/>
          </p:nvPr>
        </p:nvSpPr>
        <p:spPr/>
        <p:txBody>
          <a:bodyPr/>
          <a:lstStyle/>
          <a:p>
            <a:fld id="{1C364387-33E8-4B2F-8489-A4BE06E68823}" type="slidenum">
              <a:rPr lang="en-US" smtClean="0"/>
              <a:t>12</a:t>
            </a:fld>
            <a:endParaRPr lang="en-US" dirty="0"/>
          </a:p>
        </p:txBody>
      </p:sp>
    </p:spTree>
    <p:extLst>
      <p:ext uri="{BB962C8B-B14F-4D97-AF65-F5344CB8AC3E}">
        <p14:creationId xmlns:p14="http://schemas.microsoft.com/office/powerpoint/2010/main" val="38824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Gesetze</a:t>
            </a:r>
            <a:r>
              <a:rPr lang="en-US" cap="small" dirty="0"/>
              <a:t> und </a:t>
            </a:r>
            <a:r>
              <a:rPr lang="en-US" cap="small" dirty="0" err="1"/>
              <a:t>Regelwerke</a:t>
            </a:r>
            <a:endParaRPr lang="en-US" cap="small" dirty="0"/>
          </a:p>
        </p:txBody>
      </p:sp>
      <p:sp>
        <p:nvSpPr>
          <p:cNvPr id="10" name="Datumsplatzhalter 9">
            <a:extLst>
              <a:ext uri="{FF2B5EF4-FFF2-40B4-BE49-F238E27FC236}">
                <a16:creationId xmlns:a16="http://schemas.microsoft.com/office/drawing/2014/main" id="{3FF5541F-788E-4064-A689-FA36555BE1BB}"/>
              </a:ext>
            </a:extLst>
          </p:cNvPr>
          <p:cNvSpPr>
            <a:spLocks noGrp="1"/>
          </p:cNvSpPr>
          <p:nvPr>
            <p:ph type="dt" sz="half" idx="10"/>
          </p:nvPr>
        </p:nvSpPr>
        <p:spPr/>
        <p:txBody>
          <a:bodyPr/>
          <a:lstStyle/>
          <a:p>
            <a:pPr algn="r"/>
            <a:r>
              <a:rPr lang="de-DE"/>
              <a:t>5.5.2022</a:t>
            </a:r>
            <a:endParaRPr lang="en-US" dirty="0"/>
          </a:p>
        </p:txBody>
      </p:sp>
      <p:sp>
        <p:nvSpPr>
          <p:cNvPr id="5" name="Fußzeilenplatzhalter 4">
            <a:extLst>
              <a:ext uri="{FF2B5EF4-FFF2-40B4-BE49-F238E27FC236}">
                <a16:creationId xmlns:a16="http://schemas.microsoft.com/office/drawing/2014/main" id="{89728498-C615-447D-82CC-C14C7561D4AF}"/>
              </a:ext>
            </a:extLst>
          </p:cNvPr>
          <p:cNvSpPr>
            <a:spLocks noGrp="1"/>
          </p:cNvSpPr>
          <p:nvPr>
            <p:ph type="ftr" sz="quarter" idx="11"/>
          </p:nvPr>
        </p:nvSpPr>
        <p:spPr/>
        <p:txBody>
          <a:bodyPr/>
          <a:lstStyle/>
          <a:p>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61B25800-110D-4B3F-9418-9F482CCDAE6D}"/>
              </a:ext>
            </a:extLst>
          </p:cNvPr>
          <p:cNvSpPr>
            <a:spLocks noGrp="1"/>
          </p:cNvSpPr>
          <p:nvPr>
            <p:ph type="sldNum" sz="quarter" idx="12"/>
          </p:nvPr>
        </p:nvSpPr>
        <p:spPr/>
        <p:txBody>
          <a:bodyPr>
            <a:normAutofit fontScale="85000" lnSpcReduction="20000"/>
          </a:bodyPr>
          <a:lstStyle/>
          <a:p>
            <a:fld id="{D57F1E4F-1CFF-5643-939E-02111984F565}" type="slidenum">
              <a:rPr lang="en-US" smtClean="0"/>
              <a:t>13</a:t>
            </a:fld>
            <a:endParaRPr lang="en-US" dirty="0"/>
          </a:p>
        </p:txBody>
      </p:sp>
      <p:sp>
        <p:nvSpPr>
          <p:cNvPr id="15" name="Inhaltsplatzhalter 14"/>
          <p:cNvSpPr>
            <a:spLocks noGrp="1"/>
          </p:cNvSpPr>
          <p:nvPr>
            <p:ph sz="quarter" idx="1"/>
          </p:nvPr>
        </p:nvSpPr>
        <p:spPr>
          <a:xfrm>
            <a:off x="3372464" y="1600200"/>
            <a:ext cx="8315599" cy="4495800"/>
          </a:xfrm>
        </p:spPr>
        <p:txBody>
          <a:bodyPr>
            <a:noAutofit/>
          </a:bodyPr>
          <a:lstStyle/>
          <a:p>
            <a:r>
              <a:rPr lang="de-DE" sz="2400" dirty="0"/>
              <a:t>Ge- oder Verbot</a:t>
            </a:r>
          </a:p>
          <a:p>
            <a:endParaRPr lang="de-DE" sz="2400" dirty="0"/>
          </a:p>
          <a:p>
            <a:pPr lvl="1"/>
            <a:r>
              <a:rPr lang="de-DE" sz="2200" dirty="0"/>
              <a:t>Wer ein Fahrzeug führt, darf innerhalb dieser Zone nicht schneller als mit der angegebenen Höchstgeschwindigkeit fahren.</a:t>
            </a:r>
          </a:p>
          <a:p>
            <a:pPr lvl="1"/>
            <a:r>
              <a:rPr lang="de-DE" sz="2200" dirty="0"/>
              <a:t>Rechts-vor-Links-Regelung</a:t>
            </a:r>
          </a:p>
          <a:p>
            <a:pPr lvl="1"/>
            <a:r>
              <a:rPr lang="de-DE" sz="2200" dirty="0"/>
              <a:t>Erläuterung: Mit dem Zeichen können in verkehrsberuhigten Geschäftsbereichen auch Zonengeschwindigkeitsbeschränkungen von weniger als 30 km/h angeordnet sein.</a:t>
            </a:r>
          </a:p>
          <a:p>
            <a:pPr marL="365760" lvl="1" indent="0">
              <a:buNone/>
            </a:pPr>
            <a:endParaRPr lang="de-DE" sz="18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3308"/>
            <a:ext cx="918602"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hteck 17">
            <a:extLst>
              <a:ext uri="{FF2B5EF4-FFF2-40B4-BE49-F238E27FC236}">
                <a16:creationId xmlns:a16="http://schemas.microsoft.com/office/drawing/2014/main" id="{954537B5-9B3C-45C7-B605-96E466987D4D}"/>
              </a:ext>
            </a:extLst>
          </p:cNvPr>
          <p:cNvSpPr/>
          <p:nvPr/>
        </p:nvSpPr>
        <p:spPr>
          <a:xfrm rot="20285930">
            <a:off x="3678763" y="3879462"/>
            <a:ext cx="6478056" cy="923330"/>
          </a:xfrm>
          <a:prstGeom prst="rect">
            <a:avLst/>
          </a:prstGeom>
          <a:noFill/>
        </p:spPr>
        <p:txBody>
          <a:bodyPr wrap="none" lIns="91440" tIns="45720" rIns="91440" bIns="45720">
            <a:spAutoFit/>
          </a:bodyPr>
          <a:lstStyle/>
          <a:p>
            <a:pPr algn="ctr"/>
            <a:r>
              <a:rPr lang="de-DE"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erstmals erprobt 1983</a:t>
            </a:r>
            <a:endParaRPr lang="de-DE"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6" name="Grafik 5">
            <a:extLst>
              <a:ext uri="{FF2B5EF4-FFF2-40B4-BE49-F238E27FC236}">
                <a16:creationId xmlns:a16="http://schemas.microsoft.com/office/drawing/2014/main" id="{51D0DD61-2375-42B7-9014-1063EE4A2F6D}"/>
              </a:ext>
            </a:extLst>
          </p:cNvPr>
          <p:cNvPicPr>
            <a:picLocks noChangeAspect="1"/>
          </p:cNvPicPr>
          <p:nvPr/>
        </p:nvPicPr>
        <p:blipFill>
          <a:blip r:embed="rId4">
            <a:duotone>
              <a:schemeClr val="accent4">
                <a:shade val="45000"/>
                <a:satMod val="135000"/>
              </a:schemeClr>
              <a:prstClr val="white"/>
            </a:duotone>
          </a:blip>
          <a:stretch>
            <a:fillRect/>
          </a:stretch>
        </p:blipFill>
        <p:spPr>
          <a:xfrm>
            <a:off x="810131" y="1752600"/>
            <a:ext cx="2328357" cy="2313039"/>
          </a:xfrm>
          <a:prstGeom prst="rect">
            <a:avLst/>
          </a:prstGeom>
        </p:spPr>
      </p:pic>
      <p:pic>
        <p:nvPicPr>
          <p:cNvPr id="7" name="Grafik 6">
            <a:extLst>
              <a:ext uri="{FF2B5EF4-FFF2-40B4-BE49-F238E27FC236}">
                <a16:creationId xmlns:a16="http://schemas.microsoft.com/office/drawing/2014/main" id="{54224C20-557B-4AEF-9279-6A9E3F6323D8}"/>
              </a:ext>
            </a:extLst>
          </p:cNvPr>
          <p:cNvPicPr>
            <a:picLocks noChangeAspect="1"/>
          </p:cNvPicPr>
          <p:nvPr/>
        </p:nvPicPr>
        <p:blipFill>
          <a:blip r:embed="rId5">
            <a:duotone>
              <a:schemeClr val="accent4">
                <a:shade val="45000"/>
                <a:satMod val="135000"/>
              </a:schemeClr>
              <a:prstClr val="white"/>
            </a:duotone>
          </a:blip>
          <a:stretch>
            <a:fillRect/>
          </a:stretch>
        </p:blipFill>
        <p:spPr>
          <a:xfrm>
            <a:off x="814540" y="4141646"/>
            <a:ext cx="2323948" cy="2316354"/>
          </a:xfrm>
          <a:prstGeom prst="rect">
            <a:avLst/>
          </a:prstGeom>
        </p:spPr>
      </p:pic>
    </p:spTree>
    <p:extLst>
      <p:ext uri="{BB962C8B-B14F-4D97-AF65-F5344CB8AC3E}">
        <p14:creationId xmlns:p14="http://schemas.microsoft.com/office/powerpoint/2010/main" val="310462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Gesetze</a:t>
            </a:r>
            <a:r>
              <a:rPr lang="en-US" cap="small" dirty="0"/>
              <a:t> und </a:t>
            </a:r>
            <a:r>
              <a:rPr lang="en-US" cap="small" dirty="0" err="1"/>
              <a:t>Regelwerke</a:t>
            </a:r>
            <a:endParaRPr lang="en-US" cap="small" dirty="0"/>
          </a:p>
        </p:txBody>
      </p:sp>
      <p:sp>
        <p:nvSpPr>
          <p:cNvPr id="10" name="Datumsplatzhalter 9">
            <a:extLst>
              <a:ext uri="{FF2B5EF4-FFF2-40B4-BE49-F238E27FC236}">
                <a16:creationId xmlns:a16="http://schemas.microsoft.com/office/drawing/2014/main" id="{3FF5541F-788E-4064-A689-FA36555BE1BB}"/>
              </a:ext>
            </a:extLst>
          </p:cNvPr>
          <p:cNvSpPr>
            <a:spLocks noGrp="1"/>
          </p:cNvSpPr>
          <p:nvPr>
            <p:ph type="dt" sz="half" idx="10"/>
          </p:nvPr>
        </p:nvSpPr>
        <p:spPr/>
        <p:txBody>
          <a:bodyPr/>
          <a:lstStyle/>
          <a:p>
            <a:pPr algn="r"/>
            <a:r>
              <a:rPr lang="de-DE"/>
              <a:t>5.5.2022</a:t>
            </a:r>
            <a:endParaRPr lang="en-US" dirty="0"/>
          </a:p>
        </p:txBody>
      </p:sp>
      <p:sp>
        <p:nvSpPr>
          <p:cNvPr id="5" name="Fußzeilenplatzhalter 4">
            <a:extLst>
              <a:ext uri="{FF2B5EF4-FFF2-40B4-BE49-F238E27FC236}">
                <a16:creationId xmlns:a16="http://schemas.microsoft.com/office/drawing/2014/main" id="{89728498-C615-447D-82CC-C14C7561D4AF}"/>
              </a:ext>
            </a:extLst>
          </p:cNvPr>
          <p:cNvSpPr>
            <a:spLocks noGrp="1"/>
          </p:cNvSpPr>
          <p:nvPr>
            <p:ph type="ftr" sz="quarter" idx="11"/>
          </p:nvPr>
        </p:nvSpPr>
        <p:spPr/>
        <p:txBody>
          <a:bodyPr/>
          <a:lstStyle/>
          <a:p>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61B25800-110D-4B3F-9418-9F482CCDAE6D}"/>
              </a:ext>
            </a:extLst>
          </p:cNvPr>
          <p:cNvSpPr>
            <a:spLocks noGrp="1"/>
          </p:cNvSpPr>
          <p:nvPr>
            <p:ph type="sldNum" sz="quarter" idx="12"/>
          </p:nvPr>
        </p:nvSpPr>
        <p:spPr/>
        <p:txBody>
          <a:bodyPr>
            <a:normAutofit fontScale="85000" lnSpcReduction="20000"/>
          </a:bodyPr>
          <a:lstStyle/>
          <a:p>
            <a:fld id="{D57F1E4F-1CFF-5643-939E-02111984F565}" type="slidenum">
              <a:rPr lang="en-US" smtClean="0"/>
              <a:t>14</a:t>
            </a:fld>
            <a:endParaRPr lang="en-US" dirty="0"/>
          </a:p>
        </p:txBody>
      </p:sp>
      <p:sp>
        <p:nvSpPr>
          <p:cNvPr id="15" name="Inhaltsplatzhalter 14"/>
          <p:cNvSpPr>
            <a:spLocks noGrp="1"/>
          </p:cNvSpPr>
          <p:nvPr>
            <p:ph sz="quarter" idx="1"/>
          </p:nvPr>
        </p:nvSpPr>
        <p:spPr>
          <a:xfrm>
            <a:off x="3328218" y="1600200"/>
            <a:ext cx="8359845" cy="4495800"/>
          </a:xfrm>
        </p:spPr>
        <p:txBody>
          <a:bodyPr>
            <a:noAutofit/>
          </a:bodyPr>
          <a:lstStyle/>
          <a:p>
            <a:r>
              <a:rPr lang="de-DE" sz="2400" dirty="0"/>
              <a:t>Ge- oder Verbot</a:t>
            </a:r>
          </a:p>
          <a:p>
            <a:pPr lvl="1"/>
            <a:r>
              <a:rPr lang="de-DE" sz="2000" dirty="0"/>
              <a:t>Anderer Fahrzeugverkehr als Radverkehr sowie </a:t>
            </a:r>
            <a:r>
              <a:rPr lang="de-DE" sz="2000" dirty="0" err="1"/>
              <a:t>Elektrokleinstfahrzeuge</a:t>
            </a:r>
            <a:r>
              <a:rPr lang="de-DE" sz="2000" dirty="0"/>
              <a:t> im Sinne der </a:t>
            </a:r>
            <a:r>
              <a:rPr lang="de-DE" sz="2000" dirty="0" err="1"/>
              <a:t>eKFV</a:t>
            </a:r>
            <a:r>
              <a:rPr lang="de-DE" sz="2000" dirty="0"/>
              <a:t> darf Fahrradstraßen nicht benutzen, es sei denn, dies ist durch Zusatzzeichen erlaubt. Die freigegebenen Verkehrsarten können auch gemeinsam auf einem Zusatzzeichen abgebildet sein. Das Überqueren einer Fahrradstraße durch anderen Fahrzeugverkehr an einer Kreuzung zum Erreichen der weiterführenden Straße ist gestattet.</a:t>
            </a:r>
          </a:p>
          <a:p>
            <a:pPr lvl="1"/>
            <a:r>
              <a:rPr lang="de-DE" sz="2000" dirty="0"/>
              <a:t>Für den Fahrverkehr gilt eine Höchstgeschwindigkeit von 30 km/h. Der Radverkehr darf weder gefährdet noch behindert werden. Wenn nötig, muss der Kraftfahrzeugverkehr die Geschwindigkeit weiter verringern.</a:t>
            </a:r>
          </a:p>
          <a:p>
            <a:pPr lvl="1"/>
            <a:r>
              <a:rPr lang="de-DE" sz="2000" dirty="0"/>
              <a:t>Das Nebeneinanderfahren mit Fahrrädern ist erlaubt.</a:t>
            </a:r>
          </a:p>
          <a:p>
            <a:pPr lvl="1"/>
            <a:r>
              <a:rPr lang="de-DE" sz="2000" dirty="0"/>
              <a:t>Im Übrigen gelten die Vorschriften über die Fahrbahnbenutzung und über die Vorfahrt.</a:t>
            </a:r>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3308"/>
            <a:ext cx="918602"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Grafik 16">
            <a:extLst>
              <a:ext uri="{FF2B5EF4-FFF2-40B4-BE49-F238E27FC236}">
                <a16:creationId xmlns:a16="http://schemas.microsoft.com/office/drawing/2014/main" id="{17E30BD8-6E32-4BC6-8E2D-76420A237E10}"/>
              </a:ext>
            </a:extLst>
          </p:cNvPr>
          <p:cNvPicPr>
            <a:picLocks noChangeAspect="1"/>
          </p:cNvPicPr>
          <p:nvPr/>
        </p:nvPicPr>
        <p:blipFill rotWithShape="1">
          <a:blip r:embed="rId4">
            <a:duotone>
              <a:schemeClr val="accent5">
                <a:shade val="45000"/>
                <a:satMod val="135000"/>
              </a:schemeClr>
              <a:prstClr val="white"/>
            </a:duotone>
          </a:blip>
          <a:srcRect r="53481"/>
          <a:stretch/>
        </p:blipFill>
        <p:spPr>
          <a:xfrm>
            <a:off x="782638" y="1796908"/>
            <a:ext cx="2355850" cy="2386857"/>
          </a:xfrm>
          <a:prstGeom prst="rect">
            <a:avLst/>
          </a:prstGeom>
        </p:spPr>
      </p:pic>
      <p:sp>
        <p:nvSpPr>
          <p:cNvPr id="18" name="Rechteck 17">
            <a:extLst>
              <a:ext uri="{FF2B5EF4-FFF2-40B4-BE49-F238E27FC236}">
                <a16:creationId xmlns:a16="http://schemas.microsoft.com/office/drawing/2014/main" id="{954537B5-9B3C-45C7-B605-96E466987D4D}"/>
              </a:ext>
            </a:extLst>
          </p:cNvPr>
          <p:cNvSpPr/>
          <p:nvPr/>
        </p:nvSpPr>
        <p:spPr>
          <a:xfrm rot="20285930">
            <a:off x="4224582" y="3879462"/>
            <a:ext cx="5386411" cy="923330"/>
          </a:xfrm>
          <a:prstGeom prst="rect">
            <a:avLst/>
          </a:prstGeom>
          <a:noFill/>
        </p:spPr>
        <p:txBody>
          <a:bodyPr wrap="none" lIns="91440" tIns="45720" rIns="91440" bIns="45720">
            <a:spAutoFit/>
          </a:bodyPr>
          <a:lstStyle/>
          <a:p>
            <a:pPr algn="ctr"/>
            <a:r>
              <a:rPr lang="de-DE"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z</a:t>
            </a:r>
            <a:r>
              <a:rPr lang="de-DE"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ulässig seit 1997</a:t>
            </a:r>
          </a:p>
        </p:txBody>
      </p:sp>
      <p:pic>
        <p:nvPicPr>
          <p:cNvPr id="19" name="Grafik 18">
            <a:extLst>
              <a:ext uri="{FF2B5EF4-FFF2-40B4-BE49-F238E27FC236}">
                <a16:creationId xmlns:a16="http://schemas.microsoft.com/office/drawing/2014/main" id="{B3AAAF64-4073-458E-BF9E-5B2C4485531D}"/>
              </a:ext>
            </a:extLst>
          </p:cNvPr>
          <p:cNvPicPr>
            <a:picLocks noChangeAspect="1"/>
          </p:cNvPicPr>
          <p:nvPr/>
        </p:nvPicPr>
        <p:blipFill rotWithShape="1">
          <a:blip r:embed="rId4">
            <a:duotone>
              <a:schemeClr val="accent5">
                <a:shade val="45000"/>
                <a:satMod val="135000"/>
              </a:schemeClr>
              <a:prstClr val="white"/>
            </a:duotone>
          </a:blip>
          <a:srcRect l="51388"/>
          <a:stretch/>
        </p:blipFill>
        <p:spPr>
          <a:xfrm>
            <a:off x="696217" y="4271335"/>
            <a:ext cx="2474688" cy="2399325"/>
          </a:xfrm>
          <a:prstGeom prst="rect">
            <a:avLst/>
          </a:prstGeom>
        </p:spPr>
      </p:pic>
    </p:spTree>
    <p:extLst>
      <p:ext uri="{BB962C8B-B14F-4D97-AF65-F5344CB8AC3E}">
        <p14:creationId xmlns:p14="http://schemas.microsoft.com/office/powerpoint/2010/main" val="92513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Gesetze</a:t>
            </a:r>
            <a:r>
              <a:rPr lang="en-US" cap="small" dirty="0"/>
              <a:t> und </a:t>
            </a:r>
            <a:r>
              <a:rPr lang="en-US" cap="small" dirty="0" err="1"/>
              <a:t>Regelwerke</a:t>
            </a:r>
            <a:endParaRPr lang="en-US" cap="small" dirty="0"/>
          </a:p>
        </p:txBody>
      </p:sp>
      <p:sp>
        <p:nvSpPr>
          <p:cNvPr id="10" name="Datumsplatzhalter 9">
            <a:extLst>
              <a:ext uri="{FF2B5EF4-FFF2-40B4-BE49-F238E27FC236}">
                <a16:creationId xmlns:a16="http://schemas.microsoft.com/office/drawing/2014/main" id="{3FF5541F-788E-4064-A689-FA36555BE1BB}"/>
              </a:ext>
            </a:extLst>
          </p:cNvPr>
          <p:cNvSpPr>
            <a:spLocks noGrp="1"/>
          </p:cNvSpPr>
          <p:nvPr>
            <p:ph type="dt" sz="half" idx="10"/>
          </p:nvPr>
        </p:nvSpPr>
        <p:spPr/>
        <p:txBody>
          <a:bodyPr/>
          <a:lstStyle/>
          <a:p>
            <a:pPr algn="r"/>
            <a:r>
              <a:rPr lang="de-DE"/>
              <a:t>5.5.2022</a:t>
            </a:r>
            <a:endParaRPr lang="en-US" dirty="0"/>
          </a:p>
        </p:txBody>
      </p:sp>
      <p:sp>
        <p:nvSpPr>
          <p:cNvPr id="5" name="Fußzeilenplatzhalter 4">
            <a:extLst>
              <a:ext uri="{FF2B5EF4-FFF2-40B4-BE49-F238E27FC236}">
                <a16:creationId xmlns:a16="http://schemas.microsoft.com/office/drawing/2014/main" id="{89728498-C615-447D-82CC-C14C7561D4AF}"/>
              </a:ext>
            </a:extLst>
          </p:cNvPr>
          <p:cNvSpPr>
            <a:spLocks noGrp="1"/>
          </p:cNvSpPr>
          <p:nvPr>
            <p:ph type="ftr" sz="quarter" idx="11"/>
          </p:nvPr>
        </p:nvSpPr>
        <p:spPr/>
        <p:txBody>
          <a:bodyPr/>
          <a:lstStyle/>
          <a:p>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61B25800-110D-4B3F-9418-9F482CCDAE6D}"/>
              </a:ext>
            </a:extLst>
          </p:cNvPr>
          <p:cNvSpPr>
            <a:spLocks noGrp="1"/>
          </p:cNvSpPr>
          <p:nvPr>
            <p:ph type="sldNum" sz="quarter" idx="12"/>
          </p:nvPr>
        </p:nvSpPr>
        <p:spPr/>
        <p:txBody>
          <a:bodyPr>
            <a:normAutofit fontScale="85000" lnSpcReduction="20000"/>
          </a:bodyPr>
          <a:lstStyle/>
          <a:p>
            <a:fld id="{D57F1E4F-1CFF-5643-939E-02111984F565}" type="slidenum">
              <a:rPr lang="en-US" smtClean="0"/>
              <a:t>15</a:t>
            </a:fld>
            <a:endParaRPr lang="en-US" dirty="0"/>
          </a:p>
        </p:txBody>
      </p:sp>
      <p:sp>
        <p:nvSpPr>
          <p:cNvPr id="15" name="Inhaltsplatzhalter 14"/>
          <p:cNvSpPr>
            <a:spLocks noGrp="1"/>
          </p:cNvSpPr>
          <p:nvPr>
            <p:ph sz="quarter" idx="1"/>
          </p:nvPr>
        </p:nvSpPr>
        <p:spPr>
          <a:xfrm>
            <a:off x="3367548" y="1600200"/>
            <a:ext cx="8320516" cy="4495800"/>
          </a:xfrm>
        </p:spPr>
        <p:txBody>
          <a:bodyPr>
            <a:noAutofit/>
          </a:bodyPr>
          <a:lstStyle/>
          <a:p>
            <a:r>
              <a:rPr lang="de-DE" sz="2400" dirty="0"/>
              <a:t>Ge- und Verbot</a:t>
            </a:r>
          </a:p>
          <a:p>
            <a:pPr lvl="1"/>
            <a:r>
              <a:rPr lang="de-DE" sz="2000" dirty="0"/>
              <a:t>Anderer Fahrzeugverkehr als Radverkehr sowie </a:t>
            </a:r>
            <a:r>
              <a:rPr lang="de-DE" sz="2000" dirty="0" err="1"/>
              <a:t>Elektrokleinstfahrzeuge</a:t>
            </a:r>
            <a:r>
              <a:rPr lang="de-DE" sz="2000" dirty="0"/>
              <a:t> im Sinne der </a:t>
            </a:r>
            <a:r>
              <a:rPr lang="de-DE" sz="2000" dirty="0" err="1"/>
              <a:t>eKFV</a:t>
            </a:r>
            <a:r>
              <a:rPr lang="de-DE" sz="2000" dirty="0"/>
              <a:t> darf Fahrradzonen nicht benutzen, es sei denn, dies ist durch Zusatzzeichen erlaubt. Die freigegebenen Verkehrsarten können auch gemeinsam auf einem Zusatzzeichen abgebildet sein.</a:t>
            </a:r>
          </a:p>
          <a:p>
            <a:pPr lvl="1"/>
            <a:r>
              <a:rPr lang="de-DE" sz="2000" dirty="0"/>
              <a:t>Für den Fahrverkehr gilt eine Höchstgeschwindigkeit von 30 km/h. Der Radverkehr darf weder gefährdet noch behindert werden. Wenn nötig, muss der Kraftfahrzeugverkehr die Geschwindigkeit weiter verringern.</a:t>
            </a:r>
          </a:p>
          <a:p>
            <a:pPr lvl="1"/>
            <a:r>
              <a:rPr lang="de-DE" sz="2000" dirty="0"/>
              <a:t>Das Nebeneinanderfahren mit Fahrrädern und </a:t>
            </a:r>
            <a:r>
              <a:rPr lang="de-DE" sz="2000" dirty="0" err="1"/>
              <a:t>Elektrokleinstfahrzeugen</a:t>
            </a:r>
            <a:r>
              <a:rPr lang="de-DE" sz="2000" dirty="0"/>
              <a:t> im Sinne der </a:t>
            </a:r>
            <a:r>
              <a:rPr lang="de-DE" sz="2000" dirty="0" err="1"/>
              <a:t>eKFV</a:t>
            </a:r>
            <a:r>
              <a:rPr lang="de-DE" sz="2000" dirty="0"/>
              <a:t> ist erlaubt.</a:t>
            </a:r>
          </a:p>
          <a:p>
            <a:pPr lvl="1"/>
            <a:r>
              <a:rPr lang="de-DE" sz="2000" dirty="0"/>
              <a:t>Im Übrigen gelten die Vorschriften über die Fahrbahnbenutzung und über die Vorfahrt.</a:t>
            </a:r>
          </a:p>
          <a:p>
            <a:pPr lvl="1"/>
            <a:endParaRPr lang="de-DE" sz="1500"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3308"/>
            <a:ext cx="918602"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Rechteck 17">
            <a:extLst>
              <a:ext uri="{FF2B5EF4-FFF2-40B4-BE49-F238E27FC236}">
                <a16:creationId xmlns:a16="http://schemas.microsoft.com/office/drawing/2014/main" id="{954537B5-9B3C-45C7-B605-96E466987D4D}"/>
              </a:ext>
            </a:extLst>
          </p:cNvPr>
          <p:cNvSpPr/>
          <p:nvPr/>
        </p:nvSpPr>
        <p:spPr>
          <a:xfrm rot="20285930">
            <a:off x="4224582" y="3879462"/>
            <a:ext cx="5386411" cy="923330"/>
          </a:xfrm>
          <a:prstGeom prst="rect">
            <a:avLst/>
          </a:prstGeom>
          <a:noFill/>
        </p:spPr>
        <p:txBody>
          <a:bodyPr wrap="none" lIns="91440" tIns="45720" rIns="91440" bIns="45720">
            <a:spAutoFit/>
          </a:bodyPr>
          <a:lstStyle/>
          <a:p>
            <a:pPr algn="ctr"/>
            <a:r>
              <a:rPr lang="de-DE"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z</a:t>
            </a:r>
            <a:r>
              <a:rPr lang="de-DE"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ulässig seit 2020</a:t>
            </a:r>
          </a:p>
        </p:txBody>
      </p:sp>
      <p:pic>
        <p:nvPicPr>
          <p:cNvPr id="12" name="Grafik 11">
            <a:extLst>
              <a:ext uri="{FF2B5EF4-FFF2-40B4-BE49-F238E27FC236}">
                <a16:creationId xmlns:a16="http://schemas.microsoft.com/office/drawing/2014/main" id="{7F6DA10F-3DD0-4854-8148-B063EB5FA2A3}"/>
              </a:ext>
            </a:extLst>
          </p:cNvPr>
          <p:cNvPicPr>
            <a:picLocks noChangeAspect="1"/>
          </p:cNvPicPr>
          <p:nvPr/>
        </p:nvPicPr>
        <p:blipFill rotWithShape="1">
          <a:blip r:embed="rId4">
            <a:duotone>
              <a:schemeClr val="accent1">
                <a:shade val="45000"/>
                <a:satMod val="135000"/>
              </a:schemeClr>
              <a:prstClr val="white"/>
            </a:duotone>
            <a:extLst/>
          </a:blip>
          <a:srcRect l="52132"/>
          <a:stretch/>
        </p:blipFill>
        <p:spPr>
          <a:xfrm>
            <a:off x="725713" y="4227606"/>
            <a:ext cx="2451311" cy="2373636"/>
          </a:xfrm>
          <a:prstGeom prst="rect">
            <a:avLst/>
          </a:prstGeom>
        </p:spPr>
      </p:pic>
      <p:pic>
        <p:nvPicPr>
          <p:cNvPr id="13" name="Grafik 12">
            <a:extLst>
              <a:ext uri="{FF2B5EF4-FFF2-40B4-BE49-F238E27FC236}">
                <a16:creationId xmlns:a16="http://schemas.microsoft.com/office/drawing/2014/main" id="{843A6B49-1FFD-4401-B77B-E586CE5855A6}"/>
              </a:ext>
            </a:extLst>
          </p:cNvPr>
          <p:cNvPicPr>
            <a:picLocks noChangeAspect="1"/>
          </p:cNvPicPr>
          <p:nvPr/>
        </p:nvPicPr>
        <p:blipFill rotWithShape="1">
          <a:blip r:embed="rId4">
            <a:duotone>
              <a:schemeClr val="accent1">
                <a:shade val="45000"/>
                <a:satMod val="135000"/>
              </a:schemeClr>
              <a:prstClr val="white"/>
            </a:duotone>
            <a:extLst/>
          </a:blip>
          <a:srcRect l="757" r="52891"/>
          <a:stretch/>
        </p:blipFill>
        <p:spPr>
          <a:xfrm>
            <a:off x="812800" y="1793357"/>
            <a:ext cx="2341953" cy="2341953"/>
          </a:xfrm>
          <a:prstGeom prst="rect">
            <a:avLst/>
          </a:prstGeom>
        </p:spPr>
      </p:pic>
    </p:spTree>
    <p:extLst>
      <p:ext uri="{BB962C8B-B14F-4D97-AF65-F5344CB8AC3E}">
        <p14:creationId xmlns:p14="http://schemas.microsoft.com/office/powerpoint/2010/main" val="3046048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Gesetze</a:t>
            </a:r>
            <a:r>
              <a:rPr lang="en-US" cap="small" dirty="0"/>
              <a:t> und </a:t>
            </a:r>
            <a:r>
              <a:rPr lang="en-US" cap="small" dirty="0" err="1"/>
              <a:t>Regelwerke</a:t>
            </a:r>
            <a:endParaRPr lang="en-US" cap="small" dirty="0"/>
          </a:p>
        </p:txBody>
      </p:sp>
      <p:sp>
        <p:nvSpPr>
          <p:cNvPr id="18" name="Datumsplatzhalter 17">
            <a:extLst>
              <a:ext uri="{FF2B5EF4-FFF2-40B4-BE49-F238E27FC236}">
                <a16:creationId xmlns:a16="http://schemas.microsoft.com/office/drawing/2014/main" id="{91D9BF30-3A09-432B-88BB-5817F6A4AFAF}"/>
              </a:ext>
            </a:extLst>
          </p:cNvPr>
          <p:cNvSpPr>
            <a:spLocks noGrp="1"/>
          </p:cNvSpPr>
          <p:nvPr>
            <p:ph type="dt" sz="half" idx="10"/>
          </p:nvPr>
        </p:nvSpPr>
        <p:spPr/>
        <p:txBody>
          <a:bodyPr/>
          <a:lstStyle/>
          <a:p>
            <a:pPr algn="r"/>
            <a:r>
              <a:rPr lang="de-DE"/>
              <a:t>5.5.2022</a:t>
            </a:r>
            <a:endParaRPr lang="en-US" dirty="0"/>
          </a:p>
        </p:txBody>
      </p:sp>
      <p:sp>
        <p:nvSpPr>
          <p:cNvPr id="17" name="Fußzeilenplatzhalter 16">
            <a:extLst>
              <a:ext uri="{FF2B5EF4-FFF2-40B4-BE49-F238E27FC236}">
                <a16:creationId xmlns:a16="http://schemas.microsoft.com/office/drawing/2014/main" id="{6C3DB8E6-6FB7-4714-BA51-1FCB99EAFC96}"/>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9" name="Foliennummernplatzhalter 18">
            <a:extLst>
              <a:ext uri="{FF2B5EF4-FFF2-40B4-BE49-F238E27FC236}">
                <a16:creationId xmlns:a16="http://schemas.microsoft.com/office/drawing/2014/main" id="{296FF263-A984-481E-93ED-D32FCF2C2432}"/>
              </a:ext>
            </a:extLst>
          </p:cNvPr>
          <p:cNvSpPr>
            <a:spLocks noGrp="1"/>
          </p:cNvSpPr>
          <p:nvPr>
            <p:ph type="sldNum" sz="quarter" idx="12"/>
          </p:nvPr>
        </p:nvSpPr>
        <p:spPr/>
        <p:txBody>
          <a:bodyPr>
            <a:normAutofit fontScale="85000" lnSpcReduction="20000"/>
          </a:bodyPr>
          <a:lstStyle/>
          <a:p>
            <a:fld id="{D57F1E4F-1CFF-5643-939E-02111984F565}" type="slidenum">
              <a:rPr lang="en-US" smtClean="0"/>
              <a:t>16</a:t>
            </a:fld>
            <a:endParaRPr lang="en-US"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23308"/>
            <a:ext cx="918602"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nhaltsplatzhalter 14">
            <a:extLst>
              <a:ext uri="{FF2B5EF4-FFF2-40B4-BE49-F238E27FC236}">
                <a16:creationId xmlns:a16="http://schemas.microsoft.com/office/drawing/2014/main" id="{5F21A482-6A76-44EA-AE80-0F227359D62D}"/>
              </a:ext>
            </a:extLst>
          </p:cNvPr>
          <p:cNvSpPr txBox="1">
            <a:spLocks/>
          </p:cNvSpPr>
          <p:nvPr/>
        </p:nvSpPr>
        <p:spPr>
          <a:xfrm>
            <a:off x="782638" y="1752600"/>
            <a:ext cx="10901362" cy="4419600"/>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de-DE" sz="2400" dirty="0"/>
              <a:t>Technisches Regelwerk – FGSV</a:t>
            </a:r>
          </a:p>
          <a:p>
            <a:pPr lvl="1"/>
            <a:r>
              <a:rPr lang="de-DE" sz="2400" dirty="0"/>
              <a:t>Richtlinien</a:t>
            </a:r>
          </a:p>
          <a:p>
            <a:pPr lvl="2"/>
            <a:r>
              <a:rPr lang="de-DE" sz="2100" dirty="0">
                <a:sym typeface="Wingdings" panose="05000000000000000000" pitchFamily="2" charset="2"/>
              </a:rPr>
              <a:t>ERA, EFA, RASt06, …</a:t>
            </a:r>
            <a:endParaRPr lang="de-DE" sz="2100" dirty="0"/>
          </a:p>
          <a:p>
            <a:pPr lvl="1"/>
            <a:r>
              <a:rPr lang="de-DE" sz="2400" dirty="0"/>
              <a:t>Hinweispapiere</a:t>
            </a:r>
          </a:p>
          <a:p>
            <a:pPr lvl="2"/>
            <a:r>
              <a:rPr lang="de-DE" sz="2100" dirty="0">
                <a:sym typeface="Wingdings" panose="05000000000000000000" pitchFamily="2" charset="2"/>
              </a:rPr>
              <a:t>Hinweise zur Nahmobilität - Strategien zur Stärkung des nichtmotorisierten Verkehrs auf Quartiers- und Ortsteilebene</a:t>
            </a:r>
            <a:endParaRPr lang="de-DE" sz="2100" dirty="0"/>
          </a:p>
          <a:p>
            <a:pPr lvl="1"/>
            <a:r>
              <a:rPr lang="de-DE" sz="2400" dirty="0"/>
              <a:t>Wissensdokumente</a:t>
            </a:r>
          </a:p>
          <a:p>
            <a:pPr lvl="2"/>
            <a:r>
              <a:rPr lang="de-DE" sz="2100" dirty="0">
                <a:sym typeface="Wingdings" panose="05000000000000000000" pitchFamily="2" charset="2"/>
              </a:rPr>
              <a:t>Ad-hoc-Arbeitspapier zu sogenannten „geschützten Kreuzungen"</a:t>
            </a:r>
            <a:endParaRPr lang="de-DE" sz="2100" dirty="0"/>
          </a:p>
          <a:p>
            <a:pPr marL="0" lvl="1" indent="365125">
              <a:buNone/>
            </a:pPr>
            <a:endParaRPr lang="de-DE" sz="2400" dirty="0"/>
          </a:p>
          <a:p>
            <a:pPr marL="0" lvl="1" indent="365125">
              <a:buNone/>
            </a:pPr>
            <a:r>
              <a:rPr lang="de-DE" sz="2400" dirty="0"/>
              <a:t>ODER: Musterlösungen und Qualitätsstandards auf Landesebene</a:t>
            </a:r>
          </a:p>
          <a:p>
            <a:pPr lvl="1"/>
            <a:endParaRPr lang="de-DE" sz="2400" dirty="0"/>
          </a:p>
        </p:txBody>
      </p:sp>
    </p:spTree>
    <p:extLst>
      <p:ext uri="{BB962C8B-B14F-4D97-AF65-F5344CB8AC3E}">
        <p14:creationId xmlns:p14="http://schemas.microsoft.com/office/powerpoint/2010/main" val="406365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normAutofit/>
          </a:bodyPr>
          <a:lstStyle/>
          <a:p>
            <a:r>
              <a:rPr lang="en-US" dirty="0" err="1"/>
              <a:t>Entwurfsansätze</a:t>
            </a:r>
            <a:endParaRPr lang="en-US" dirty="0"/>
          </a:p>
        </p:txBody>
      </p:sp>
      <p:sp>
        <p:nvSpPr>
          <p:cNvPr id="7" name="Fußzeilenplatzhalter 6">
            <a:extLst>
              <a:ext uri="{FF2B5EF4-FFF2-40B4-BE49-F238E27FC236}">
                <a16:creationId xmlns:a16="http://schemas.microsoft.com/office/drawing/2014/main" id="{D535EAD0-4F0C-44EF-B751-909E05B3D896}"/>
              </a:ext>
            </a:extLst>
          </p:cNvPr>
          <p:cNvSpPr>
            <a:spLocks noGrp="1"/>
          </p:cNvSpPr>
          <p:nvPr>
            <p:ph type="ftr" sz="quarter" idx="12"/>
          </p:nvPr>
        </p:nvSpPr>
        <p:spPr/>
        <p:txBody>
          <a:bodyPr/>
          <a:lstStyle/>
          <a:p>
            <a:pPr algn="l"/>
            <a:r>
              <a:rPr lang="de-DE"/>
              <a:t>Die Fahrradzone – Ein Werkzeug für mehr Flächengerechtigkeit?!</a:t>
            </a:r>
            <a:endParaRPr lang="en-US" dirty="0"/>
          </a:p>
        </p:txBody>
      </p:sp>
      <p:sp>
        <p:nvSpPr>
          <p:cNvPr id="10" name="Datumsplatzhalter 9">
            <a:extLst>
              <a:ext uri="{FF2B5EF4-FFF2-40B4-BE49-F238E27FC236}">
                <a16:creationId xmlns:a16="http://schemas.microsoft.com/office/drawing/2014/main" id="{50DDA777-B588-428D-AB6C-2FF950414E14}"/>
              </a:ext>
            </a:extLst>
          </p:cNvPr>
          <p:cNvSpPr>
            <a:spLocks noGrp="1"/>
          </p:cNvSpPr>
          <p:nvPr>
            <p:ph type="dt" sz="half" idx="10"/>
          </p:nvPr>
        </p:nvSpPr>
        <p:spPr/>
        <p:txBody>
          <a:bodyPr/>
          <a:lstStyle/>
          <a:p>
            <a:pPr algn="r"/>
            <a:r>
              <a:rPr lang="de-DE"/>
              <a:t>5.5.2022</a:t>
            </a:r>
            <a:endParaRPr lang="en-US" dirty="0"/>
          </a:p>
        </p:txBody>
      </p:sp>
      <p:sp>
        <p:nvSpPr>
          <p:cNvPr id="11" name="Foliennummernplatzhalter 10">
            <a:extLst>
              <a:ext uri="{FF2B5EF4-FFF2-40B4-BE49-F238E27FC236}">
                <a16:creationId xmlns:a16="http://schemas.microsoft.com/office/drawing/2014/main" id="{64106A9F-5974-4F19-BB5B-F2CD51083CE4}"/>
              </a:ext>
            </a:extLst>
          </p:cNvPr>
          <p:cNvSpPr>
            <a:spLocks noGrp="1"/>
          </p:cNvSpPr>
          <p:nvPr>
            <p:ph type="sldNum" sz="quarter" idx="11"/>
          </p:nvPr>
        </p:nvSpPr>
        <p:spPr/>
        <p:txBody>
          <a:bodyPr/>
          <a:lstStyle/>
          <a:p>
            <a:fld id="{1C364387-33E8-4B2F-8489-A4BE06E68823}" type="slidenum">
              <a:rPr lang="en-US" smtClean="0"/>
              <a:t>17</a:t>
            </a:fld>
            <a:endParaRPr lang="en-US" dirty="0"/>
          </a:p>
        </p:txBody>
      </p:sp>
    </p:spTree>
    <p:extLst>
      <p:ext uri="{BB962C8B-B14F-4D97-AF65-F5344CB8AC3E}">
        <p14:creationId xmlns:p14="http://schemas.microsoft.com/office/powerpoint/2010/main" val="4036988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Entwurfsansätze</a:t>
            </a:r>
            <a:endParaRPr lang="en-US" cap="small" dirty="0"/>
          </a:p>
        </p:txBody>
      </p:sp>
      <p:sp>
        <p:nvSpPr>
          <p:cNvPr id="18" name="Datumsplatzhalter 17">
            <a:extLst>
              <a:ext uri="{FF2B5EF4-FFF2-40B4-BE49-F238E27FC236}">
                <a16:creationId xmlns:a16="http://schemas.microsoft.com/office/drawing/2014/main" id="{91D9BF30-3A09-432B-88BB-5817F6A4AFAF}"/>
              </a:ext>
            </a:extLst>
          </p:cNvPr>
          <p:cNvSpPr>
            <a:spLocks noGrp="1"/>
          </p:cNvSpPr>
          <p:nvPr>
            <p:ph type="dt" sz="half" idx="10"/>
          </p:nvPr>
        </p:nvSpPr>
        <p:spPr/>
        <p:txBody>
          <a:bodyPr/>
          <a:lstStyle/>
          <a:p>
            <a:pPr algn="r"/>
            <a:r>
              <a:rPr lang="de-DE"/>
              <a:t>5.5.2022</a:t>
            </a:r>
            <a:endParaRPr lang="en-US" dirty="0"/>
          </a:p>
        </p:txBody>
      </p:sp>
      <p:sp>
        <p:nvSpPr>
          <p:cNvPr id="17" name="Fußzeilenplatzhalter 16">
            <a:extLst>
              <a:ext uri="{FF2B5EF4-FFF2-40B4-BE49-F238E27FC236}">
                <a16:creationId xmlns:a16="http://schemas.microsoft.com/office/drawing/2014/main" id="{6C3DB8E6-6FB7-4714-BA51-1FCB99EAFC96}"/>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9" name="Foliennummernplatzhalter 18">
            <a:extLst>
              <a:ext uri="{FF2B5EF4-FFF2-40B4-BE49-F238E27FC236}">
                <a16:creationId xmlns:a16="http://schemas.microsoft.com/office/drawing/2014/main" id="{296FF263-A984-481E-93ED-D32FCF2C2432}"/>
              </a:ext>
            </a:extLst>
          </p:cNvPr>
          <p:cNvSpPr>
            <a:spLocks noGrp="1"/>
          </p:cNvSpPr>
          <p:nvPr>
            <p:ph type="sldNum" sz="quarter" idx="12"/>
          </p:nvPr>
        </p:nvSpPr>
        <p:spPr/>
        <p:txBody>
          <a:bodyPr>
            <a:normAutofit fontScale="85000" lnSpcReduction="20000"/>
          </a:bodyPr>
          <a:lstStyle/>
          <a:p>
            <a:fld id="{D57F1E4F-1CFF-5643-939E-02111984F565}" type="slidenum">
              <a:rPr lang="en-US" smtClean="0"/>
              <a:t>18</a:t>
            </a:fld>
            <a:endParaRPr lang="en-US" dirty="0"/>
          </a:p>
        </p:txBody>
      </p:sp>
      <p:sp>
        <p:nvSpPr>
          <p:cNvPr id="8" name="Untertitel 4">
            <a:extLst>
              <a:ext uri="{FF2B5EF4-FFF2-40B4-BE49-F238E27FC236}">
                <a16:creationId xmlns:a16="http://schemas.microsoft.com/office/drawing/2014/main" id="{75FB5604-AF76-4C05-A326-DDEA96D51D57}"/>
              </a:ext>
            </a:extLst>
          </p:cNvPr>
          <p:cNvSpPr txBox="1">
            <a:spLocks/>
          </p:cNvSpPr>
          <p:nvPr/>
        </p:nvSpPr>
        <p:spPr>
          <a:xfrm>
            <a:off x="787624" y="1789472"/>
            <a:ext cx="6979791" cy="4562168"/>
          </a:xfrm>
          <a:prstGeom prst="rect">
            <a:avLst/>
          </a:prstGeom>
        </p:spPr>
        <p:txBody>
          <a:bodyPr tIns="0">
            <a:normAutofit fontScale="92500" lnSpcReduction="10000"/>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Calibri" panose="020F0502020204030204" pitchFamily="34" charset="0"/>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Calibri" panose="020F0502020204030204" pitchFamily="34" charset="0"/>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Calibri" panose="020F0502020204030204" pitchFamily="34" charset="0"/>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Calibri" panose="020F0502020204030204" pitchFamily="34" charset="0"/>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Calibri" panose="020F0502020204030204" pitchFamily="34" charset="0"/>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nSpc>
                <a:spcPct val="110000"/>
              </a:lnSpc>
              <a:buClr>
                <a:schemeClr val="accent6"/>
              </a:buClr>
              <a:buSzPct val="100000"/>
            </a:pPr>
            <a:r>
              <a:rPr lang="de-DE" sz="1900" dirty="0">
                <a:effectLst>
                  <a:outerShdw blurRad="38100" dist="38100" dir="2700000" algn="tl">
                    <a:srgbClr val="000000">
                      <a:alpha val="43137"/>
                    </a:srgbClr>
                  </a:outerShdw>
                </a:effectLst>
                <a:cs typeface="Calibri" panose="020F0502020204030204" pitchFamily="34" charset="0"/>
              </a:rPr>
              <a:t>Anlass und Ziel einer Fahrradzone</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Sicherheit und Ordnung des Verkehrs</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Schutz der Bevölkerung vor Lärm und Abgasen</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Unterstützung einer geordnetem </a:t>
            </a:r>
            <a:br>
              <a:rPr lang="de-DE" sz="1900" dirty="0">
                <a:cs typeface="Calibri" panose="020F0502020204030204" pitchFamily="34" charset="0"/>
              </a:rPr>
            </a:br>
            <a:r>
              <a:rPr lang="de-DE" sz="1900" dirty="0">
                <a:cs typeface="Calibri" panose="020F0502020204030204" pitchFamily="34" charset="0"/>
              </a:rPr>
              <a:t>städtebaulichen Entwicklung</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Steuerung des Mobilitätsverhaltens</a:t>
            </a:r>
          </a:p>
          <a:p>
            <a:pPr>
              <a:lnSpc>
                <a:spcPct val="110000"/>
              </a:lnSpc>
              <a:buClr>
                <a:schemeClr val="accent6"/>
              </a:buClr>
              <a:buSzPct val="100000"/>
            </a:pPr>
            <a:endParaRPr lang="de-DE" sz="1900" dirty="0">
              <a:cs typeface="Calibri" panose="020F0502020204030204" pitchFamily="34" charset="0"/>
            </a:endParaRPr>
          </a:p>
          <a:p>
            <a:pPr>
              <a:lnSpc>
                <a:spcPct val="110000"/>
              </a:lnSpc>
              <a:buClr>
                <a:schemeClr val="accent6"/>
              </a:buClr>
              <a:buSzPct val="100000"/>
            </a:pPr>
            <a:r>
              <a:rPr lang="de-DE" sz="1900" dirty="0">
                <a:effectLst>
                  <a:outerShdw blurRad="38100" dist="38100" dir="2700000" algn="tl">
                    <a:srgbClr val="000000">
                      <a:alpha val="43137"/>
                    </a:srgbClr>
                  </a:outerShdw>
                </a:effectLst>
                <a:cs typeface="Calibri" panose="020F0502020204030204" pitchFamily="34" charset="0"/>
              </a:rPr>
              <a:t>Planerische Voraussetzungen</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Lässt sich ein geeignetes Gebiet abgrenzen?</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mit Nutzungsansprüchen vereinbar?</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Bestandsbreiten?</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mind. Anlieger-frei-Regelung denkbar?</a:t>
            </a:r>
          </a:p>
          <a:p>
            <a:pPr marL="370332" indent="-342900">
              <a:lnSpc>
                <a:spcPct val="110000"/>
              </a:lnSpc>
              <a:buClr>
                <a:schemeClr val="accent6"/>
              </a:buClr>
              <a:buSzPct val="100000"/>
              <a:buFont typeface="Arial" panose="020B0604020202020204" pitchFamily="34" charset="0"/>
              <a:buChar char="•"/>
            </a:pPr>
            <a:r>
              <a:rPr lang="de-DE" sz="1900" dirty="0">
                <a:cs typeface="Calibri" panose="020F0502020204030204" pitchFamily="34" charset="0"/>
              </a:rPr>
              <a:t>Ressourcen?</a:t>
            </a:r>
            <a:endParaRPr lang="de-DE" sz="1900" dirty="0"/>
          </a:p>
          <a:p>
            <a:pPr>
              <a:lnSpc>
                <a:spcPct val="110000"/>
              </a:lnSpc>
              <a:buClr>
                <a:schemeClr val="accent6"/>
              </a:buClr>
              <a:buSzPct val="100000"/>
            </a:pPr>
            <a:endParaRPr lang="de-DE" sz="1900" dirty="0"/>
          </a:p>
          <a:p>
            <a:pPr>
              <a:lnSpc>
                <a:spcPct val="110000"/>
              </a:lnSpc>
              <a:buClr>
                <a:schemeClr val="accent6"/>
              </a:buClr>
              <a:buSzPct val="100000"/>
            </a:pPr>
            <a:endParaRPr lang="de-DE" sz="1900" dirty="0"/>
          </a:p>
          <a:p>
            <a:pPr marL="370332" indent="-342900">
              <a:lnSpc>
                <a:spcPct val="110000"/>
              </a:lnSpc>
              <a:buClr>
                <a:schemeClr val="accent6"/>
              </a:buClr>
              <a:buSzPct val="100000"/>
              <a:buFont typeface="Arial" panose="020B0604020202020204" pitchFamily="34" charset="0"/>
              <a:buChar char="•"/>
            </a:pPr>
            <a:endParaRPr lang="de-DE" sz="1900" dirty="0"/>
          </a:p>
        </p:txBody>
      </p:sp>
      <p:pic>
        <p:nvPicPr>
          <p:cNvPr id="11" name="Grafik 10">
            <a:extLst>
              <a:ext uri="{FF2B5EF4-FFF2-40B4-BE49-F238E27FC236}">
                <a16:creationId xmlns:a16="http://schemas.microsoft.com/office/drawing/2014/main" id="{322EB619-F46C-4FDC-AEFE-635065738959}"/>
              </a:ext>
            </a:extLst>
          </p:cNvPr>
          <p:cNvPicPr>
            <a:picLocks noChangeAspect="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r="8527"/>
          <a:stretch/>
        </p:blipFill>
        <p:spPr>
          <a:xfrm>
            <a:off x="6005550" y="4066602"/>
            <a:ext cx="2729523" cy="2759039"/>
          </a:xfrm>
          <a:prstGeom prst="rect">
            <a:avLst/>
          </a:prstGeom>
        </p:spPr>
      </p:pic>
      <p:pic>
        <p:nvPicPr>
          <p:cNvPr id="12" name="Grafik 11">
            <a:extLst>
              <a:ext uri="{FF2B5EF4-FFF2-40B4-BE49-F238E27FC236}">
                <a16:creationId xmlns:a16="http://schemas.microsoft.com/office/drawing/2014/main" id="{42E1085F-C3E2-473D-B37E-2308C85905C6}"/>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rcRect l="3876" t="1550" r="4393" b="4433"/>
          <a:stretch/>
        </p:blipFill>
        <p:spPr bwMode="auto">
          <a:xfrm>
            <a:off x="8625614" y="1561840"/>
            <a:ext cx="3140295" cy="3184524"/>
          </a:xfrm>
          <a:prstGeom prst="rect">
            <a:avLst/>
          </a:prstGeom>
          <a:ln>
            <a:noFill/>
          </a:ln>
          <a:extLst>
            <a:ext uri="{53640926-AAD7-44D8-BBD7-CCE9431645EC}">
              <a14:shadowObscured xmlns:a14="http://schemas.microsoft.com/office/drawing/2010/main"/>
            </a:ext>
          </a:extLst>
        </p:spPr>
      </p:pic>
      <p:grpSp>
        <p:nvGrpSpPr>
          <p:cNvPr id="13" name="Gruppieren 12">
            <a:extLst>
              <a:ext uri="{FF2B5EF4-FFF2-40B4-BE49-F238E27FC236}">
                <a16:creationId xmlns:a16="http://schemas.microsoft.com/office/drawing/2014/main" id="{08B3514D-111C-40E6-9FE5-A4A7A4A6A930}"/>
              </a:ext>
            </a:extLst>
          </p:cNvPr>
          <p:cNvGrpSpPr/>
          <p:nvPr/>
        </p:nvGrpSpPr>
        <p:grpSpPr>
          <a:xfrm>
            <a:off x="782638" y="1936956"/>
            <a:ext cx="5596455" cy="1986115"/>
            <a:chOff x="1991543" y="1484784"/>
            <a:chExt cx="5596455" cy="1728190"/>
          </a:xfrm>
        </p:grpSpPr>
        <p:sp>
          <p:nvSpPr>
            <p:cNvPr id="14" name="Rechteck 13">
              <a:extLst>
                <a:ext uri="{FF2B5EF4-FFF2-40B4-BE49-F238E27FC236}">
                  <a16:creationId xmlns:a16="http://schemas.microsoft.com/office/drawing/2014/main" id="{DD34717C-13BA-4D38-A09C-5C012CB0E2E6}"/>
                </a:ext>
              </a:extLst>
            </p:cNvPr>
            <p:cNvSpPr/>
            <p:nvPr/>
          </p:nvSpPr>
          <p:spPr>
            <a:xfrm>
              <a:off x="1991543" y="1628800"/>
              <a:ext cx="5180957" cy="151216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extfeld 14">
              <a:extLst>
                <a:ext uri="{FF2B5EF4-FFF2-40B4-BE49-F238E27FC236}">
                  <a16:creationId xmlns:a16="http://schemas.microsoft.com/office/drawing/2014/main" id="{A7CC1155-D85C-4102-B1AC-27DFFF19C2BF}"/>
                </a:ext>
              </a:extLst>
            </p:cNvPr>
            <p:cNvSpPr txBox="1"/>
            <p:nvPr/>
          </p:nvSpPr>
          <p:spPr>
            <a:xfrm rot="16200000">
              <a:off x="6516154" y="2141130"/>
              <a:ext cx="1728190" cy="415498"/>
            </a:xfrm>
            <a:prstGeom prst="rect">
              <a:avLst/>
            </a:prstGeom>
            <a:noFill/>
            <a:ln>
              <a:noFill/>
            </a:ln>
          </p:spPr>
          <p:txBody>
            <a:bodyPr wrap="square" rtlCol="0">
              <a:spAutoFit/>
            </a:bodyPr>
            <a:lstStyle/>
            <a:p>
              <a:r>
                <a:rPr lang="de-DE" sz="1050" dirty="0">
                  <a:ln w="0"/>
                  <a:effectLst>
                    <a:outerShdw blurRad="38100" dist="19050" dir="2700000" algn="tl" rotWithShape="0">
                      <a:schemeClr val="dk1">
                        <a:alpha val="40000"/>
                      </a:schemeClr>
                    </a:outerShdw>
                  </a:effectLst>
                </a:rPr>
                <a:t>Verkehrsregelungsbedürfnis nach StVO</a:t>
              </a:r>
            </a:p>
          </p:txBody>
        </p:sp>
      </p:grpSp>
      <p:sp>
        <p:nvSpPr>
          <p:cNvPr id="21" name="Träne 20">
            <a:extLst>
              <a:ext uri="{FF2B5EF4-FFF2-40B4-BE49-F238E27FC236}">
                <a16:creationId xmlns:a16="http://schemas.microsoft.com/office/drawing/2014/main" id="{AE8DF758-C953-4146-B070-74B06310A3E6}"/>
              </a:ext>
            </a:extLst>
          </p:cNvPr>
          <p:cNvSpPr/>
          <p:nvPr/>
        </p:nvSpPr>
        <p:spPr>
          <a:xfrm rot="11053482">
            <a:off x="8558423" y="1531614"/>
            <a:ext cx="3274678" cy="3348001"/>
          </a:xfrm>
          <a:prstGeom prst="teardrop">
            <a:avLst>
              <a:gd name="adj" fmla="val 92775"/>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2" name="Picture 3">
            <a:extLst>
              <a:ext uri="{FF2B5EF4-FFF2-40B4-BE49-F238E27FC236}">
                <a16:creationId xmlns:a16="http://schemas.microsoft.com/office/drawing/2014/main" id="{10F8FEA3-4831-4E5C-884B-AF2C5FC0B04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208" y="351544"/>
            <a:ext cx="854864" cy="77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703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ußzeilenplatzhalter 16">
            <a:extLst>
              <a:ext uri="{FF2B5EF4-FFF2-40B4-BE49-F238E27FC236}">
                <a16:creationId xmlns:a16="http://schemas.microsoft.com/office/drawing/2014/main" id="{6C3DB8E6-6FB7-4714-BA51-1FCB99EAFC96}"/>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8" name="Datumsplatzhalter 17">
            <a:extLst>
              <a:ext uri="{FF2B5EF4-FFF2-40B4-BE49-F238E27FC236}">
                <a16:creationId xmlns:a16="http://schemas.microsoft.com/office/drawing/2014/main" id="{91D9BF30-3A09-432B-88BB-5817F6A4AFAF}"/>
              </a:ext>
            </a:extLst>
          </p:cNvPr>
          <p:cNvSpPr>
            <a:spLocks noGrp="1"/>
          </p:cNvSpPr>
          <p:nvPr>
            <p:ph type="dt" sz="half" idx="10"/>
          </p:nvPr>
        </p:nvSpPr>
        <p:spPr/>
        <p:txBody>
          <a:bodyPr/>
          <a:lstStyle/>
          <a:p>
            <a:pPr algn="r"/>
            <a:r>
              <a:rPr lang="de-DE"/>
              <a:t>5.5.2022</a:t>
            </a:r>
            <a:endParaRPr lang="en-US" dirty="0"/>
          </a:p>
        </p:txBody>
      </p:sp>
      <p:sp>
        <p:nvSpPr>
          <p:cNvPr id="19" name="Foliennummernplatzhalter 18">
            <a:extLst>
              <a:ext uri="{FF2B5EF4-FFF2-40B4-BE49-F238E27FC236}">
                <a16:creationId xmlns:a16="http://schemas.microsoft.com/office/drawing/2014/main" id="{296FF263-A984-481E-93ED-D32FCF2C2432}"/>
              </a:ext>
            </a:extLst>
          </p:cNvPr>
          <p:cNvSpPr>
            <a:spLocks noGrp="1"/>
          </p:cNvSpPr>
          <p:nvPr>
            <p:ph type="sldNum" sz="quarter" idx="12"/>
          </p:nvPr>
        </p:nvSpPr>
        <p:spPr/>
        <p:txBody>
          <a:bodyPr>
            <a:normAutofit fontScale="85000" lnSpcReduction="20000"/>
          </a:bodyPr>
          <a:lstStyle/>
          <a:p>
            <a:fld id="{D57F1E4F-1CFF-5643-939E-02111984F565}" type="slidenum">
              <a:rPr lang="en-US" smtClean="0"/>
              <a:t>19</a:t>
            </a:fld>
            <a:endParaRPr lang="en-US" dirty="0"/>
          </a:p>
        </p:txBody>
      </p:sp>
      <p:pic>
        <p:nvPicPr>
          <p:cNvPr id="16" name="Grafik 15">
            <a:extLst>
              <a:ext uri="{FF2B5EF4-FFF2-40B4-BE49-F238E27FC236}">
                <a16:creationId xmlns:a16="http://schemas.microsoft.com/office/drawing/2014/main" id="{65047A55-8BB3-4134-B122-A8AC87F00723}"/>
              </a:ext>
            </a:extLst>
          </p:cNvPr>
          <p:cNvPicPr>
            <a:picLocks noChangeAspect="1"/>
          </p:cNvPicPr>
          <p:nvPr/>
        </p:nvPicPr>
        <p:blipFill rotWithShape="1">
          <a:blip r:embed="rId3">
            <a:extLst>
              <a:ext uri="{28A0092B-C50C-407E-A947-70E740481C1C}">
                <a14:useLocalDpi xmlns:a14="http://schemas.microsoft.com/office/drawing/2010/main" val="0"/>
              </a:ext>
            </a:extLst>
          </a:blip>
          <a:srcRect l="18922" r="26872"/>
          <a:stretch/>
        </p:blipFill>
        <p:spPr>
          <a:xfrm>
            <a:off x="6893799" y="723900"/>
            <a:ext cx="5298201" cy="5911970"/>
          </a:xfrm>
          <a:prstGeom prst="rect">
            <a:avLst/>
          </a:prstGeom>
        </p:spPr>
      </p:pic>
      <p:sp>
        <p:nvSpPr>
          <p:cNvPr id="20" name="Untertitel 4">
            <a:extLst>
              <a:ext uri="{FF2B5EF4-FFF2-40B4-BE49-F238E27FC236}">
                <a16:creationId xmlns:a16="http://schemas.microsoft.com/office/drawing/2014/main" id="{8C353C94-CF6D-4216-8D11-C516EAFC4BBA}"/>
              </a:ext>
            </a:extLst>
          </p:cNvPr>
          <p:cNvSpPr txBox="1">
            <a:spLocks/>
          </p:cNvSpPr>
          <p:nvPr/>
        </p:nvSpPr>
        <p:spPr>
          <a:xfrm>
            <a:off x="782638" y="1676799"/>
            <a:ext cx="11146010" cy="4610930"/>
          </a:xfrm>
          <a:prstGeom prst="rect">
            <a:avLst/>
          </a:prstGeom>
        </p:spPr>
        <p:txBody>
          <a:bodyPr tIns="0">
            <a:normAutofit/>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Calibri" panose="020F0502020204030204" pitchFamily="34" charset="0"/>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Calibri" panose="020F0502020204030204" pitchFamily="34" charset="0"/>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Calibri" panose="020F0502020204030204" pitchFamily="34" charset="0"/>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Calibri" panose="020F0502020204030204" pitchFamily="34" charset="0"/>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Calibri" panose="020F0502020204030204" pitchFamily="34" charset="0"/>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a:lnSpc>
                <a:spcPct val="110000"/>
              </a:lnSpc>
              <a:buClr>
                <a:schemeClr val="accent6"/>
              </a:buClr>
              <a:buSzPct val="100000"/>
            </a:pPr>
            <a:r>
              <a:rPr lang="de-DE" sz="1900" dirty="0">
                <a:effectLst>
                  <a:outerShdw blurRad="38100" dist="38100" dir="2700000" algn="tl">
                    <a:srgbClr val="000000">
                      <a:alpha val="43137"/>
                    </a:srgbClr>
                  </a:outerShdw>
                </a:effectLst>
              </a:rPr>
              <a:t>Intuitive Erkennbarkeit</a:t>
            </a:r>
          </a:p>
          <a:p>
            <a:pPr marL="370332" indent="-342900">
              <a:lnSpc>
                <a:spcPct val="110000"/>
              </a:lnSpc>
              <a:buClr>
                <a:schemeClr val="accent6"/>
              </a:buClr>
              <a:buSzPct val="100000"/>
              <a:buFont typeface="Arial" panose="020B0604020202020204" pitchFamily="34" charset="0"/>
              <a:buChar char="•"/>
            </a:pPr>
            <a:r>
              <a:rPr lang="de-DE" sz="1900" dirty="0"/>
              <a:t>Beschilderung und Markierung</a:t>
            </a:r>
          </a:p>
          <a:p>
            <a:pPr marL="370332" indent="-342900">
              <a:lnSpc>
                <a:spcPct val="110000"/>
              </a:lnSpc>
              <a:buClr>
                <a:schemeClr val="accent6"/>
              </a:buClr>
              <a:buSzPct val="100000"/>
              <a:buFont typeface="Arial" panose="020B0604020202020204" pitchFamily="34" charset="0"/>
              <a:buChar char="•"/>
            </a:pPr>
            <a:r>
              <a:rPr lang="de-DE" sz="1900" u="sng" dirty="0"/>
              <a:t>farbliches Hervorheben </a:t>
            </a:r>
          </a:p>
          <a:p>
            <a:pPr marL="370332" indent="-342900">
              <a:lnSpc>
                <a:spcPct val="110000"/>
              </a:lnSpc>
              <a:buClr>
                <a:schemeClr val="accent6"/>
              </a:buClr>
              <a:buSzPct val="100000"/>
              <a:buFont typeface="Arial" panose="020B0604020202020204" pitchFamily="34" charset="0"/>
              <a:buChar char="•"/>
            </a:pPr>
            <a:r>
              <a:rPr lang="de-DE" sz="1900" dirty="0"/>
              <a:t>Ordnung + Reduktion des ruhenden Verkehrs</a:t>
            </a:r>
          </a:p>
          <a:p>
            <a:pPr marL="370332" indent="-342900">
              <a:lnSpc>
                <a:spcPct val="110000"/>
              </a:lnSpc>
              <a:buClr>
                <a:schemeClr val="accent6"/>
              </a:buClr>
              <a:buSzPct val="100000"/>
              <a:buFont typeface="Arial" panose="020B0604020202020204" pitchFamily="34" charset="0"/>
              <a:buChar char="•"/>
            </a:pPr>
            <a:r>
              <a:rPr lang="de-DE" sz="1900" dirty="0"/>
              <a:t>Abgrenzung durch </a:t>
            </a:r>
            <a:r>
              <a:rPr lang="de-DE" sz="1900" u="sng" dirty="0"/>
              <a:t>Sicherheitsstreifen</a:t>
            </a:r>
          </a:p>
          <a:p>
            <a:pPr marL="370332" indent="-342900">
              <a:lnSpc>
                <a:spcPct val="110000"/>
              </a:lnSpc>
              <a:buClr>
                <a:schemeClr val="accent6"/>
              </a:buClr>
              <a:buSzPct val="100000"/>
              <a:buFont typeface="Arial" panose="020B0604020202020204" pitchFamily="34" charset="0"/>
              <a:buChar char="•"/>
            </a:pPr>
            <a:r>
              <a:rPr lang="de-DE" sz="1900" dirty="0"/>
              <a:t>Trennung von Gehwegflächen</a:t>
            </a:r>
          </a:p>
          <a:p>
            <a:pPr marL="370332" indent="-342900">
              <a:lnSpc>
                <a:spcPct val="110000"/>
              </a:lnSpc>
              <a:buClr>
                <a:schemeClr val="accent6"/>
              </a:buClr>
              <a:buSzPct val="100000"/>
              <a:buFont typeface="Arial" panose="020B0604020202020204" pitchFamily="34" charset="0"/>
              <a:buChar char="•"/>
            </a:pPr>
            <a:r>
              <a:rPr lang="de-DE" sz="1900" dirty="0"/>
              <a:t>Ggf. </a:t>
            </a:r>
            <a:r>
              <a:rPr lang="de-DE" sz="1900" u="sng" dirty="0"/>
              <a:t>Trennstreifen </a:t>
            </a:r>
            <a:r>
              <a:rPr lang="de-DE" sz="1900" dirty="0"/>
              <a:t>zu Gegenverkehr (Konfliktstellen)</a:t>
            </a:r>
          </a:p>
          <a:p>
            <a:pPr marL="370332" indent="-342900">
              <a:lnSpc>
                <a:spcPct val="110000"/>
              </a:lnSpc>
              <a:buClr>
                <a:schemeClr val="accent6"/>
              </a:buClr>
              <a:buSzPct val="100000"/>
              <a:buFont typeface="Arial" panose="020B0604020202020204" pitchFamily="34" charset="0"/>
              <a:buChar char="•"/>
            </a:pPr>
            <a:r>
              <a:rPr lang="de-DE" sz="1900" dirty="0"/>
              <a:t>Vermeiden deutlich zu großer Fahrgassenbreiten</a:t>
            </a:r>
          </a:p>
          <a:p>
            <a:pPr marL="370332" indent="-342900">
              <a:lnSpc>
                <a:spcPct val="110000"/>
              </a:lnSpc>
              <a:buClr>
                <a:schemeClr val="accent6"/>
              </a:buClr>
              <a:buSzPct val="100000"/>
              <a:buFont typeface="Arial" panose="020B0604020202020204" pitchFamily="34" charset="0"/>
              <a:buChar char="•"/>
            </a:pPr>
            <a:r>
              <a:rPr lang="de-DE" sz="1900" dirty="0"/>
              <a:t>Ein- und Ausfahrtsbereiche mit Torwirkung</a:t>
            </a:r>
          </a:p>
          <a:p>
            <a:pPr>
              <a:lnSpc>
                <a:spcPct val="200000"/>
              </a:lnSpc>
              <a:buClr>
                <a:schemeClr val="accent6"/>
              </a:buClr>
              <a:buSzPct val="100000"/>
            </a:pPr>
            <a:r>
              <a:rPr lang="de-DE" sz="1900" dirty="0">
                <a:effectLst>
                  <a:outerShdw blurRad="38100" dist="38100" dir="2700000" algn="tl">
                    <a:srgbClr val="000000">
                      <a:alpha val="43137"/>
                    </a:srgbClr>
                  </a:outerShdw>
                </a:effectLst>
              </a:rPr>
              <a:t>Fahrradfreundliches Angebot</a:t>
            </a:r>
          </a:p>
          <a:p>
            <a:pPr marL="370332" indent="-342900">
              <a:lnSpc>
                <a:spcPct val="110000"/>
              </a:lnSpc>
              <a:buClr>
                <a:schemeClr val="accent6"/>
              </a:buClr>
              <a:buSzPct val="100000"/>
              <a:buFont typeface="Arial" panose="020B0604020202020204" pitchFamily="34" charset="0"/>
              <a:buChar char="•"/>
            </a:pPr>
            <a:r>
              <a:rPr lang="de-DE" sz="1900" dirty="0"/>
              <a:t>Service-Stationen, Bike-Sharing, Abstellanlagen etc.</a:t>
            </a:r>
          </a:p>
          <a:p>
            <a:pPr>
              <a:lnSpc>
                <a:spcPct val="110000"/>
              </a:lnSpc>
              <a:buClr>
                <a:schemeClr val="accent6"/>
              </a:buClr>
              <a:buSzPct val="100000"/>
            </a:pPr>
            <a:endParaRPr lang="de-DE" sz="1900" dirty="0"/>
          </a:p>
          <a:p>
            <a:pPr marL="370332" indent="-342900">
              <a:lnSpc>
                <a:spcPct val="110000"/>
              </a:lnSpc>
              <a:buClr>
                <a:schemeClr val="accent6"/>
              </a:buClr>
              <a:buSzPct val="100000"/>
              <a:buFont typeface="Arial" panose="020B0604020202020204" pitchFamily="34" charset="0"/>
              <a:buChar char="•"/>
            </a:pPr>
            <a:endParaRPr lang="de-DE" sz="1900" dirty="0"/>
          </a:p>
          <a:p>
            <a:pPr marL="370332" indent="-342900">
              <a:lnSpc>
                <a:spcPct val="110000"/>
              </a:lnSpc>
              <a:buClr>
                <a:schemeClr val="accent6"/>
              </a:buClr>
              <a:buSzPct val="100000"/>
              <a:buFont typeface="Arial" panose="020B0604020202020204" pitchFamily="34" charset="0"/>
              <a:buChar char="•"/>
            </a:pPr>
            <a:endParaRPr lang="de-DE" sz="1900" dirty="0"/>
          </a:p>
          <a:p>
            <a:pPr marL="370332" indent="-342900">
              <a:lnSpc>
                <a:spcPct val="110000"/>
              </a:lnSpc>
              <a:buClr>
                <a:schemeClr val="accent6"/>
              </a:buClr>
              <a:buSzPct val="100000"/>
              <a:buFont typeface="Arial" panose="020B0604020202020204" pitchFamily="34" charset="0"/>
              <a:buChar char="•"/>
            </a:pPr>
            <a:endParaRPr lang="de-DE" sz="1900" dirty="0"/>
          </a:p>
          <a:p>
            <a:pPr>
              <a:lnSpc>
                <a:spcPct val="110000"/>
              </a:lnSpc>
              <a:buClr>
                <a:schemeClr val="accent6"/>
              </a:buClr>
              <a:buSzPct val="100000"/>
            </a:pPr>
            <a:endParaRPr lang="de-DE" sz="1900" dirty="0"/>
          </a:p>
          <a:p>
            <a:pPr>
              <a:lnSpc>
                <a:spcPct val="110000"/>
              </a:lnSpc>
              <a:buClr>
                <a:schemeClr val="accent6"/>
              </a:buClr>
              <a:buSzPct val="100000"/>
            </a:pPr>
            <a:endParaRPr lang="de-DE" sz="1900" dirty="0"/>
          </a:p>
          <a:p>
            <a:pPr marL="370332" indent="-342900">
              <a:lnSpc>
                <a:spcPct val="110000"/>
              </a:lnSpc>
              <a:buClr>
                <a:schemeClr val="accent6"/>
              </a:buClr>
              <a:buSzPct val="100000"/>
              <a:buFont typeface="Arial" panose="020B0604020202020204" pitchFamily="34" charset="0"/>
              <a:buChar char="•"/>
            </a:pPr>
            <a:endParaRPr lang="de-DE" sz="1900" dirty="0"/>
          </a:p>
        </p:txBody>
      </p:sp>
      <p:sp>
        <p:nvSpPr>
          <p:cNvPr id="23" name="Title 1">
            <a:extLst>
              <a:ext uri="{FF2B5EF4-FFF2-40B4-BE49-F238E27FC236}">
                <a16:creationId xmlns:a16="http://schemas.microsoft.com/office/drawing/2014/main" id="{606D439A-7EAC-4A2E-9F2B-FB15BCE47F66}"/>
              </a:ext>
            </a:extLst>
          </p:cNvPr>
          <p:cNvSpPr>
            <a:spLocks noGrp="1"/>
          </p:cNvSpPr>
          <p:nvPr>
            <p:ph type="title"/>
          </p:nvPr>
        </p:nvSpPr>
        <p:spPr>
          <a:xfrm>
            <a:off x="816864" y="228600"/>
            <a:ext cx="10871200" cy="990600"/>
          </a:xfrm>
        </p:spPr>
        <p:txBody>
          <a:bodyPr/>
          <a:lstStyle/>
          <a:p>
            <a:r>
              <a:rPr lang="en-US" cap="small" dirty="0" err="1"/>
              <a:t>Entwurfsansätze</a:t>
            </a:r>
            <a:endParaRPr lang="en-US" cap="small" dirty="0"/>
          </a:p>
        </p:txBody>
      </p:sp>
      <p:pic>
        <p:nvPicPr>
          <p:cNvPr id="24" name="Picture 3">
            <a:extLst>
              <a:ext uri="{FF2B5EF4-FFF2-40B4-BE49-F238E27FC236}">
                <a16:creationId xmlns:a16="http://schemas.microsoft.com/office/drawing/2014/main" id="{9066D474-4A06-4D73-9BC1-AEC23373177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208" y="351544"/>
            <a:ext cx="854864" cy="77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6270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35572-FAA3-4F9F-9DA8-FA290E38CE58}"/>
              </a:ext>
            </a:extLst>
          </p:cNvPr>
          <p:cNvSpPr>
            <a:spLocks noGrp="1"/>
          </p:cNvSpPr>
          <p:nvPr>
            <p:ph type="title"/>
          </p:nvPr>
        </p:nvSpPr>
        <p:spPr/>
        <p:txBody>
          <a:bodyPr/>
          <a:lstStyle/>
          <a:p>
            <a:r>
              <a:rPr lang="en-US" cap="small" dirty="0"/>
              <a:t>Agenda</a:t>
            </a:r>
          </a:p>
        </p:txBody>
      </p:sp>
      <p:sp>
        <p:nvSpPr>
          <p:cNvPr id="3" name="Content Placeholder 2">
            <a:extLst>
              <a:ext uri="{FF2B5EF4-FFF2-40B4-BE49-F238E27FC236}">
                <a16:creationId xmlns:a16="http://schemas.microsoft.com/office/drawing/2014/main" id="{6028208A-A732-4C58-BC56-70FE03FA3741}"/>
              </a:ext>
            </a:extLst>
          </p:cNvPr>
          <p:cNvSpPr>
            <a:spLocks noGrp="1"/>
          </p:cNvSpPr>
          <p:nvPr>
            <p:ph sz="quarter" idx="1"/>
          </p:nvPr>
        </p:nvSpPr>
        <p:spPr>
          <a:xfrm>
            <a:off x="1947796" y="1877004"/>
            <a:ext cx="9740267" cy="4218996"/>
          </a:xfrm>
        </p:spPr>
        <p:txBody>
          <a:bodyPr>
            <a:normAutofit/>
          </a:bodyPr>
          <a:lstStyle/>
          <a:p>
            <a:pPr>
              <a:buFont typeface="Wingdings" panose="05000000000000000000" pitchFamily="2" charset="2"/>
              <a:buChar char=""/>
            </a:pPr>
            <a:r>
              <a:rPr lang="en-US" sz="3200" cap="small" dirty="0" err="1"/>
              <a:t>Zahlen</a:t>
            </a:r>
            <a:r>
              <a:rPr lang="en-US" sz="3200" cap="small" dirty="0"/>
              <a:t>, </a:t>
            </a:r>
            <a:r>
              <a:rPr lang="en-US" sz="3200" cap="small" dirty="0" err="1"/>
              <a:t>Daten</a:t>
            </a:r>
            <a:r>
              <a:rPr lang="en-US" sz="3200" cap="small" dirty="0"/>
              <a:t>, </a:t>
            </a:r>
            <a:r>
              <a:rPr lang="en-US" sz="3200" cap="small" dirty="0" err="1"/>
              <a:t>Fakten</a:t>
            </a:r>
            <a:endParaRPr lang="en-US" sz="3200" dirty="0"/>
          </a:p>
          <a:p>
            <a:pPr>
              <a:buFont typeface="Wingdings" panose="05000000000000000000" pitchFamily="2" charset="2"/>
              <a:buChar char=""/>
            </a:pPr>
            <a:endParaRPr lang="en-US" sz="100" dirty="0"/>
          </a:p>
          <a:p>
            <a:pPr>
              <a:buFont typeface="Wingdings" panose="05000000000000000000" pitchFamily="2" charset="2"/>
              <a:buChar char=""/>
            </a:pPr>
            <a:endParaRPr lang="en-US" sz="3200" dirty="0"/>
          </a:p>
          <a:p>
            <a:pPr>
              <a:buFont typeface="Wingdings" panose="05000000000000000000" pitchFamily="2" charset="2"/>
              <a:buChar char=""/>
            </a:pPr>
            <a:r>
              <a:rPr lang="en-US" sz="3200" cap="small" dirty="0" err="1"/>
              <a:t>Gesetze</a:t>
            </a:r>
            <a:r>
              <a:rPr lang="en-US" sz="3200" cap="small" dirty="0"/>
              <a:t> und </a:t>
            </a:r>
            <a:r>
              <a:rPr lang="en-US" sz="3200" cap="small" dirty="0" err="1"/>
              <a:t>Regelwerke</a:t>
            </a:r>
            <a:endParaRPr lang="en-US" sz="3200" cap="small" dirty="0"/>
          </a:p>
          <a:p>
            <a:pPr>
              <a:buFont typeface="Wingdings" panose="05000000000000000000" pitchFamily="2" charset="2"/>
              <a:buChar char=""/>
            </a:pPr>
            <a:endParaRPr lang="en-US" sz="100" dirty="0"/>
          </a:p>
          <a:p>
            <a:pPr>
              <a:buFont typeface="Wingdings" panose="05000000000000000000" pitchFamily="2" charset="2"/>
              <a:buChar char=""/>
            </a:pPr>
            <a:endParaRPr lang="en-US" sz="3200" dirty="0"/>
          </a:p>
          <a:p>
            <a:pPr>
              <a:buFont typeface="Wingdings" panose="05000000000000000000" pitchFamily="2" charset="2"/>
              <a:buChar char=""/>
            </a:pPr>
            <a:r>
              <a:rPr lang="en-US" sz="3200" cap="small" dirty="0" err="1"/>
              <a:t>Entwurfsansätze</a:t>
            </a:r>
            <a:endParaRPr lang="en-US" sz="3200" cap="small"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431" y="3061130"/>
            <a:ext cx="918602"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157" y="4367755"/>
            <a:ext cx="94779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24143" y="1877004"/>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a:extLst>
              <a:ext uri="{FF2B5EF4-FFF2-40B4-BE49-F238E27FC236}">
                <a16:creationId xmlns:a16="http://schemas.microsoft.com/office/drawing/2014/main" id="{DB333515-FDF1-4FF1-B53F-2724F6912794}"/>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0" name="Datumsplatzhalter 9">
            <a:extLst>
              <a:ext uri="{FF2B5EF4-FFF2-40B4-BE49-F238E27FC236}">
                <a16:creationId xmlns:a16="http://schemas.microsoft.com/office/drawing/2014/main" id="{545AFB2F-14A3-4228-94A9-7565D2DF711E}"/>
              </a:ext>
            </a:extLst>
          </p:cNvPr>
          <p:cNvSpPr>
            <a:spLocks noGrp="1"/>
          </p:cNvSpPr>
          <p:nvPr>
            <p:ph type="dt" sz="half" idx="10"/>
          </p:nvPr>
        </p:nvSpPr>
        <p:spPr/>
        <p:txBody>
          <a:bodyPr/>
          <a:lstStyle/>
          <a:p>
            <a:pPr algn="r"/>
            <a:r>
              <a:rPr lang="de-DE"/>
              <a:t>5.5.2022</a:t>
            </a:r>
            <a:endParaRPr lang="en-US" dirty="0"/>
          </a:p>
        </p:txBody>
      </p:sp>
      <p:sp>
        <p:nvSpPr>
          <p:cNvPr id="11" name="Foliennummernplatzhalter 10">
            <a:extLst>
              <a:ext uri="{FF2B5EF4-FFF2-40B4-BE49-F238E27FC236}">
                <a16:creationId xmlns:a16="http://schemas.microsoft.com/office/drawing/2014/main" id="{5C30D1A1-EFF3-4A1F-9474-E676DAA6D1CC}"/>
              </a:ext>
            </a:extLst>
          </p:cNvPr>
          <p:cNvSpPr>
            <a:spLocks noGrp="1"/>
          </p:cNvSpPr>
          <p:nvPr>
            <p:ph type="sldNum" sz="quarter" idx="12"/>
          </p:nvPr>
        </p:nvSpPr>
        <p:spPr/>
        <p:txBody>
          <a:bodyPr>
            <a:normAutofit fontScale="85000" lnSpcReduction="20000"/>
          </a:bodyPr>
          <a:lstStyle/>
          <a:p>
            <a:fld id="{DB99688D-6234-460A-BCAC-117AF1DD3570}" type="slidenum">
              <a:rPr lang="en-US" smtClean="0"/>
              <a:t>2</a:t>
            </a:fld>
            <a:endParaRPr lang="en-US" dirty="0"/>
          </a:p>
        </p:txBody>
      </p:sp>
    </p:spTree>
    <p:extLst>
      <p:ext uri="{BB962C8B-B14F-4D97-AF65-F5344CB8AC3E}">
        <p14:creationId xmlns:p14="http://schemas.microsoft.com/office/powerpoint/2010/main" val="2306284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A07B0A4-CCA1-4976-B0AB-077572EAE3C5}"/>
              </a:ext>
            </a:extLst>
          </p:cNvPr>
          <p:cNvSpPr>
            <a:spLocks noGrp="1"/>
          </p:cNvSpPr>
          <p:nvPr>
            <p:ph type="title"/>
          </p:nvPr>
        </p:nvSpPr>
        <p:spPr/>
        <p:txBody>
          <a:bodyPr/>
          <a:lstStyle/>
          <a:p>
            <a:r>
              <a:rPr lang="en-US" cap="small" dirty="0" err="1"/>
              <a:t>Entwurfsansätze</a:t>
            </a:r>
            <a:endParaRPr lang="en-US" cap="small" dirty="0"/>
          </a:p>
        </p:txBody>
      </p:sp>
      <p:sp>
        <p:nvSpPr>
          <p:cNvPr id="18" name="Datumsplatzhalter 17">
            <a:extLst>
              <a:ext uri="{FF2B5EF4-FFF2-40B4-BE49-F238E27FC236}">
                <a16:creationId xmlns:a16="http://schemas.microsoft.com/office/drawing/2014/main" id="{91D9BF30-3A09-432B-88BB-5817F6A4AFAF}"/>
              </a:ext>
            </a:extLst>
          </p:cNvPr>
          <p:cNvSpPr>
            <a:spLocks noGrp="1"/>
          </p:cNvSpPr>
          <p:nvPr>
            <p:ph type="dt" sz="half" idx="10"/>
          </p:nvPr>
        </p:nvSpPr>
        <p:spPr/>
        <p:txBody>
          <a:bodyPr/>
          <a:lstStyle/>
          <a:p>
            <a:pPr algn="r"/>
            <a:r>
              <a:rPr lang="de-DE"/>
              <a:t>5.5.2022</a:t>
            </a:r>
            <a:endParaRPr lang="en-US" dirty="0"/>
          </a:p>
        </p:txBody>
      </p:sp>
      <p:sp>
        <p:nvSpPr>
          <p:cNvPr id="17" name="Fußzeilenplatzhalter 16">
            <a:extLst>
              <a:ext uri="{FF2B5EF4-FFF2-40B4-BE49-F238E27FC236}">
                <a16:creationId xmlns:a16="http://schemas.microsoft.com/office/drawing/2014/main" id="{6C3DB8E6-6FB7-4714-BA51-1FCB99EAFC96}"/>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9" name="Foliennummernplatzhalter 18">
            <a:extLst>
              <a:ext uri="{FF2B5EF4-FFF2-40B4-BE49-F238E27FC236}">
                <a16:creationId xmlns:a16="http://schemas.microsoft.com/office/drawing/2014/main" id="{296FF263-A984-481E-93ED-D32FCF2C2432}"/>
              </a:ext>
            </a:extLst>
          </p:cNvPr>
          <p:cNvSpPr>
            <a:spLocks noGrp="1"/>
          </p:cNvSpPr>
          <p:nvPr>
            <p:ph type="sldNum" sz="quarter" idx="12"/>
          </p:nvPr>
        </p:nvSpPr>
        <p:spPr/>
        <p:txBody>
          <a:bodyPr>
            <a:normAutofit fontScale="85000" lnSpcReduction="20000"/>
          </a:bodyPr>
          <a:lstStyle/>
          <a:p>
            <a:fld id="{D57F1E4F-1CFF-5643-939E-02111984F565}" type="slidenum">
              <a:rPr lang="en-US" smtClean="0"/>
              <a:t>20</a:t>
            </a:fld>
            <a:endParaRPr lang="en-US" dirty="0"/>
          </a:p>
        </p:txBody>
      </p:sp>
      <p:sp>
        <p:nvSpPr>
          <p:cNvPr id="7" name="Inhaltsplatzhalter 6">
            <a:extLst>
              <a:ext uri="{FF2B5EF4-FFF2-40B4-BE49-F238E27FC236}">
                <a16:creationId xmlns:a16="http://schemas.microsoft.com/office/drawing/2014/main" id="{7D20ACD5-D026-4530-AFD0-6D6B88552CB5}"/>
              </a:ext>
            </a:extLst>
          </p:cNvPr>
          <p:cNvSpPr>
            <a:spLocks noGrp="1"/>
          </p:cNvSpPr>
          <p:nvPr>
            <p:ph sz="quarter" idx="1"/>
          </p:nvPr>
        </p:nvSpPr>
        <p:spPr/>
        <p:txBody>
          <a:bodyPr/>
          <a:lstStyle/>
          <a:p>
            <a:endParaRPr lang="de-DE" dirty="0"/>
          </a:p>
        </p:txBody>
      </p:sp>
      <p:pic>
        <p:nvPicPr>
          <p:cNvPr id="3" name="Grafik 2">
            <a:extLst>
              <a:ext uri="{FF2B5EF4-FFF2-40B4-BE49-F238E27FC236}">
                <a16:creationId xmlns:a16="http://schemas.microsoft.com/office/drawing/2014/main" id="{24462796-85B1-4463-A280-DDBB5CCAAF64}"/>
              </a:ext>
            </a:extLst>
          </p:cNvPr>
          <p:cNvPicPr>
            <a:picLocks noChangeAspect="1"/>
          </p:cNvPicPr>
          <p:nvPr/>
        </p:nvPicPr>
        <p:blipFill>
          <a:blip r:embed="rId3"/>
          <a:stretch>
            <a:fillRect/>
          </a:stretch>
        </p:blipFill>
        <p:spPr>
          <a:xfrm>
            <a:off x="793137" y="1582495"/>
            <a:ext cx="6744928" cy="4665712"/>
          </a:xfrm>
          <a:prstGeom prst="rect">
            <a:avLst/>
          </a:prstGeom>
        </p:spPr>
      </p:pic>
      <p:pic>
        <p:nvPicPr>
          <p:cNvPr id="13" name="Picture 3">
            <a:extLst>
              <a:ext uri="{FF2B5EF4-FFF2-40B4-BE49-F238E27FC236}">
                <a16:creationId xmlns:a16="http://schemas.microsoft.com/office/drawing/2014/main" id="{18060A92-1DAC-4B5D-9DEA-07114C3BEDB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208" y="351544"/>
            <a:ext cx="854864" cy="77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p14="http://schemas.microsoft.com/office/powerpoint/2010/main" Requires="p14">
          <p:contentPart p14:bwMode="auto" r:id="rId5">
            <p14:nvContentPartPr>
              <p14:cNvPr id="15" name="Freihand 14">
                <a:extLst>
                  <a:ext uri="{FF2B5EF4-FFF2-40B4-BE49-F238E27FC236}">
                    <a16:creationId xmlns:a16="http://schemas.microsoft.com/office/drawing/2014/main" id="{3B252EF1-8FAC-43DC-A59F-781264C01B09}"/>
                  </a:ext>
                </a:extLst>
              </p14:cNvPr>
              <p14:cNvContentPartPr/>
              <p14:nvPr/>
            </p14:nvContentPartPr>
            <p14:xfrm>
              <a:off x="1631938" y="1598114"/>
              <a:ext cx="5970960" cy="4205520"/>
            </p14:xfrm>
          </p:contentPart>
        </mc:Choice>
        <mc:Fallback>
          <p:pic>
            <p:nvPicPr>
              <p:cNvPr id="15" name="Freihand 14">
                <a:extLst>
                  <a:ext uri="{FF2B5EF4-FFF2-40B4-BE49-F238E27FC236}">
                    <a16:creationId xmlns:a16="http://schemas.microsoft.com/office/drawing/2014/main" id="{3B252EF1-8FAC-43DC-A59F-781264C01B09}"/>
                  </a:ext>
                </a:extLst>
              </p:cNvPr>
              <p:cNvPicPr/>
              <p:nvPr/>
            </p:nvPicPr>
            <p:blipFill>
              <a:blip r:embed="rId6"/>
              <a:stretch>
                <a:fillRect/>
              </a:stretch>
            </p:blipFill>
            <p:spPr>
              <a:xfrm>
                <a:off x="1614298" y="1580116"/>
                <a:ext cx="6006600" cy="4241157"/>
              </a:xfrm>
              <a:prstGeom prst="rect">
                <a:avLst/>
              </a:prstGeom>
            </p:spPr>
          </p:pic>
        </mc:Fallback>
      </mc:AlternateContent>
      <p:sp>
        <p:nvSpPr>
          <p:cNvPr id="21" name="Rechteck 20">
            <a:extLst>
              <a:ext uri="{FF2B5EF4-FFF2-40B4-BE49-F238E27FC236}">
                <a16:creationId xmlns:a16="http://schemas.microsoft.com/office/drawing/2014/main" id="{77E0F902-29F0-4057-98FC-1585EE21C675}"/>
              </a:ext>
            </a:extLst>
          </p:cNvPr>
          <p:cNvSpPr/>
          <p:nvPr/>
        </p:nvSpPr>
        <p:spPr>
          <a:xfrm rot="20507230">
            <a:off x="3584005" y="1905470"/>
            <a:ext cx="3675462" cy="3309349"/>
          </a:xfrm>
          <a:prstGeom prst="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3" name="Grafik 22">
            <a:extLst>
              <a:ext uri="{FF2B5EF4-FFF2-40B4-BE49-F238E27FC236}">
                <a16:creationId xmlns:a16="http://schemas.microsoft.com/office/drawing/2014/main" id="{4C40120A-2754-46F9-9DFF-330778C0DF52}"/>
              </a:ext>
            </a:extLst>
          </p:cNvPr>
          <p:cNvPicPr>
            <a:picLocks noChangeAspect="1"/>
          </p:cNvPicPr>
          <p:nvPr/>
        </p:nvPicPr>
        <p:blipFill rotWithShape="1">
          <a:blip r:embed="rId7"/>
          <a:srcRect l="5206" t="3162" r="13851" b="4380"/>
          <a:stretch/>
        </p:blipFill>
        <p:spPr>
          <a:xfrm>
            <a:off x="4528123" y="2119021"/>
            <a:ext cx="7494645" cy="412918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197523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7A07B0A4-CCA1-4976-B0AB-077572EAE3C5}"/>
              </a:ext>
            </a:extLst>
          </p:cNvPr>
          <p:cNvSpPr>
            <a:spLocks noGrp="1"/>
          </p:cNvSpPr>
          <p:nvPr>
            <p:ph type="title"/>
          </p:nvPr>
        </p:nvSpPr>
        <p:spPr/>
        <p:txBody>
          <a:bodyPr/>
          <a:lstStyle/>
          <a:p>
            <a:r>
              <a:rPr lang="en-US" cap="small" dirty="0" err="1"/>
              <a:t>Entwurfsansätze</a:t>
            </a:r>
            <a:endParaRPr lang="en-US" cap="small" dirty="0"/>
          </a:p>
        </p:txBody>
      </p:sp>
      <p:sp>
        <p:nvSpPr>
          <p:cNvPr id="18" name="Datumsplatzhalter 17">
            <a:extLst>
              <a:ext uri="{FF2B5EF4-FFF2-40B4-BE49-F238E27FC236}">
                <a16:creationId xmlns:a16="http://schemas.microsoft.com/office/drawing/2014/main" id="{91D9BF30-3A09-432B-88BB-5817F6A4AFAF}"/>
              </a:ext>
            </a:extLst>
          </p:cNvPr>
          <p:cNvSpPr>
            <a:spLocks noGrp="1"/>
          </p:cNvSpPr>
          <p:nvPr>
            <p:ph type="dt" sz="half" idx="10"/>
          </p:nvPr>
        </p:nvSpPr>
        <p:spPr/>
        <p:txBody>
          <a:bodyPr/>
          <a:lstStyle/>
          <a:p>
            <a:pPr algn="r"/>
            <a:r>
              <a:rPr lang="de-DE"/>
              <a:t>5.5.2022</a:t>
            </a:r>
            <a:endParaRPr lang="en-US" dirty="0"/>
          </a:p>
        </p:txBody>
      </p:sp>
      <p:sp>
        <p:nvSpPr>
          <p:cNvPr id="17" name="Fußzeilenplatzhalter 16">
            <a:extLst>
              <a:ext uri="{FF2B5EF4-FFF2-40B4-BE49-F238E27FC236}">
                <a16:creationId xmlns:a16="http://schemas.microsoft.com/office/drawing/2014/main" id="{6C3DB8E6-6FB7-4714-BA51-1FCB99EAFC96}"/>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9" name="Foliennummernplatzhalter 18">
            <a:extLst>
              <a:ext uri="{FF2B5EF4-FFF2-40B4-BE49-F238E27FC236}">
                <a16:creationId xmlns:a16="http://schemas.microsoft.com/office/drawing/2014/main" id="{296FF263-A984-481E-93ED-D32FCF2C2432}"/>
              </a:ext>
            </a:extLst>
          </p:cNvPr>
          <p:cNvSpPr>
            <a:spLocks noGrp="1"/>
          </p:cNvSpPr>
          <p:nvPr>
            <p:ph type="sldNum" sz="quarter" idx="12"/>
          </p:nvPr>
        </p:nvSpPr>
        <p:spPr/>
        <p:txBody>
          <a:bodyPr>
            <a:normAutofit fontScale="85000" lnSpcReduction="20000"/>
          </a:bodyPr>
          <a:lstStyle/>
          <a:p>
            <a:fld id="{D57F1E4F-1CFF-5643-939E-02111984F565}" type="slidenum">
              <a:rPr lang="en-US" smtClean="0"/>
              <a:t>21</a:t>
            </a:fld>
            <a:endParaRPr lang="en-US" dirty="0"/>
          </a:p>
        </p:txBody>
      </p:sp>
      <p:pic>
        <p:nvPicPr>
          <p:cNvPr id="13" name="Picture 3">
            <a:extLst>
              <a:ext uri="{FF2B5EF4-FFF2-40B4-BE49-F238E27FC236}">
                <a16:creationId xmlns:a16="http://schemas.microsoft.com/office/drawing/2014/main" id="{18060A92-1DAC-4B5D-9DEA-07114C3BED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08" y="351544"/>
            <a:ext cx="854864" cy="77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Grafik 13">
            <a:extLst>
              <a:ext uri="{FF2B5EF4-FFF2-40B4-BE49-F238E27FC236}">
                <a16:creationId xmlns:a16="http://schemas.microsoft.com/office/drawing/2014/main" id="{4FD925E3-1071-497B-9B43-EC2F7E104962}"/>
              </a:ext>
            </a:extLst>
          </p:cNvPr>
          <p:cNvPicPr>
            <a:picLocks noChangeAspect="1"/>
          </p:cNvPicPr>
          <p:nvPr/>
        </p:nvPicPr>
        <p:blipFill rotWithShape="1">
          <a:blip r:embed="rId4"/>
          <a:srcRect l="14287" t="21119" r="17882"/>
          <a:stretch/>
        </p:blipFill>
        <p:spPr>
          <a:xfrm>
            <a:off x="875072" y="1757276"/>
            <a:ext cx="5769581" cy="334344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p:spPr>
      </p:pic>
      <p:pic>
        <p:nvPicPr>
          <p:cNvPr id="16" name="Grafik 15">
            <a:extLst>
              <a:ext uri="{FF2B5EF4-FFF2-40B4-BE49-F238E27FC236}">
                <a16:creationId xmlns:a16="http://schemas.microsoft.com/office/drawing/2014/main" id="{B8CCC658-9671-465F-BAAA-F33D99EB3010}"/>
              </a:ext>
            </a:extLst>
          </p:cNvPr>
          <p:cNvPicPr>
            <a:picLocks noChangeAspect="1"/>
          </p:cNvPicPr>
          <p:nvPr/>
        </p:nvPicPr>
        <p:blipFill>
          <a:blip r:embed="rId5"/>
          <a:stretch>
            <a:fillRect/>
          </a:stretch>
        </p:blipFill>
        <p:spPr>
          <a:xfrm>
            <a:off x="2568886" y="3384203"/>
            <a:ext cx="9303566" cy="2864004"/>
          </a:xfrm>
          <a:prstGeom prst="rect">
            <a:avLst/>
          </a:prstGeom>
        </p:spPr>
      </p:pic>
    </p:spTree>
    <p:extLst>
      <p:ext uri="{BB962C8B-B14F-4D97-AF65-F5344CB8AC3E}">
        <p14:creationId xmlns:p14="http://schemas.microsoft.com/office/powerpoint/2010/main" val="690481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2000"/>
                <a:hueMod val="108000"/>
                <a:satMod val="164000"/>
                <a:lumMod val="69000"/>
              </a:schemeClr>
              <a:schemeClr val="bg2">
                <a:tint val="96000"/>
                <a:hueMod val="90000"/>
                <a:satMod val="130000"/>
                <a:lumMod val="134000"/>
              </a:schemeClr>
            </a:duotone>
          </a:blip>
          <a:stretch/>
        </a:blip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a:xfrm>
            <a:off x="4555864" y="1447800"/>
            <a:ext cx="7584141" cy="3329581"/>
          </a:xfrm>
        </p:spPr>
        <p:txBody>
          <a:bodyPr>
            <a:normAutofit/>
          </a:bodyPr>
          <a:lstStyle/>
          <a:p>
            <a:pPr algn="ctr">
              <a:lnSpc>
                <a:spcPct val="90000"/>
              </a:lnSpc>
            </a:pPr>
            <a:r>
              <a:rPr lang="de-DE" sz="4800" dirty="0">
                <a:ln>
                  <a:solidFill>
                    <a:schemeClr val="bg1">
                      <a:lumMod val="75000"/>
                    </a:schemeClr>
                  </a:solidFill>
                </a:ln>
                <a:solidFill>
                  <a:schemeClr val="accent1">
                    <a:lumMod val="20000"/>
                    <a:lumOff val="80000"/>
                  </a:schemeClr>
                </a:solidFill>
                <a:effectLst>
                  <a:innerShdw blurRad="63500" dist="50800" dir="8100000">
                    <a:prstClr val="black">
                      <a:alpha val="50000"/>
                    </a:prstClr>
                  </a:innerShdw>
                </a:effectLst>
              </a:rPr>
              <a:t>„Die Fahrradzone – Ein Werkzeug für mehr Flächengerechtigkeit?!“</a:t>
            </a:r>
            <a:br>
              <a:rPr lang="de-DE" sz="4800" dirty="0">
                <a:ln>
                  <a:solidFill>
                    <a:schemeClr val="bg1">
                      <a:lumMod val="75000"/>
                    </a:schemeClr>
                  </a:solidFill>
                </a:ln>
                <a:solidFill>
                  <a:schemeClr val="accent1">
                    <a:lumMod val="20000"/>
                    <a:lumOff val="80000"/>
                  </a:schemeClr>
                </a:solidFill>
                <a:effectLst>
                  <a:innerShdw blurRad="63500" dist="50800" dir="8100000">
                    <a:prstClr val="black">
                      <a:alpha val="50000"/>
                    </a:prstClr>
                  </a:innerShdw>
                </a:effectLst>
              </a:rPr>
            </a:br>
            <a:endParaRPr lang="en-US" sz="4800" dirty="0">
              <a:ln>
                <a:solidFill>
                  <a:schemeClr val="bg1">
                    <a:lumMod val="75000"/>
                  </a:schemeClr>
                </a:solidFill>
              </a:ln>
              <a:solidFill>
                <a:schemeClr val="accent1">
                  <a:lumMod val="20000"/>
                  <a:lumOff val="80000"/>
                </a:schemeClr>
              </a:solidFill>
              <a:effectLst>
                <a:innerShdw blurRad="63500" dist="50800" dir="8100000">
                  <a:prstClr val="black">
                    <a:alpha val="50000"/>
                  </a:prstClr>
                </a:innerShdw>
              </a:effectLst>
            </a:endParaRPr>
          </a:p>
        </p:txBody>
      </p:sp>
      <p:sp>
        <p:nvSpPr>
          <p:cNvPr id="100" name="Rectangle 99">
            <a:extLst>
              <a:ext uri="{FF2B5EF4-FFF2-40B4-BE49-F238E27FC236}">
                <a16:creationId xmlns:a16="http://schemas.microsoft.com/office/drawing/2014/main" id="{2FD235D7-E555-468D-A368-E23596CCEE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57780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8">
            <a:extLst>
              <a:ext uri="{FF2B5EF4-FFF2-40B4-BE49-F238E27FC236}">
                <a16:creationId xmlns:a16="http://schemas.microsoft.com/office/drawing/2014/main" id="{AA0BB620-0E1B-444E-B4DA-620EC18FCD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5692"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04" name="Freeform 5">
            <a:extLst>
              <a:ext uri="{FF2B5EF4-FFF2-40B4-BE49-F238E27FC236}">
                <a16:creationId xmlns:a16="http://schemas.microsoft.com/office/drawing/2014/main" id="{2429450D-EE6E-4527-982F-934CA86EE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8060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4" name="Textfeld 3"/>
          <p:cNvSpPr txBox="1"/>
          <p:nvPr/>
        </p:nvSpPr>
        <p:spPr>
          <a:xfrm>
            <a:off x="4830178" y="6204939"/>
            <a:ext cx="7120931" cy="400110"/>
          </a:xfrm>
          <a:prstGeom prst="rect">
            <a:avLst/>
          </a:prstGeom>
          <a:noFill/>
        </p:spPr>
        <p:txBody>
          <a:bodyPr wrap="square" rtlCol="0">
            <a:spAutoFit/>
          </a:bodyPr>
          <a:lstStyle/>
          <a:p>
            <a:r>
              <a:rPr lang="de-DE" sz="2000" dirty="0"/>
              <a:t>Lehrstuhl für Mobilitätsmanagement und Radverkehr</a:t>
            </a:r>
          </a:p>
        </p:txBody>
      </p:sp>
      <p:pic>
        <p:nvPicPr>
          <p:cNvPr id="11" name="Grafik 10">
            <a:extLst>
              <a:ext uri="{FF2B5EF4-FFF2-40B4-BE49-F238E27FC236}">
                <a16:creationId xmlns:a16="http://schemas.microsoft.com/office/drawing/2014/main" id="{61D7D8A4-2D0E-4A7F-AB84-76B28969C783}"/>
              </a:ext>
            </a:extLst>
          </p:cNvPr>
          <p:cNvPicPr>
            <a:picLocks noChangeAspect="1"/>
          </p:cNvPicPr>
          <p:nvPr/>
        </p:nvPicPr>
        <p:blipFill rotWithShape="1">
          <a:blip r:embed="rId3">
            <a:duotone>
              <a:schemeClr val="accent4">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52132"/>
          <a:stretch/>
        </p:blipFill>
        <p:spPr>
          <a:xfrm>
            <a:off x="720436" y="3668237"/>
            <a:ext cx="2479015" cy="2400462"/>
          </a:xfrm>
          <a:prstGeom prst="rect">
            <a:avLst/>
          </a:prstGeom>
        </p:spPr>
      </p:pic>
      <p:pic>
        <p:nvPicPr>
          <p:cNvPr id="12" name="Grafik 11">
            <a:extLst>
              <a:ext uri="{FF2B5EF4-FFF2-40B4-BE49-F238E27FC236}">
                <a16:creationId xmlns:a16="http://schemas.microsoft.com/office/drawing/2014/main" id="{493A9F9A-5875-4424-A91F-58364A58A71D}"/>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757" r="52891"/>
          <a:stretch/>
        </p:blipFill>
        <p:spPr>
          <a:xfrm>
            <a:off x="782638" y="789301"/>
            <a:ext cx="2400462" cy="2400462"/>
          </a:xfrm>
          <a:prstGeom prst="rect">
            <a:avLst/>
          </a:prstGeom>
        </p:spPr>
      </p:pic>
      <p:pic>
        <p:nvPicPr>
          <p:cNvPr id="13" name="Bild 8" descr="logo_02_200_neu_weiss.png">
            <a:extLst>
              <a:ext uri="{FF2B5EF4-FFF2-40B4-BE49-F238E27FC236}">
                <a16:creationId xmlns:a16="http://schemas.microsoft.com/office/drawing/2014/main" id="{8BC4A044-1E3D-4F89-924D-1E3A89E00DA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893062" y="69649"/>
            <a:ext cx="2178050" cy="103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fik 9">
            <a:extLst>
              <a:ext uri="{FF2B5EF4-FFF2-40B4-BE49-F238E27FC236}">
                <a16:creationId xmlns:a16="http://schemas.microsoft.com/office/drawing/2014/main" id="{DE58247E-47B6-4A88-AF62-2F9EC51AE6EF}"/>
              </a:ext>
            </a:extLst>
          </p:cNvPr>
          <p:cNvPicPr>
            <a:picLocks noChangeAspect="1"/>
          </p:cNvPicPr>
          <p:nvPr/>
        </p:nvPicPr>
        <p:blipFill rotWithShape="1">
          <a:blip r:embed="rId3">
            <a:duotone>
              <a:schemeClr val="accent4">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52132"/>
          <a:stretch/>
        </p:blipFill>
        <p:spPr>
          <a:xfrm>
            <a:off x="717408" y="3668237"/>
            <a:ext cx="2479015" cy="2400462"/>
          </a:xfrm>
          <a:prstGeom prst="rect">
            <a:avLst/>
          </a:prstGeom>
        </p:spPr>
      </p:pic>
      <p:pic>
        <p:nvPicPr>
          <p:cNvPr id="14" name="Grafik 13">
            <a:extLst>
              <a:ext uri="{FF2B5EF4-FFF2-40B4-BE49-F238E27FC236}">
                <a16:creationId xmlns:a16="http://schemas.microsoft.com/office/drawing/2014/main" id="{1F5DD46C-7D43-4993-B594-AA9B992191DC}"/>
              </a:ext>
            </a:extLst>
          </p:cNvPr>
          <p:cNvPicPr>
            <a:picLocks noChangeAspect="1"/>
          </p:cNvPicPr>
          <p:nvPr/>
        </p:nvPicPr>
        <p:blipFill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artisticPastelsSmooth/>
                    </a14:imgEffect>
                  </a14:imgLayer>
                </a14:imgProps>
              </a:ext>
            </a:extLst>
          </a:blip>
          <a:srcRect l="757" r="52891"/>
          <a:stretch/>
        </p:blipFill>
        <p:spPr>
          <a:xfrm>
            <a:off x="782638" y="789301"/>
            <a:ext cx="2400462" cy="2400462"/>
          </a:xfrm>
          <a:prstGeom prst="rect">
            <a:avLst/>
          </a:prstGeom>
        </p:spPr>
      </p:pic>
      <p:sp>
        <p:nvSpPr>
          <p:cNvPr id="15" name="Textfeld 14">
            <a:extLst>
              <a:ext uri="{FF2B5EF4-FFF2-40B4-BE49-F238E27FC236}">
                <a16:creationId xmlns:a16="http://schemas.microsoft.com/office/drawing/2014/main" id="{B5ECEF1C-4FFF-47EF-91E5-DE0C05079B68}"/>
              </a:ext>
            </a:extLst>
          </p:cNvPr>
          <p:cNvSpPr txBox="1"/>
          <p:nvPr/>
        </p:nvSpPr>
        <p:spPr>
          <a:xfrm>
            <a:off x="4830177" y="5029494"/>
            <a:ext cx="7120931" cy="584775"/>
          </a:xfrm>
          <a:prstGeom prst="rect">
            <a:avLst/>
          </a:prstGeom>
          <a:noFill/>
        </p:spPr>
        <p:txBody>
          <a:bodyPr wrap="square" rtlCol="0">
            <a:spAutoFit/>
          </a:bodyPr>
          <a:lstStyle/>
          <a:p>
            <a:pPr algn="ctr"/>
            <a:r>
              <a:rPr lang="de-DE" sz="2400" dirty="0"/>
              <a:t>Vielen Dank </a:t>
            </a:r>
            <a:r>
              <a:rPr lang="de-DE" sz="3200" dirty="0"/>
              <a:t>für</a:t>
            </a:r>
            <a:r>
              <a:rPr lang="de-DE" sz="2400" dirty="0"/>
              <a:t> Ihre Aufmerksamkeit!</a:t>
            </a:r>
          </a:p>
        </p:txBody>
      </p:sp>
    </p:spTree>
    <p:extLst>
      <p:ext uri="{BB962C8B-B14F-4D97-AF65-F5344CB8AC3E}">
        <p14:creationId xmlns:p14="http://schemas.microsoft.com/office/powerpoint/2010/main" val="321376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idx="1"/>
          </p:nvPr>
        </p:nvSpPr>
        <p:spPr/>
        <p:txBody>
          <a:bodyPr/>
          <a:lstStyle/>
          <a:p>
            <a:r>
              <a:rPr lang="de-DE" dirty="0"/>
              <a:t>Der große Rundumschlag…</a:t>
            </a:r>
          </a:p>
        </p:txBody>
      </p:sp>
      <p:sp>
        <p:nvSpPr>
          <p:cNvPr id="7" name="Titel 6"/>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de-DE" dirty="0"/>
          </a:p>
        </p:txBody>
      </p:sp>
      <p:sp>
        <p:nvSpPr>
          <p:cNvPr id="13" name="Fußzeilenplatzhalter 12">
            <a:extLst>
              <a:ext uri="{FF2B5EF4-FFF2-40B4-BE49-F238E27FC236}">
                <a16:creationId xmlns:a16="http://schemas.microsoft.com/office/drawing/2014/main" id="{6395F56C-4FCA-4E8F-B669-A7D952A2979B}"/>
              </a:ext>
            </a:extLst>
          </p:cNvPr>
          <p:cNvSpPr>
            <a:spLocks noGrp="1"/>
          </p:cNvSpPr>
          <p:nvPr>
            <p:ph type="ftr" sz="quarter" idx="12"/>
          </p:nvPr>
        </p:nvSpPr>
        <p:spPr/>
        <p:txBody>
          <a:bodyPr/>
          <a:lstStyle/>
          <a:p>
            <a:pPr algn="l"/>
            <a:r>
              <a:rPr lang="de-DE"/>
              <a:t>Die Fahrradzone – Ein Werkzeug für mehr Flächengerechtigkeit?!</a:t>
            </a:r>
            <a:endParaRPr lang="en-US" dirty="0"/>
          </a:p>
        </p:txBody>
      </p:sp>
      <p:sp>
        <p:nvSpPr>
          <p:cNvPr id="14" name="Datumsplatzhalter 13">
            <a:extLst>
              <a:ext uri="{FF2B5EF4-FFF2-40B4-BE49-F238E27FC236}">
                <a16:creationId xmlns:a16="http://schemas.microsoft.com/office/drawing/2014/main" id="{D3FDAAC2-4B6B-4CB0-AD1E-FCFC4512E5FC}"/>
              </a:ext>
            </a:extLst>
          </p:cNvPr>
          <p:cNvSpPr>
            <a:spLocks noGrp="1"/>
          </p:cNvSpPr>
          <p:nvPr>
            <p:ph type="dt" sz="half" idx="10"/>
          </p:nvPr>
        </p:nvSpPr>
        <p:spPr/>
        <p:txBody>
          <a:bodyPr/>
          <a:lstStyle/>
          <a:p>
            <a:pPr algn="r"/>
            <a:r>
              <a:rPr lang="de-DE"/>
              <a:t>5.5.2022</a:t>
            </a:r>
            <a:endParaRPr lang="en-US" dirty="0"/>
          </a:p>
        </p:txBody>
      </p:sp>
      <p:sp>
        <p:nvSpPr>
          <p:cNvPr id="15" name="Foliennummernplatzhalter 14">
            <a:extLst>
              <a:ext uri="{FF2B5EF4-FFF2-40B4-BE49-F238E27FC236}">
                <a16:creationId xmlns:a16="http://schemas.microsoft.com/office/drawing/2014/main" id="{430BFBB0-D5BF-45D4-9F37-274FC7FDCD2B}"/>
              </a:ext>
            </a:extLst>
          </p:cNvPr>
          <p:cNvSpPr>
            <a:spLocks noGrp="1"/>
          </p:cNvSpPr>
          <p:nvPr>
            <p:ph type="sldNum" sz="quarter" idx="11"/>
          </p:nvPr>
        </p:nvSpPr>
        <p:spPr/>
        <p:txBody>
          <a:bodyPr/>
          <a:lstStyle/>
          <a:p>
            <a:fld id="{1C364387-33E8-4B2F-8489-A4BE06E68823}" type="slidenum">
              <a:rPr lang="en-US" smtClean="0"/>
              <a:t>3</a:t>
            </a:fld>
            <a:endParaRPr lang="en-US" dirty="0"/>
          </a:p>
        </p:txBody>
      </p:sp>
    </p:spTree>
    <p:extLst>
      <p:ext uri="{BB962C8B-B14F-4D97-AF65-F5344CB8AC3E}">
        <p14:creationId xmlns:p14="http://schemas.microsoft.com/office/powerpoint/2010/main" val="2227822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Fußzeilenplatzhalter 13">
            <a:extLst>
              <a:ext uri="{FF2B5EF4-FFF2-40B4-BE49-F238E27FC236}">
                <a16:creationId xmlns:a16="http://schemas.microsoft.com/office/drawing/2014/main" id="{ADD5DB0A-1012-4B2A-A77E-B07612E610A4}"/>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5" name="Datumsplatzhalter 14">
            <a:extLst>
              <a:ext uri="{FF2B5EF4-FFF2-40B4-BE49-F238E27FC236}">
                <a16:creationId xmlns:a16="http://schemas.microsoft.com/office/drawing/2014/main" id="{A32CB0CF-E5AA-4B35-AC71-44DA00B3DB4E}"/>
              </a:ext>
            </a:extLst>
          </p:cNvPr>
          <p:cNvSpPr>
            <a:spLocks noGrp="1"/>
          </p:cNvSpPr>
          <p:nvPr>
            <p:ph type="dt" sz="half" idx="10"/>
          </p:nvPr>
        </p:nvSpPr>
        <p:spPr/>
        <p:txBody>
          <a:bodyPr/>
          <a:lstStyle/>
          <a:p>
            <a:pPr algn="r"/>
            <a:r>
              <a:rPr lang="de-DE"/>
              <a:t>5.5.2022</a:t>
            </a:r>
            <a:endParaRPr lang="en-US" dirty="0"/>
          </a:p>
        </p:txBody>
      </p:sp>
      <p:sp>
        <p:nvSpPr>
          <p:cNvPr id="16" name="Foliennummernplatzhalter 15">
            <a:extLst>
              <a:ext uri="{FF2B5EF4-FFF2-40B4-BE49-F238E27FC236}">
                <a16:creationId xmlns:a16="http://schemas.microsoft.com/office/drawing/2014/main" id="{85CA6063-5E13-45C7-991B-020F1A83CD0E}"/>
              </a:ext>
            </a:extLst>
          </p:cNvPr>
          <p:cNvSpPr>
            <a:spLocks noGrp="1"/>
          </p:cNvSpPr>
          <p:nvPr>
            <p:ph type="sldNum" sz="quarter" idx="12"/>
          </p:nvPr>
        </p:nvSpPr>
        <p:spPr/>
        <p:txBody>
          <a:bodyPr>
            <a:normAutofit fontScale="85000" lnSpcReduction="20000"/>
          </a:bodyPr>
          <a:lstStyle/>
          <a:p>
            <a:fld id="{DB99688D-6234-460A-BCAC-117AF1DD3570}" type="slidenum">
              <a:rPr lang="en-US" smtClean="0"/>
              <a:t>4</a:t>
            </a:fld>
            <a:endParaRPr lang="en-US" dirty="0"/>
          </a:p>
        </p:txBody>
      </p:sp>
      <p:pic>
        <p:nvPicPr>
          <p:cNvPr id="7" name="Grafik 6">
            <a:extLst>
              <a:ext uri="{FF2B5EF4-FFF2-40B4-BE49-F238E27FC236}">
                <a16:creationId xmlns:a16="http://schemas.microsoft.com/office/drawing/2014/main" id="{A779B309-2116-49F4-B605-1B0539E845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9498" y="1922206"/>
            <a:ext cx="8601961" cy="4210332"/>
          </a:xfrm>
          <a:prstGeom prst="rect">
            <a:avLst/>
          </a:prstGeom>
        </p:spPr>
      </p:pic>
      <p:sp>
        <p:nvSpPr>
          <p:cNvPr id="10" name="Rechteck 9">
            <a:extLst>
              <a:ext uri="{FF2B5EF4-FFF2-40B4-BE49-F238E27FC236}">
                <a16:creationId xmlns:a16="http://schemas.microsoft.com/office/drawing/2014/main" id="{04F9A713-8645-4EB3-9784-585389C78F5E}"/>
              </a:ext>
            </a:extLst>
          </p:cNvPr>
          <p:cNvSpPr/>
          <p:nvPr/>
        </p:nvSpPr>
        <p:spPr>
          <a:xfrm>
            <a:off x="782638" y="2002078"/>
            <a:ext cx="2476756" cy="2585323"/>
          </a:xfrm>
          <a:prstGeom prst="rect">
            <a:avLst/>
          </a:prstGeom>
        </p:spPr>
        <p:txBody>
          <a:bodyPr wrap="square">
            <a:spAutoFit/>
          </a:bodyPr>
          <a:lstStyle/>
          <a:p>
            <a:r>
              <a:rPr lang="de-DE" b="1" dirty="0"/>
              <a:t>Agenda 2030</a:t>
            </a:r>
          </a:p>
          <a:p>
            <a:endParaRPr lang="de-DE" b="1" dirty="0"/>
          </a:p>
          <a:p>
            <a:r>
              <a:rPr lang="de-DE" b="1" dirty="0"/>
              <a:t>17</a:t>
            </a:r>
            <a:r>
              <a:rPr lang="de-DE" dirty="0"/>
              <a:t> Ziele für </a:t>
            </a:r>
            <a:r>
              <a:rPr lang="de-DE" b="1" dirty="0"/>
              <a:t>nachhaltige Entwicklung</a:t>
            </a:r>
          </a:p>
          <a:p>
            <a:endParaRPr lang="de-DE" b="1" dirty="0"/>
          </a:p>
          <a:p>
            <a:r>
              <a:rPr lang="de-DE" dirty="0"/>
              <a:t>25. September 2015 von 193 Staats- und Regierungschefs in New York verabschiedet</a:t>
            </a:r>
          </a:p>
        </p:txBody>
      </p:sp>
    </p:spTree>
    <p:extLst>
      <p:ext uri="{BB962C8B-B14F-4D97-AF65-F5344CB8AC3E}">
        <p14:creationId xmlns:p14="http://schemas.microsoft.com/office/powerpoint/2010/main" val="2667776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sp>
        <p:nvSpPr>
          <p:cNvPr id="13" name="Inhaltsplatzhalter 12">
            <a:extLst>
              <a:ext uri="{FF2B5EF4-FFF2-40B4-BE49-F238E27FC236}">
                <a16:creationId xmlns:a16="http://schemas.microsoft.com/office/drawing/2014/main" id="{264CF001-B9E9-430D-9A83-D3271B6AA9D7}"/>
              </a:ext>
            </a:extLst>
          </p:cNvPr>
          <p:cNvSpPr>
            <a:spLocks noGrp="1"/>
          </p:cNvSpPr>
          <p:nvPr>
            <p:ph sz="quarter" idx="1"/>
          </p:nvPr>
        </p:nvSpPr>
        <p:spPr>
          <a:xfrm>
            <a:off x="782639" y="1600200"/>
            <a:ext cx="5554252" cy="4495800"/>
          </a:xfrm>
        </p:spPr>
        <p:txBody>
          <a:bodyPr>
            <a:normAutofit/>
          </a:bodyPr>
          <a:lstStyle/>
          <a:p>
            <a:pPr marL="0" indent="0">
              <a:buNone/>
            </a:pPr>
            <a:r>
              <a:rPr lang="de-DE" b="1" dirty="0"/>
              <a:t>2019 Klimaschutzgesetz</a:t>
            </a:r>
          </a:p>
          <a:p>
            <a:r>
              <a:rPr lang="de-DE" dirty="0"/>
              <a:t>Reduktion der Treibhausgase (THG) </a:t>
            </a:r>
          </a:p>
          <a:p>
            <a:pPr lvl="1"/>
            <a:r>
              <a:rPr lang="de-DE" dirty="0"/>
              <a:t>Verkehrssektor ist drittgrößter Verursacher klimaschädlicher Emissionen in Deutschland</a:t>
            </a:r>
          </a:p>
          <a:p>
            <a:pPr lvl="1"/>
            <a:r>
              <a:rPr lang="de-DE" dirty="0"/>
              <a:t>96 % davon werden im Straßenverkehr verursacht</a:t>
            </a:r>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Fußzeilenplatzhalter 13">
            <a:extLst>
              <a:ext uri="{FF2B5EF4-FFF2-40B4-BE49-F238E27FC236}">
                <a16:creationId xmlns:a16="http://schemas.microsoft.com/office/drawing/2014/main" id="{ADD5DB0A-1012-4B2A-A77E-B07612E610A4}"/>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5" name="Datumsplatzhalter 14">
            <a:extLst>
              <a:ext uri="{FF2B5EF4-FFF2-40B4-BE49-F238E27FC236}">
                <a16:creationId xmlns:a16="http://schemas.microsoft.com/office/drawing/2014/main" id="{A32CB0CF-E5AA-4B35-AC71-44DA00B3DB4E}"/>
              </a:ext>
            </a:extLst>
          </p:cNvPr>
          <p:cNvSpPr>
            <a:spLocks noGrp="1"/>
          </p:cNvSpPr>
          <p:nvPr>
            <p:ph type="dt" sz="half" idx="10"/>
          </p:nvPr>
        </p:nvSpPr>
        <p:spPr/>
        <p:txBody>
          <a:bodyPr/>
          <a:lstStyle/>
          <a:p>
            <a:pPr algn="r"/>
            <a:r>
              <a:rPr lang="de-DE"/>
              <a:t>5.5.2022</a:t>
            </a:r>
            <a:endParaRPr lang="en-US" dirty="0"/>
          </a:p>
        </p:txBody>
      </p:sp>
      <p:sp>
        <p:nvSpPr>
          <p:cNvPr id="16" name="Foliennummernplatzhalter 15">
            <a:extLst>
              <a:ext uri="{FF2B5EF4-FFF2-40B4-BE49-F238E27FC236}">
                <a16:creationId xmlns:a16="http://schemas.microsoft.com/office/drawing/2014/main" id="{85CA6063-5E13-45C7-991B-020F1A83CD0E}"/>
              </a:ext>
            </a:extLst>
          </p:cNvPr>
          <p:cNvSpPr>
            <a:spLocks noGrp="1"/>
          </p:cNvSpPr>
          <p:nvPr>
            <p:ph type="sldNum" sz="quarter" idx="12"/>
          </p:nvPr>
        </p:nvSpPr>
        <p:spPr/>
        <p:txBody>
          <a:bodyPr>
            <a:normAutofit fontScale="85000" lnSpcReduction="20000"/>
          </a:bodyPr>
          <a:lstStyle/>
          <a:p>
            <a:fld id="{DB99688D-6234-460A-BCAC-117AF1DD3570}" type="slidenum">
              <a:rPr lang="en-US" smtClean="0"/>
              <a:t>5</a:t>
            </a:fld>
            <a:endParaRPr lang="en-US" dirty="0"/>
          </a:p>
        </p:txBody>
      </p:sp>
      <p:pic>
        <p:nvPicPr>
          <p:cNvPr id="3" name="Grafik 2">
            <a:extLst>
              <a:ext uri="{FF2B5EF4-FFF2-40B4-BE49-F238E27FC236}">
                <a16:creationId xmlns:a16="http://schemas.microsoft.com/office/drawing/2014/main" id="{CCBA693C-0635-46C5-A6B4-831FB5FAA5EE}"/>
              </a:ext>
            </a:extLst>
          </p:cNvPr>
          <p:cNvPicPr>
            <a:picLocks noChangeAspect="1"/>
          </p:cNvPicPr>
          <p:nvPr/>
        </p:nvPicPr>
        <p:blipFill>
          <a:blip r:embed="rId4"/>
          <a:stretch>
            <a:fillRect/>
          </a:stretch>
        </p:blipFill>
        <p:spPr>
          <a:xfrm>
            <a:off x="6119679" y="1600200"/>
            <a:ext cx="5844690" cy="5174226"/>
          </a:xfrm>
          <a:prstGeom prst="rect">
            <a:avLst/>
          </a:prstGeom>
        </p:spPr>
      </p:pic>
    </p:spTree>
    <p:extLst>
      <p:ext uri="{BB962C8B-B14F-4D97-AF65-F5344CB8AC3E}">
        <p14:creationId xmlns:p14="http://schemas.microsoft.com/office/powerpoint/2010/main" val="206695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EC7603-7585-42F1-B710-DE6F2E2F0D3E}"/>
              </a:ext>
            </a:extLst>
          </p:cNvPr>
          <p:cNvSpPr>
            <a:spLocks noGrp="1"/>
          </p:cNvSpPr>
          <p:nvPr>
            <p:ph type="title"/>
          </p:nvPr>
        </p:nvSpPr>
        <p:spPr/>
        <p:txBody>
          <a:bodyPr/>
          <a:lstStyle/>
          <a:p>
            <a:endParaRPr lang="de-DE"/>
          </a:p>
        </p:txBody>
      </p:sp>
      <p:sp>
        <p:nvSpPr>
          <p:cNvPr id="3" name="Datumsplatzhalter 2">
            <a:extLst>
              <a:ext uri="{FF2B5EF4-FFF2-40B4-BE49-F238E27FC236}">
                <a16:creationId xmlns:a16="http://schemas.microsoft.com/office/drawing/2014/main" id="{403CCD11-1C16-419E-9A0B-862E5CFEF0B7}"/>
              </a:ext>
            </a:extLst>
          </p:cNvPr>
          <p:cNvSpPr>
            <a:spLocks noGrp="1"/>
          </p:cNvSpPr>
          <p:nvPr>
            <p:ph type="dt" sz="half" idx="10"/>
          </p:nvPr>
        </p:nvSpPr>
        <p:spPr/>
        <p:txBody>
          <a:bodyPr/>
          <a:lstStyle/>
          <a:p>
            <a:pPr algn="r"/>
            <a:r>
              <a:rPr lang="de-DE"/>
              <a:t>5.5.2022</a:t>
            </a:r>
            <a:endParaRPr lang="en-US" dirty="0"/>
          </a:p>
        </p:txBody>
      </p:sp>
      <p:sp>
        <p:nvSpPr>
          <p:cNvPr id="4" name="Fußzeilenplatzhalter 3">
            <a:extLst>
              <a:ext uri="{FF2B5EF4-FFF2-40B4-BE49-F238E27FC236}">
                <a16:creationId xmlns:a16="http://schemas.microsoft.com/office/drawing/2014/main" id="{A208CE3B-74DD-42A0-B986-E12C5A0A98BF}"/>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5" name="Foliennummernplatzhalter 4">
            <a:extLst>
              <a:ext uri="{FF2B5EF4-FFF2-40B4-BE49-F238E27FC236}">
                <a16:creationId xmlns:a16="http://schemas.microsoft.com/office/drawing/2014/main" id="{0AA21EC4-7A94-4BC7-903E-2C995B5268C1}"/>
              </a:ext>
            </a:extLst>
          </p:cNvPr>
          <p:cNvSpPr>
            <a:spLocks noGrp="1"/>
          </p:cNvSpPr>
          <p:nvPr>
            <p:ph type="sldNum" sz="quarter" idx="12"/>
          </p:nvPr>
        </p:nvSpPr>
        <p:spPr/>
        <p:txBody>
          <a:bodyPr>
            <a:normAutofit fontScale="85000" lnSpcReduction="20000"/>
          </a:bodyPr>
          <a:lstStyle/>
          <a:p>
            <a:fld id="{DB99688D-6234-460A-BCAC-117AF1DD3570}" type="slidenum">
              <a:rPr lang="en-US" smtClean="0"/>
              <a:t>6</a:t>
            </a:fld>
            <a:endParaRPr lang="en-US" dirty="0"/>
          </a:p>
        </p:txBody>
      </p:sp>
      <p:sp>
        <p:nvSpPr>
          <p:cNvPr id="6" name="Inhaltsplatzhalter 5">
            <a:extLst>
              <a:ext uri="{FF2B5EF4-FFF2-40B4-BE49-F238E27FC236}">
                <a16:creationId xmlns:a16="http://schemas.microsoft.com/office/drawing/2014/main" id="{378BBFF6-2874-435C-8C2A-9EA17634C6FD}"/>
              </a:ext>
            </a:extLst>
          </p:cNvPr>
          <p:cNvSpPr>
            <a:spLocks noGrp="1"/>
          </p:cNvSpPr>
          <p:nvPr>
            <p:ph sz="quarter" idx="1"/>
          </p:nvPr>
        </p:nvSpPr>
        <p:spPr/>
        <p:txBody>
          <a:bodyPr/>
          <a:lstStyle/>
          <a:p>
            <a:r>
              <a:rPr lang="de-DE" dirty="0"/>
              <a:t>DGNB</a:t>
            </a:r>
          </a:p>
          <a:p>
            <a:pPr lvl="1"/>
            <a:r>
              <a:rPr lang="de-DE" dirty="0"/>
              <a:t>Zertifizierung Quartiere </a:t>
            </a:r>
          </a:p>
        </p:txBody>
      </p:sp>
      <p:pic>
        <p:nvPicPr>
          <p:cNvPr id="7" name="Grafik 6">
            <a:extLst>
              <a:ext uri="{FF2B5EF4-FFF2-40B4-BE49-F238E27FC236}">
                <a16:creationId xmlns:a16="http://schemas.microsoft.com/office/drawing/2014/main" id="{A7EBF576-3DB2-45AE-8777-61A39C78657E}"/>
              </a:ext>
            </a:extLst>
          </p:cNvPr>
          <p:cNvPicPr>
            <a:picLocks noChangeAspect="1"/>
          </p:cNvPicPr>
          <p:nvPr/>
        </p:nvPicPr>
        <p:blipFill rotWithShape="1">
          <a:blip r:embed="rId2"/>
          <a:srcRect l="4595" t="7455" r="4595" b="6165"/>
          <a:stretch/>
        </p:blipFill>
        <p:spPr>
          <a:xfrm>
            <a:off x="5835199" y="1600201"/>
            <a:ext cx="5860272" cy="4503590"/>
          </a:xfrm>
          <a:prstGeom prst="rect">
            <a:avLst/>
          </a:prstGeom>
        </p:spPr>
      </p:pic>
      <p:pic>
        <p:nvPicPr>
          <p:cNvPr id="8" name="Grafik 7">
            <a:extLst>
              <a:ext uri="{FF2B5EF4-FFF2-40B4-BE49-F238E27FC236}">
                <a16:creationId xmlns:a16="http://schemas.microsoft.com/office/drawing/2014/main" id="{AF75F1A8-6165-4D61-BBCC-8075E622FC06}"/>
              </a:ext>
            </a:extLst>
          </p:cNvPr>
          <p:cNvPicPr>
            <a:picLocks noChangeAspect="1"/>
          </p:cNvPicPr>
          <p:nvPr/>
        </p:nvPicPr>
        <p:blipFill>
          <a:blip r:embed="rId3"/>
          <a:stretch>
            <a:fillRect/>
          </a:stretch>
        </p:blipFill>
        <p:spPr>
          <a:xfrm>
            <a:off x="763423" y="2855213"/>
            <a:ext cx="5064369" cy="1983545"/>
          </a:xfrm>
          <a:prstGeom prst="rect">
            <a:avLst/>
          </a:prstGeom>
        </p:spPr>
      </p:pic>
      <p:pic>
        <p:nvPicPr>
          <p:cNvPr id="9" name="Grafik 8">
            <a:extLst>
              <a:ext uri="{FF2B5EF4-FFF2-40B4-BE49-F238E27FC236}">
                <a16:creationId xmlns:a16="http://schemas.microsoft.com/office/drawing/2014/main" id="{8B870B5B-C8F2-4733-9258-35660C57ED56}"/>
              </a:ext>
            </a:extLst>
          </p:cNvPr>
          <p:cNvPicPr>
            <a:picLocks noChangeAspect="1"/>
          </p:cNvPicPr>
          <p:nvPr/>
        </p:nvPicPr>
        <p:blipFill>
          <a:blip r:embed="rId4"/>
          <a:stretch>
            <a:fillRect/>
          </a:stretch>
        </p:blipFill>
        <p:spPr>
          <a:xfrm>
            <a:off x="762742" y="4880085"/>
            <a:ext cx="5050302" cy="1248508"/>
          </a:xfrm>
          <a:prstGeom prst="rect">
            <a:avLst/>
          </a:prstGeom>
        </p:spPr>
      </p:pic>
      <p:sp>
        <p:nvSpPr>
          <p:cNvPr id="10" name="Textfeld 9">
            <a:extLst>
              <a:ext uri="{FF2B5EF4-FFF2-40B4-BE49-F238E27FC236}">
                <a16:creationId xmlns:a16="http://schemas.microsoft.com/office/drawing/2014/main" id="{A57F542C-9B03-46C5-959D-E84D8B2DCE76}"/>
              </a:ext>
            </a:extLst>
          </p:cNvPr>
          <p:cNvSpPr txBox="1"/>
          <p:nvPr/>
        </p:nvSpPr>
        <p:spPr>
          <a:xfrm flipH="1">
            <a:off x="4376826" y="6065290"/>
            <a:ext cx="8641082" cy="246221"/>
          </a:xfrm>
          <a:prstGeom prst="rect">
            <a:avLst/>
          </a:prstGeom>
          <a:noFill/>
        </p:spPr>
        <p:txBody>
          <a:bodyPr wrap="square" rtlCol="0">
            <a:spAutoFit/>
          </a:bodyPr>
          <a:lstStyle/>
          <a:p>
            <a:pPr algn="ctr"/>
            <a:r>
              <a:rPr lang="de-DE" sz="1000" dirty="0"/>
              <a:t>Quelle: DGNB System – Kriterienkatalog Quartiere, VERSION 2020 – KOMMENTIERUNG</a:t>
            </a:r>
          </a:p>
        </p:txBody>
      </p:sp>
    </p:spTree>
    <p:extLst>
      <p:ext uri="{BB962C8B-B14F-4D97-AF65-F5344CB8AC3E}">
        <p14:creationId xmlns:p14="http://schemas.microsoft.com/office/powerpoint/2010/main" val="213124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sp>
        <p:nvSpPr>
          <p:cNvPr id="10" name="Datumsplatzhalter 9">
            <a:extLst>
              <a:ext uri="{FF2B5EF4-FFF2-40B4-BE49-F238E27FC236}">
                <a16:creationId xmlns:a16="http://schemas.microsoft.com/office/drawing/2014/main" id="{EE561C40-07CC-4E59-B217-F3E466C13C08}"/>
              </a:ext>
            </a:extLst>
          </p:cNvPr>
          <p:cNvSpPr>
            <a:spLocks noGrp="1"/>
          </p:cNvSpPr>
          <p:nvPr>
            <p:ph type="dt" sz="half" idx="10"/>
          </p:nvPr>
        </p:nvSpPr>
        <p:spPr/>
        <p:txBody>
          <a:bodyPr/>
          <a:lstStyle/>
          <a:p>
            <a:pPr algn="r"/>
            <a:r>
              <a:rPr lang="de-DE"/>
              <a:t>5.5.2022</a:t>
            </a:r>
            <a:endParaRPr lang="en-US" dirty="0"/>
          </a:p>
        </p:txBody>
      </p:sp>
      <p:sp>
        <p:nvSpPr>
          <p:cNvPr id="9" name="Fußzeilenplatzhalter 8">
            <a:extLst>
              <a:ext uri="{FF2B5EF4-FFF2-40B4-BE49-F238E27FC236}">
                <a16:creationId xmlns:a16="http://schemas.microsoft.com/office/drawing/2014/main" id="{7F506152-E7BD-4EB8-BDA1-C8ED3086CB31}"/>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0B2D3FDE-D165-4E6F-8239-D52C7AE64187}"/>
              </a:ext>
            </a:extLst>
          </p:cNvPr>
          <p:cNvSpPr>
            <a:spLocks noGrp="1"/>
          </p:cNvSpPr>
          <p:nvPr>
            <p:ph type="sldNum" sz="quarter" idx="12"/>
          </p:nvPr>
        </p:nvSpPr>
        <p:spPr/>
        <p:txBody>
          <a:bodyPr>
            <a:normAutofit fontScale="85000" lnSpcReduction="20000"/>
          </a:bodyPr>
          <a:lstStyle/>
          <a:p>
            <a:fld id="{D57F1E4F-1CFF-5643-939E-02111984F565}" type="slidenum">
              <a:rPr lang="en-US" smtClean="0"/>
              <a:t>7</a:t>
            </a:fld>
            <a:endParaRPr lang="en-US" dirty="0"/>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Inhaltsplatzhalter 3">
            <a:extLst>
              <a:ext uri="{FF2B5EF4-FFF2-40B4-BE49-F238E27FC236}">
                <a16:creationId xmlns:a16="http://schemas.microsoft.com/office/drawing/2014/main" id="{DED663C3-B47F-4A43-9328-C31BF01C6287}"/>
              </a:ext>
            </a:extLst>
          </p:cNvPr>
          <p:cNvSpPr>
            <a:spLocks noGrp="1"/>
          </p:cNvSpPr>
          <p:nvPr>
            <p:ph sz="quarter" idx="1"/>
          </p:nvPr>
        </p:nvSpPr>
        <p:spPr>
          <a:xfrm>
            <a:off x="7649496" y="1600200"/>
            <a:ext cx="4370439" cy="4495800"/>
          </a:xfrm>
        </p:spPr>
        <p:txBody>
          <a:bodyPr>
            <a:normAutofit fontScale="70000" lnSpcReduction="20000"/>
          </a:bodyPr>
          <a:lstStyle/>
          <a:p>
            <a:r>
              <a:rPr lang="de-DE" dirty="0"/>
              <a:t>Flächengerechtigkeit im Verkehrs-system soll eine Neuverteilung der Flächenressourcen anstreben, die: </a:t>
            </a:r>
          </a:p>
          <a:p>
            <a:endParaRPr lang="de-DE" dirty="0"/>
          </a:p>
          <a:p>
            <a:pPr lvl="1"/>
            <a:r>
              <a:rPr lang="de-DE" dirty="0"/>
              <a:t>ungleich verteilte Umweltbelastungen nicht erhöht, </a:t>
            </a:r>
          </a:p>
          <a:p>
            <a:pPr lvl="1"/>
            <a:r>
              <a:rPr lang="de-DE" dirty="0"/>
              <a:t>gesellschaftliche Teilhabe in der Nutzung aller Verkehrsträger immer zulässt, </a:t>
            </a:r>
          </a:p>
          <a:p>
            <a:pPr lvl="1"/>
            <a:r>
              <a:rPr lang="de-DE" dirty="0"/>
              <a:t>die Sicherheit aller Verkehrsteilnehmenden respektiert, </a:t>
            </a:r>
          </a:p>
          <a:p>
            <a:pPr lvl="1"/>
            <a:r>
              <a:rPr lang="de-DE" dirty="0"/>
              <a:t>die unterschiedlichen Spezifika aller Verkehrsteilnehmenden gleich bewertet. </a:t>
            </a:r>
          </a:p>
          <a:p>
            <a:pPr marL="365760" lvl="1" indent="0">
              <a:buNone/>
            </a:pPr>
            <a:endParaRPr lang="de-DE" dirty="0"/>
          </a:p>
          <a:p>
            <a:pPr marL="365760" lvl="1" indent="0">
              <a:spcBef>
                <a:spcPts val="0"/>
              </a:spcBef>
              <a:buNone/>
            </a:pPr>
            <a:r>
              <a:rPr lang="de-DE" sz="1600" dirty="0"/>
              <a:t>Quelle: Flächengerechtigkeit - Eine Aufarbeitung des Begriffes</a:t>
            </a:r>
          </a:p>
          <a:p>
            <a:pPr marL="365760" lvl="1" indent="0">
              <a:spcBef>
                <a:spcPts val="0"/>
              </a:spcBef>
              <a:buNone/>
            </a:pPr>
            <a:r>
              <a:rPr lang="de-DE" sz="1600" dirty="0"/>
              <a:t>‚Flächengerechtigkeit‘ und seiner normativen Integration im Land Berlin. Juli 2020, TU Berlin</a:t>
            </a:r>
          </a:p>
          <a:p>
            <a:endParaRPr lang="de-DE" dirty="0"/>
          </a:p>
        </p:txBody>
      </p:sp>
      <p:sp>
        <p:nvSpPr>
          <p:cNvPr id="13" name="Textfeld 12">
            <a:extLst>
              <a:ext uri="{FF2B5EF4-FFF2-40B4-BE49-F238E27FC236}">
                <a16:creationId xmlns:a16="http://schemas.microsoft.com/office/drawing/2014/main" id="{10B1F4D4-E25E-4271-984F-290F48858216}"/>
              </a:ext>
            </a:extLst>
          </p:cNvPr>
          <p:cNvSpPr txBox="1"/>
          <p:nvPr/>
        </p:nvSpPr>
        <p:spPr>
          <a:xfrm flipH="1">
            <a:off x="-322992" y="6095999"/>
            <a:ext cx="9752128" cy="246221"/>
          </a:xfrm>
          <a:prstGeom prst="rect">
            <a:avLst/>
          </a:prstGeom>
          <a:noFill/>
        </p:spPr>
        <p:txBody>
          <a:bodyPr wrap="square" rtlCol="0">
            <a:spAutoFit/>
          </a:bodyPr>
          <a:lstStyle/>
          <a:p>
            <a:pPr algn="ctr"/>
            <a:r>
              <a:rPr lang="de-DE" sz="1000" dirty="0"/>
              <a:t>Quelle: »Argumente für die kommunale Verkehrswende: Flächengerechtigkeit.«, Abbildung: </a:t>
            </a:r>
            <a:r>
              <a:rPr lang="de-DE" sz="1000" dirty="0">
                <a:hlinkClick r:id="rId4"/>
              </a:rPr>
              <a:t>www.weareplayground.com</a:t>
            </a:r>
            <a:r>
              <a:rPr lang="de-DE" sz="1000" dirty="0"/>
              <a:t>; Lizenz: CC-BY-NC-ND 4.0</a:t>
            </a:r>
          </a:p>
        </p:txBody>
      </p:sp>
      <p:pic>
        <p:nvPicPr>
          <p:cNvPr id="6" name="Grafik 5">
            <a:extLst>
              <a:ext uri="{FF2B5EF4-FFF2-40B4-BE49-F238E27FC236}">
                <a16:creationId xmlns:a16="http://schemas.microsoft.com/office/drawing/2014/main" id="{3717D2A8-2D5C-44C5-A3C3-EA70AFD6DE6E}"/>
              </a:ext>
            </a:extLst>
          </p:cNvPr>
          <p:cNvPicPr>
            <a:picLocks noChangeAspect="1"/>
          </p:cNvPicPr>
          <p:nvPr/>
        </p:nvPicPr>
        <p:blipFill>
          <a:blip r:embed="rId5"/>
          <a:stretch>
            <a:fillRect/>
          </a:stretch>
        </p:blipFill>
        <p:spPr>
          <a:xfrm>
            <a:off x="758058" y="1541386"/>
            <a:ext cx="6797520" cy="4554613"/>
          </a:xfrm>
          <a:prstGeom prst="rect">
            <a:avLst/>
          </a:prstGeom>
        </p:spPr>
      </p:pic>
    </p:spTree>
    <p:extLst>
      <p:ext uri="{BB962C8B-B14F-4D97-AF65-F5344CB8AC3E}">
        <p14:creationId xmlns:p14="http://schemas.microsoft.com/office/powerpoint/2010/main" val="3767455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sp>
        <p:nvSpPr>
          <p:cNvPr id="10" name="Datumsplatzhalter 9">
            <a:extLst>
              <a:ext uri="{FF2B5EF4-FFF2-40B4-BE49-F238E27FC236}">
                <a16:creationId xmlns:a16="http://schemas.microsoft.com/office/drawing/2014/main" id="{EE561C40-07CC-4E59-B217-F3E466C13C08}"/>
              </a:ext>
            </a:extLst>
          </p:cNvPr>
          <p:cNvSpPr>
            <a:spLocks noGrp="1"/>
          </p:cNvSpPr>
          <p:nvPr>
            <p:ph type="dt" sz="half" idx="10"/>
          </p:nvPr>
        </p:nvSpPr>
        <p:spPr/>
        <p:txBody>
          <a:bodyPr/>
          <a:lstStyle/>
          <a:p>
            <a:pPr algn="r"/>
            <a:r>
              <a:rPr lang="de-DE"/>
              <a:t>5.5.2022</a:t>
            </a:r>
            <a:endParaRPr lang="en-US" dirty="0"/>
          </a:p>
        </p:txBody>
      </p:sp>
      <p:sp>
        <p:nvSpPr>
          <p:cNvPr id="9" name="Fußzeilenplatzhalter 8">
            <a:extLst>
              <a:ext uri="{FF2B5EF4-FFF2-40B4-BE49-F238E27FC236}">
                <a16:creationId xmlns:a16="http://schemas.microsoft.com/office/drawing/2014/main" id="{7F506152-E7BD-4EB8-BDA1-C8ED3086CB31}"/>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0B2D3FDE-D165-4E6F-8239-D52C7AE64187}"/>
              </a:ext>
            </a:extLst>
          </p:cNvPr>
          <p:cNvSpPr>
            <a:spLocks noGrp="1"/>
          </p:cNvSpPr>
          <p:nvPr>
            <p:ph type="sldNum" sz="quarter" idx="12"/>
          </p:nvPr>
        </p:nvSpPr>
        <p:spPr/>
        <p:txBody>
          <a:bodyPr>
            <a:normAutofit fontScale="85000" lnSpcReduction="20000"/>
          </a:bodyPr>
          <a:lstStyle/>
          <a:p>
            <a:fld id="{D57F1E4F-1CFF-5643-939E-02111984F565}" type="slidenum">
              <a:rPr lang="en-US" smtClean="0"/>
              <a:t>8</a:t>
            </a:fld>
            <a:endParaRPr lang="en-US" dirty="0"/>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Inhaltsplatzhalter 5">
            <a:extLst>
              <a:ext uri="{FF2B5EF4-FFF2-40B4-BE49-F238E27FC236}">
                <a16:creationId xmlns:a16="http://schemas.microsoft.com/office/drawing/2014/main" id="{C78E74DA-4A62-4185-88F4-7D71C9AECFFB}"/>
              </a:ext>
            </a:extLst>
          </p:cNvPr>
          <p:cNvSpPr txBox="1">
            <a:spLocks/>
          </p:cNvSpPr>
          <p:nvPr/>
        </p:nvSpPr>
        <p:spPr>
          <a:xfrm>
            <a:off x="816864" y="1600200"/>
            <a:ext cx="108712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de-DE" dirty="0"/>
              <a:t>Innovative Ansätze</a:t>
            </a:r>
          </a:p>
          <a:p>
            <a:pPr lvl="1"/>
            <a:r>
              <a:rPr lang="de-DE" dirty="0" err="1"/>
              <a:t>Shared</a:t>
            </a:r>
            <a:r>
              <a:rPr lang="de-DE" dirty="0"/>
              <a:t> Space</a:t>
            </a:r>
          </a:p>
        </p:txBody>
      </p:sp>
      <p:pic>
        <p:nvPicPr>
          <p:cNvPr id="15" name="Grafik 14">
            <a:extLst>
              <a:ext uri="{FF2B5EF4-FFF2-40B4-BE49-F238E27FC236}">
                <a16:creationId xmlns:a16="http://schemas.microsoft.com/office/drawing/2014/main" id="{BAB3BF7A-3280-489C-BBA5-62212C6F7288}"/>
              </a:ext>
            </a:extLst>
          </p:cNvPr>
          <p:cNvPicPr>
            <a:picLocks noChangeAspect="1"/>
          </p:cNvPicPr>
          <p:nvPr/>
        </p:nvPicPr>
        <p:blipFill rotWithShape="1">
          <a:blip r:embed="rId4">
            <a:extLst>
              <a:ext uri="{28A0092B-C50C-407E-A947-70E740481C1C}">
                <a14:useLocalDpi xmlns:a14="http://schemas.microsoft.com/office/drawing/2010/main" val="0"/>
              </a:ext>
            </a:extLst>
          </a:blip>
          <a:srcRect t="23740"/>
          <a:stretch/>
        </p:blipFill>
        <p:spPr>
          <a:xfrm>
            <a:off x="3599580" y="2097220"/>
            <a:ext cx="8210755" cy="4225335"/>
          </a:xfrm>
          <a:prstGeom prst="rect">
            <a:avLst/>
          </a:prstGeom>
        </p:spPr>
      </p:pic>
      <p:sp>
        <p:nvSpPr>
          <p:cNvPr id="16" name="Textfeld 15">
            <a:extLst>
              <a:ext uri="{FF2B5EF4-FFF2-40B4-BE49-F238E27FC236}">
                <a16:creationId xmlns:a16="http://schemas.microsoft.com/office/drawing/2014/main" id="{E47DC438-AD1F-42BE-9D45-27D686BC29BE}"/>
              </a:ext>
            </a:extLst>
          </p:cNvPr>
          <p:cNvSpPr txBox="1"/>
          <p:nvPr/>
        </p:nvSpPr>
        <p:spPr>
          <a:xfrm>
            <a:off x="12948591" y="5964695"/>
            <a:ext cx="1973617" cy="261610"/>
          </a:xfrm>
          <a:prstGeom prst="rect">
            <a:avLst/>
          </a:prstGeom>
          <a:noFill/>
        </p:spPr>
        <p:txBody>
          <a:bodyPr wrap="none" rtlCol="0">
            <a:spAutoFit/>
          </a:bodyPr>
          <a:lstStyle/>
          <a:p>
            <a:r>
              <a:rPr lang="de-DE" sz="1100" dirty="0"/>
              <a:t>Quelle: Netzwerk-</a:t>
            </a:r>
            <a:r>
              <a:rPr lang="de-DE" sz="1100" dirty="0" err="1"/>
              <a:t>SharedSpace</a:t>
            </a:r>
            <a:endParaRPr lang="de-DE" sz="1100" dirty="0"/>
          </a:p>
        </p:txBody>
      </p:sp>
      <p:sp>
        <p:nvSpPr>
          <p:cNvPr id="17" name="Textfeld 16">
            <a:extLst>
              <a:ext uri="{FF2B5EF4-FFF2-40B4-BE49-F238E27FC236}">
                <a16:creationId xmlns:a16="http://schemas.microsoft.com/office/drawing/2014/main" id="{693158F4-E94B-4A5E-BA37-FBED4125471A}"/>
              </a:ext>
            </a:extLst>
          </p:cNvPr>
          <p:cNvSpPr txBox="1"/>
          <p:nvPr/>
        </p:nvSpPr>
        <p:spPr>
          <a:xfrm>
            <a:off x="7506437" y="6060945"/>
            <a:ext cx="1973617" cy="261610"/>
          </a:xfrm>
          <a:prstGeom prst="rect">
            <a:avLst/>
          </a:prstGeom>
          <a:noFill/>
        </p:spPr>
        <p:txBody>
          <a:bodyPr wrap="none" rtlCol="0">
            <a:spAutoFit/>
          </a:bodyPr>
          <a:lstStyle/>
          <a:p>
            <a:r>
              <a:rPr lang="de-DE" sz="1100" dirty="0"/>
              <a:t>Quelle: Netzwerk-</a:t>
            </a:r>
            <a:r>
              <a:rPr lang="de-DE" sz="1100" dirty="0" err="1"/>
              <a:t>SharedSpace</a:t>
            </a:r>
            <a:endParaRPr lang="de-DE" sz="1100" dirty="0"/>
          </a:p>
        </p:txBody>
      </p:sp>
    </p:spTree>
    <p:extLst>
      <p:ext uri="{BB962C8B-B14F-4D97-AF65-F5344CB8AC3E}">
        <p14:creationId xmlns:p14="http://schemas.microsoft.com/office/powerpoint/2010/main" val="1824566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749-E5DE-4230-B703-824AE78D3359}"/>
              </a:ext>
            </a:extLst>
          </p:cNvPr>
          <p:cNvSpPr>
            <a:spLocks noGrp="1"/>
          </p:cNvSpPr>
          <p:nvPr>
            <p:ph type="title"/>
          </p:nvPr>
        </p:nvSpPr>
        <p:spPr/>
        <p:txBody>
          <a:bodyPr/>
          <a:lstStyle/>
          <a:p>
            <a:r>
              <a:rPr lang="en-US" cap="small" dirty="0" err="1"/>
              <a:t>Zahlen</a:t>
            </a:r>
            <a:r>
              <a:rPr lang="en-US" cap="small" dirty="0"/>
              <a:t>, </a:t>
            </a:r>
            <a:r>
              <a:rPr lang="en-US" cap="small" dirty="0" err="1"/>
              <a:t>Daten</a:t>
            </a:r>
            <a:r>
              <a:rPr lang="en-US" cap="small" dirty="0"/>
              <a:t>, </a:t>
            </a:r>
            <a:r>
              <a:rPr lang="en-US" cap="small" dirty="0" err="1"/>
              <a:t>Fakten</a:t>
            </a:r>
            <a:endParaRPr lang="en-US" cap="small" dirty="0"/>
          </a:p>
        </p:txBody>
      </p:sp>
      <p:sp>
        <p:nvSpPr>
          <p:cNvPr id="10" name="Datumsplatzhalter 9">
            <a:extLst>
              <a:ext uri="{FF2B5EF4-FFF2-40B4-BE49-F238E27FC236}">
                <a16:creationId xmlns:a16="http://schemas.microsoft.com/office/drawing/2014/main" id="{EE561C40-07CC-4E59-B217-F3E466C13C08}"/>
              </a:ext>
            </a:extLst>
          </p:cNvPr>
          <p:cNvSpPr>
            <a:spLocks noGrp="1"/>
          </p:cNvSpPr>
          <p:nvPr>
            <p:ph type="dt" sz="half" idx="10"/>
          </p:nvPr>
        </p:nvSpPr>
        <p:spPr/>
        <p:txBody>
          <a:bodyPr/>
          <a:lstStyle/>
          <a:p>
            <a:pPr algn="r"/>
            <a:r>
              <a:rPr lang="de-DE"/>
              <a:t>5.5.2022</a:t>
            </a:r>
            <a:endParaRPr lang="en-US" dirty="0"/>
          </a:p>
        </p:txBody>
      </p:sp>
      <p:sp>
        <p:nvSpPr>
          <p:cNvPr id="9" name="Fußzeilenplatzhalter 8">
            <a:extLst>
              <a:ext uri="{FF2B5EF4-FFF2-40B4-BE49-F238E27FC236}">
                <a16:creationId xmlns:a16="http://schemas.microsoft.com/office/drawing/2014/main" id="{7F506152-E7BD-4EB8-BDA1-C8ED3086CB31}"/>
              </a:ext>
            </a:extLst>
          </p:cNvPr>
          <p:cNvSpPr>
            <a:spLocks noGrp="1"/>
          </p:cNvSpPr>
          <p:nvPr>
            <p:ph type="ftr" sz="quarter" idx="11"/>
          </p:nvPr>
        </p:nvSpPr>
        <p:spPr/>
        <p:txBody>
          <a:bodyPr/>
          <a:lstStyle/>
          <a:p>
            <a:pPr algn="l"/>
            <a:r>
              <a:rPr lang="de-DE"/>
              <a:t>Die Fahrradzone – Ein Werkzeug für mehr Flächengerechtigkeit?!</a:t>
            </a:r>
            <a:endParaRPr lang="en-US" dirty="0"/>
          </a:p>
        </p:txBody>
      </p:sp>
      <p:sp>
        <p:nvSpPr>
          <p:cNvPr id="11" name="Foliennummernplatzhalter 10">
            <a:extLst>
              <a:ext uri="{FF2B5EF4-FFF2-40B4-BE49-F238E27FC236}">
                <a16:creationId xmlns:a16="http://schemas.microsoft.com/office/drawing/2014/main" id="{0B2D3FDE-D165-4E6F-8239-D52C7AE64187}"/>
              </a:ext>
            </a:extLst>
          </p:cNvPr>
          <p:cNvSpPr>
            <a:spLocks noGrp="1"/>
          </p:cNvSpPr>
          <p:nvPr>
            <p:ph type="sldNum" sz="quarter" idx="12"/>
          </p:nvPr>
        </p:nvSpPr>
        <p:spPr/>
        <p:txBody>
          <a:bodyPr>
            <a:normAutofit fontScale="85000" lnSpcReduction="20000"/>
          </a:bodyPr>
          <a:lstStyle/>
          <a:p>
            <a:fld id="{D57F1E4F-1CFF-5643-939E-02111984F565}" type="slidenum">
              <a:rPr lang="en-US" smtClean="0"/>
              <a:t>9</a:t>
            </a:fld>
            <a:endParaRPr lang="en-US" dirty="0"/>
          </a:p>
        </p:txBody>
      </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910" y="263356"/>
            <a:ext cx="488033" cy="8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Inhaltsplatzhalter 5">
            <a:extLst>
              <a:ext uri="{FF2B5EF4-FFF2-40B4-BE49-F238E27FC236}">
                <a16:creationId xmlns:a16="http://schemas.microsoft.com/office/drawing/2014/main" id="{C78E74DA-4A62-4185-88F4-7D71C9AECFFB}"/>
              </a:ext>
            </a:extLst>
          </p:cNvPr>
          <p:cNvSpPr txBox="1">
            <a:spLocks/>
          </p:cNvSpPr>
          <p:nvPr/>
        </p:nvSpPr>
        <p:spPr>
          <a:xfrm>
            <a:off x="816864" y="1600200"/>
            <a:ext cx="10871200" cy="4495800"/>
          </a:xfrm>
          <a:prstGeom prst="rect">
            <a:avLst/>
          </a:prstGeom>
        </p:spPr>
        <p:txBody>
          <a:bodyPr vert="horz">
            <a:norm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r>
              <a:rPr lang="de-DE" dirty="0"/>
              <a:t>Innovative Ansätze</a:t>
            </a:r>
          </a:p>
          <a:p>
            <a:pPr lvl="1"/>
            <a:r>
              <a:rPr lang="de-DE" dirty="0"/>
              <a:t>Begegnungszonen</a:t>
            </a:r>
          </a:p>
          <a:p>
            <a:pPr marL="365760" lvl="1" indent="0">
              <a:buNone/>
            </a:pPr>
            <a:endParaRPr lang="de-DE" dirty="0"/>
          </a:p>
        </p:txBody>
      </p:sp>
      <p:sp>
        <p:nvSpPr>
          <p:cNvPr id="16" name="Textfeld 15">
            <a:extLst>
              <a:ext uri="{FF2B5EF4-FFF2-40B4-BE49-F238E27FC236}">
                <a16:creationId xmlns:a16="http://schemas.microsoft.com/office/drawing/2014/main" id="{E47DC438-AD1F-42BE-9D45-27D686BC29BE}"/>
              </a:ext>
            </a:extLst>
          </p:cNvPr>
          <p:cNvSpPr txBox="1"/>
          <p:nvPr/>
        </p:nvSpPr>
        <p:spPr>
          <a:xfrm>
            <a:off x="12948591" y="5964695"/>
            <a:ext cx="1973617" cy="261610"/>
          </a:xfrm>
          <a:prstGeom prst="rect">
            <a:avLst/>
          </a:prstGeom>
          <a:noFill/>
        </p:spPr>
        <p:txBody>
          <a:bodyPr wrap="none" rtlCol="0">
            <a:spAutoFit/>
          </a:bodyPr>
          <a:lstStyle/>
          <a:p>
            <a:r>
              <a:rPr lang="de-DE" sz="1100" dirty="0"/>
              <a:t>Quelle: Netzwerk-</a:t>
            </a:r>
            <a:r>
              <a:rPr lang="de-DE" sz="1100" dirty="0" err="1"/>
              <a:t>SharedSpace</a:t>
            </a:r>
            <a:endParaRPr lang="de-DE" sz="1100" dirty="0"/>
          </a:p>
        </p:txBody>
      </p:sp>
      <p:pic>
        <p:nvPicPr>
          <p:cNvPr id="14" name="Grafik 13">
            <a:extLst>
              <a:ext uri="{FF2B5EF4-FFF2-40B4-BE49-F238E27FC236}">
                <a16:creationId xmlns:a16="http://schemas.microsoft.com/office/drawing/2014/main" id="{751CC47A-963D-4890-9586-C7A765C1BF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470" y="2660232"/>
            <a:ext cx="4974387" cy="3600000"/>
          </a:xfrm>
          <a:prstGeom prst="rect">
            <a:avLst/>
          </a:prstGeom>
        </p:spPr>
      </p:pic>
      <p:pic>
        <p:nvPicPr>
          <p:cNvPr id="17" name="Grafik 16">
            <a:extLst>
              <a:ext uri="{FF2B5EF4-FFF2-40B4-BE49-F238E27FC236}">
                <a16:creationId xmlns:a16="http://schemas.microsoft.com/office/drawing/2014/main" id="{81EF7346-42EA-4CEA-B796-440826F49EFB}"/>
              </a:ext>
            </a:extLst>
          </p:cNvPr>
          <p:cNvPicPr>
            <a:picLocks noChangeAspect="1"/>
          </p:cNvPicPr>
          <p:nvPr/>
        </p:nvPicPr>
        <p:blipFill rotWithShape="1">
          <a:blip r:embed="rId5">
            <a:extLst>
              <a:ext uri="{28A0092B-C50C-407E-A947-70E740481C1C}">
                <a14:useLocalDpi xmlns:a14="http://schemas.microsoft.com/office/drawing/2010/main" val="0"/>
              </a:ext>
            </a:extLst>
          </a:blip>
          <a:srcRect t="15146"/>
          <a:stretch/>
        </p:blipFill>
        <p:spPr>
          <a:xfrm>
            <a:off x="6196664" y="2660882"/>
            <a:ext cx="5656782" cy="3600000"/>
          </a:xfrm>
          <a:prstGeom prst="rect">
            <a:avLst/>
          </a:prstGeom>
        </p:spPr>
      </p:pic>
      <p:sp>
        <p:nvSpPr>
          <p:cNvPr id="18" name="Textfeld 17">
            <a:extLst>
              <a:ext uri="{FF2B5EF4-FFF2-40B4-BE49-F238E27FC236}">
                <a16:creationId xmlns:a16="http://schemas.microsoft.com/office/drawing/2014/main" id="{03F031B0-4684-4A08-843E-5E83C4405E27}"/>
              </a:ext>
            </a:extLst>
          </p:cNvPr>
          <p:cNvSpPr txBox="1"/>
          <p:nvPr/>
        </p:nvSpPr>
        <p:spPr>
          <a:xfrm>
            <a:off x="10165917" y="2365195"/>
            <a:ext cx="1795684" cy="261610"/>
          </a:xfrm>
          <a:prstGeom prst="rect">
            <a:avLst/>
          </a:prstGeom>
          <a:noFill/>
        </p:spPr>
        <p:txBody>
          <a:bodyPr wrap="none" rtlCol="0">
            <a:spAutoFit/>
          </a:bodyPr>
          <a:lstStyle/>
          <a:p>
            <a:r>
              <a:rPr lang="de-DE" sz="1100" dirty="0"/>
              <a:t>Quelle: Tagesspiegel (Berlin)</a:t>
            </a:r>
          </a:p>
        </p:txBody>
      </p:sp>
    </p:spTree>
    <p:extLst>
      <p:ext uri="{BB962C8B-B14F-4D97-AF65-F5344CB8AC3E}">
        <p14:creationId xmlns:p14="http://schemas.microsoft.com/office/powerpoint/2010/main" val="327426607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alathea">
  <a:themeElements>
    <a:clrScheme name="Benutzerdefiniert 3">
      <a:dk1>
        <a:srgbClr val="6C6F4B"/>
      </a:dk1>
      <a:lt1>
        <a:sysClr val="window" lastClr="FFFFFF"/>
      </a:lt1>
      <a:dk2>
        <a:srgbClr val="6F9400"/>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Galathea">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Galathe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0</TotalTime>
  <Words>1473</Words>
  <Application>Microsoft Office PowerPoint</Application>
  <PresentationFormat>Breitbild</PresentationFormat>
  <Paragraphs>278</Paragraphs>
  <Slides>22</Slides>
  <Notes>14</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22</vt:i4>
      </vt:variant>
    </vt:vector>
  </HeadingPairs>
  <TitlesOfParts>
    <vt:vector size="28" baseType="lpstr">
      <vt:lpstr>Arial</vt:lpstr>
      <vt:lpstr>Calibri</vt:lpstr>
      <vt:lpstr>Tw Cen MT</vt:lpstr>
      <vt:lpstr>Wingdings</vt:lpstr>
      <vt:lpstr>Wingdings 2</vt:lpstr>
      <vt:lpstr>Galathea</vt:lpstr>
      <vt:lpstr>„Die Fahrradzone – Ein Werkzeug für mehr Flächengerechtigkeit?! “ </vt:lpstr>
      <vt:lpstr>Agenda</vt:lpstr>
      <vt:lpstr>Zahlen, Daten, Fakten</vt:lpstr>
      <vt:lpstr>Zahlen, Daten, Fakten</vt:lpstr>
      <vt:lpstr>Zahlen, Daten, Fakten</vt:lpstr>
      <vt:lpstr>PowerPoint-Präsentation</vt:lpstr>
      <vt:lpstr>Zahlen, Daten, Fakten</vt:lpstr>
      <vt:lpstr>Zahlen, Daten, Fakten</vt:lpstr>
      <vt:lpstr>Zahlen, Daten, Fakten</vt:lpstr>
      <vt:lpstr>Zahlen, Daten, Fakten</vt:lpstr>
      <vt:lpstr>Zahlen, Daten, Fakten</vt:lpstr>
      <vt:lpstr>Gesetze und Regelwerke</vt:lpstr>
      <vt:lpstr>Gesetze und Regelwerke</vt:lpstr>
      <vt:lpstr>Gesetze und Regelwerke</vt:lpstr>
      <vt:lpstr>Gesetze und Regelwerke</vt:lpstr>
      <vt:lpstr>Gesetze und Regelwerke</vt:lpstr>
      <vt:lpstr>Entwurfsansätze</vt:lpstr>
      <vt:lpstr>Entwurfsansätze</vt:lpstr>
      <vt:lpstr>Entwurfsansätze</vt:lpstr>
      <vt:lpstr>Entwurfsansätze</vt:lpstr>
      <vt:lpstr>Entwurfsansätze</vt:lpstr>
      <vt:lpstr>„Die Fahrradzone – Ein Werkzeug für mehr Flächengerechtigkeit?!“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Martina Lohmeier</dc:creator>
  <cp:lastModifiedBy>Martina Lohmeier</cp:lastModifiedBy>
  <cp:revision>205</cp:revision>
  <cp:lastPrinted>2022-05-04T11:11:55Z</cp:lastPrinted>
  <dcterms:created xsi:type="dcterms:W3CDTF">2021-02-07T12:18:04Z</dcterms:created>
  <dcterms:modified xsi:type="dcterms:W3CDTF">2022-05-05T10:51:44Z</dcterms:modified>
</cp:coreProperties>
</file>