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62" r:id="rId3"/>
    <p:sldId id="260" r:id="rId4"/>
    <p:sldId id="263" r:id="rId5"/>
    <p:sldId id="274" r:id="rId6"/>
    <p:sldId id="275" r:id="rId7"/>
    <p:sldId id="264" r:id="rId8"/>
    <p:sldId id="268" r:id="rId9"/>
    <p:sldId id="276" r:id="rId10"/>
    <p:sldId id="271" r:id="rId11"/>
    <p:sldId id="272" r:id="rId12"/>
    <p:sldId id="273" r:id="rId13"/>
    <p:sldId id="270" r:id="rId14"/>
    <p:sldId id="279" r:id="rId15"/>
    <p:sldId id="282" r:id="rId16"/>
    <p:sldId id="266" r:id="rId17"/>
    <p:sldId id="284" r:id="rId18"/>
    <p:sldId id="281" r:id="rId19"/>
    <p:sldId id="277" r:id="rId20"/>
    <p:sldId id="278" r:id="rId21"/>
    <p:sldId id="267" r:id="rId22"/>
    <p:sldId id="280" r:id="rId23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rial" panose="020B0604020202020204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MIL Domin, Uta" initials="TDU" lastIdx="18" clrIdx="0">
    <p:extLst>
      <p:ext uri="{19B8F6BF-5375-455C-9EA6-DF929625EA0E}">
        <p15:presenceInfo xmlns:p15="http://schemas.microsoft.com/office/powerpoint/2012/main" userId="S-1-5-21-3535615296-2066567250-2430543406-1942" providerId="AD"/>
      </p:ext>
    </p:extLst>
  </p:cmAuthor>
  <p:cmAuthor id="2" name="TMIL Lange, Maximilian" initials="TLM" lastIdx="1" clrIdx="1">
    <p:extLst>
      <p:ext uri="{19B8F6BF-5375-455C-9EA6-DF929625EA0E}">
        <p15:presenceInfo xmlns:p15="http://schemas.microsoft.com/office/powerpoint/2012/main" userId="S-1-5-21-3535615296-2066567250-2430543406-146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B4"/>
    <a:srgbClr val="008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6" autoAdjust="0"/>
    <p:restoredTop sz="71939" autoAdjust="0"/>
  </p:normalViewPr>
  <p:slideViewPr>
    <p:cSldViewPr snapToGrid="0">
      <p:cViewPr varScale="1">
        <p:scale>
          <a:sx n="94" d="100"/>
          <a:sy n="94" d="100"/>
        </p:scale>
        <p:origin x="199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7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332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4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</a:defRPr>
            </a:lvl1pPr>
          </a:lstStyle>
          <a:p>
            <a:fld id="{EE3FC075-2EAA-4331-96CC-E8C146B9B3D1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Arial" pitchFamily="3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6239DD-4BFC-4A66-A698-5D3D98A6F323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</a:t>
            </a:fld>
            <a:endParaRPr lang="de-DE" altLang="de-DE">
              <a:cs typeface="ヒラギノ角ゴ Pro W3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10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776909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11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- hohe Bedeutung vom SP S&amp;L, nur für 21 – 23 vorgesehen</a:t>
            </a:r>
          </a:p>
        </p:txBody>
      </p:sp>
    </p:spTree>
    <p:extLst>
      <p:ext uri="{BB962C8B-B14F-4D97-AF65-F5344CB8AC3E}">
        <p14:creationId xmlns:p14="http://schemas.microsoft.com/office/powerpoint/2010/main" val="992808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12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60.000 RRN-TH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65.000 AGFK-TH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37.000 SR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8.000 ÖA</a:t>
            </a:r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1504033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13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0284479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14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31196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FC075-2EAA-4331-96CC-E8C146B9B3D1}" type="slidenum">
              <a:rPr lang="de-DE" altLang="de-DE" smtClean="0"/>
              <a:pPr/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381850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16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Verkehrswacht </a:t>
            </a:r>
            <a:r>
              <a:rPr lang="de-DE" altLang="de-DE" dirty="0" smtClean="0">
                <a:latin typeface="Arial" panose="020B0604020202020204" pitchFamily="34" charset="0"/>
                <a:ea typeface="ヒラギノ角ゴ Pro W3"/>
                <a:sym typeface="Wingdings" panose="05000000000000000000" pitchFamily="2" charset="2"/>
              </a:rPr>
              <a:t> mit Polizei Radfahrschule in der 4. Klasse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  <a:sym typeface="Wingdings" panose="05000000000000000000" pitchFamily="2" charset="2"/>
              </a:rPr>
              <a:t>SR ab nächsten Jahr Schulradeln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  <a:sym typeface="Wingdings" panose="05000000000000000000" pitchFamily="2" charset="2"/>
              </a:rPr>
              <a:t>Projekte</a:t>
            </a: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  <a:sym typeface="Wingdings" panose="05000000000000000000" pitchFamily="2" charset="2"/>
              </a:rPr>
              <a:t> TMIL + AGFK-TH</a:t>
            </a:r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6571791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17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2531119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18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37290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19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36751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FC075-2EAA-4331-96CC-E8C146B9B3D1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059925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20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967729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21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0735672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22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263375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3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4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5 dringlichsten Forderungen </a:t>
            </a:r>
          </a:p>
        </p:txBody>
      </p:sp>
    </p:spTree>
    <p:extLst>
      <p:ext uri="{BB962C8B-B14F-4D97-AF65-F5344CB8AC3E}">
        <p14:creationId xmlns:p14="http://schemas.microsoft.com/office/powerpoint/2010/main" val="1977110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5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- TH deutlich Fahrradunfreundlicher als Deutschland</a:t>
            </a: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 (51%) Kommunalpolitik ebenfalls D (56%)</a:t>
            </a:r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722105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6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Unterschiede der Unsicherheit zwischen Männern (35%) und</a:t>
            </a: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 Frauen (48%)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Gründe für Unsicherheit – zu wenig separate RW, zu viel Verkehr auf den Straßen, zu schnell fahrende Autos</a:t>
            </a:r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250385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7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buAutoNum type="arabicPeriod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mehr Menschen in Thüringen nutzen gern das Fahrrad</a:t>
            </a:r>
            <a:b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</a:b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Erhöhung subjektiver und objektiver Sicherheit</a:t>
            </a:r>
          </a:p>
          <a:p>
            <a:pPr marL="228600" indent="-228600" eaLnBrk="1" hangingPunct="1">
              <a:buAutoNum type="arabicPeriod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RV = Mobilität für alle (Fast jeder hat ein Rad)</a:t>
            </a:r>
            <a:b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</a:b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Beitrag zum Umwelt- und Klimaschutz</a:t>
            </a:r>
            <a:b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</a:b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Beitrag Bewegungs- und Gesundheitsförderung</a:t>
            </a:r>
          </a:p>
          <a:p>
            <a:pPr marL="228600" indent="-228600" eaLnBrk="1" hangingPunct="1">
              <a:buAutoNum type="arabicPeriod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Groß und Klein, Jung und alt</a:t>
            </a:r>
          </a:p>
          <a:p>
            <a:pPr marL="228600" indent="-228600" eaLnBrk="1" hangingPunct="1">
              <a:buAutoNum type="arabicPeriod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Topographie, Stadt und Land, Demografie</a:t>
            </a:r>
          </a:p>
          <a:p>
            <a:pPr marL="228600" indent="-228600" eaLnBrk="1" hangingPunct="1">
              <a:buAutoNum type="arabicPeriod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große Bandbreite an Akteuren welche den Radverkehr fördern</a:t>
            </a:r>
          </a:p>
          <a:p>
            <a:pPr marL="228600" indent="-228600" eaLnBrk="1" hangingPunct="1">
              <a:buAutoNum type="arabicPeriod"/>
            </a:pPr>
            <a:endParaRPr lang="de-DE" altLang="de-DE" baseline="0" dirty="0" smtClean="0">
              <a:latin typeface="Arial" panose="020B0604020202020204" pitchFamily="34" charset="0"/>
              <a:ea typeface="ヒラギノ角ゴ Pro W3"/>
            </a:endParaRPr>
          </a:p>
          <a:p>
            <a:pPr marL="228600" indent="-228600" eaLnBrk="1" hangingPunct="1">
              <a:buAutoNum type="arabicPeriod"/>
            </a:pPr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672582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8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25923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C7B34E-62DF-4375-A58A-492C50E93EDA}" type="slidenum">
              <a:rPr lang="de-DE" altLang="de-DE">
                <a:cs typeface="ヒラギノ角ゴ Pro W3"/>
              </a:rPr>
              <a:pPr>
                <a:spcBef>
                  <a:spcPct val="0"/>
                </a:spcBef>
              </a:pPr>
              <a:t>9</a:t>
            </a:fld>
            <a:endParaRPr lang="de-DE" altLang="de-DE">
              <a:cs typeface="ヒラギノ角ゴ Pro W3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r>
              <a:rPr lang="de-DE" altLang="de-DE" dirty="0" smtClean="0">
                <a:latin typeface="Arial" panose="020B0604020202020204" pitchFamily="34" charset="0"/>
                <a:ea typeface="ヒラギノ角ゴ Pro W3"/>
              </a:rPr>
              <a:t>es handelt sich dabei um Radrouten &amp;</a:t>
            </a: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 -verbindungen, die auf Straßen, Radwegen und anderen Wegen (Wirtschafts- und Forstwegen) verlaufen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ca. 55 Mio. € 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Baulastträger für Radinfrastruktur ist überwiegend kommunal, nur nachrangig Land und Bund</a:t>
            </a:r>
          </a:p>
          <a:p>
            <a:pPr marL="171450" indent="-171450" eaLnBrk="1" hangingPunct="1">
              <a:buFontTx/>
              <a:buChar char="-"/>
            </a:pPr>
            <a:r>
              <a:rPr lang="de-DE" altLang="de-DE" baseline="0" dirty="0" smtClean="0">
                <a:latin typeface="Arial" panose="020B0604020202020204" pitchFamily="34" charset="0"/>
                <a:ea typeface="ヒラギノ角ゴ Pro W3"/>
              </a:rPr>
              <a:t>Land und Bund unterstützen und fördern Kommunen bei der Wahrnehmung ihrer Aufgaben </a:t>
            </a:r>
          </a:p>
          <a:p>
            <a:pPr marL="171450" indent="-171450" eaLnBrk="1" hangingPunct="1">
              <a:buFontTx/>
              <a:buChar char="-"/>
            </a:pPr>
            <a:endParaRPr lang="de-DE" altLang="de-DE" dirty="0" smtClean="0"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488275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5228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2102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1455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0" y="0"/>
            <a:ext cx="9144000" cy="1144588"/>
            <a:chOff x="0" y="0"/>
            <a:chExt cx="5760" cy="721"/>
          </a:xfrm>
        </p:grpSpPr>
        <p:sp>
          <p:nvSpPr>
            <p:cNvPr id="2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721"/>
            </a:xfrm>
            <a:prstGeom prst="rect">
              <a:avLst/>
            </a:prstGeom>
            <a:solidFill>
              <a:srgbClr val="0089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0000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9pPr>
            </a:lstStyle>
            <a:p>
              <a:pPr eaLnBrk="1" hangingPunct="1">
                <a:defRPr/>
              </a:pPr>
              <a:endParaRPr lang="de-DE" altLang="de-DE" smtClean="0"/>
            </a:p>
          </p:txBody>
        </p:sp>
        <p:pic>
          <p:nvPicPr>
            <p:cNvPr id="1030" name="Picture 9" descr="1060000_O_RG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5" y="0"/>
              <a:ext cx="1852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1258888" y="6381750"/>
            <a:ext cx="69992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B7B7B"/>
                </a:solidFill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1028" name="Picture 6" descr="C:\Users\Admin6.TH10\Desktop\1060001_O_RG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063" y="0"/>
            <a:ext cx="30670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Arial" charset="0"/>
          <a:ea typeface="ヒラギノ角ゴ Pro W3" charset="0"/>
          <a:cs typeface="ヒラギノ角ゴ Pro W3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Arial" charset="0"/>
          <a:ea typeface="ヒラギノ角ゴ Pro W3" charset="0"/>
          <a:cs typeface="ヒラギノ角ゴ Pro W3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Arial" charset="0"/>
          <a:ea typeface="ヒラギノ角ゴ Pro W3" charset="0"/>
          <a:cs typeface="ヒラギノ角ゴ Pro W3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76B4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Times" panose="02020603050405020304" pitchFamily="18" charset="0"/>
        <a:defRPr sz="1300">
          <a:solidFill>
            <a:schemeClr val="tx1"/>
          </a:solidFill>
          <a:latin typeface="+mn-lt"/>
          <a:ea typeface="+mn-ea"/>
          <a:cs typeface="+mn-cs"/>
        </a:defRPr>
      </a:lvl1pPr>
      <a:lvl2pPr marL="390525" indent="-200025" algn="l" rtl="0" eaLnBrk="1" fontAlgn="base" hangingPunct="1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3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769938" indent="-188913" algn="l" rtl="0" eaLnBrk="1" fontAlgn="base" hangingPunct="1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3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149350" indent="-188913" algn="l" rtl="0" eaLnBrk="1" fontAlgn="base" hangingPunct="1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3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1527175" indent="-187325" algn="l" rtl="0" eaLnBrk="1" fontAlgn="base" hangingPunct="1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3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1984375" indent="-187325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 sz="1300">
          <a:solidFill>
            <a:schemeClr val="tx1"/>
          </a:solidFill>
          <a:latin typeface="+mn-lt"/>
          <a:ea typeface="+mn-ea"/>
        </a:defRPr>
      </a:lvl6pPr>
      <a:lvl7pPr marL="2441575" indent="-187325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 sz="1300">
          <a:solidFill>
            <a:schemeClr val="tx1"/>
          </a:solidFill>
          <a:latin typeface="+mn-lt"/>
          <a:ea typeface="+mn-ea"/>
        </a:defRPr>
      </a:lvl7pPr>
      <a:lvl8pPr marL="2898775" indent="-187325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 sz="1300">
          <a:solidFill>
            <a:schemeClr val="tx1"/>
          </a:solidFill>
          <a:latin typeface="+mn-lt"/>
          <a:ea typeface="+mn-ea"/>
        </a:defRPr>
      </a:lvl8pPr>
      <a:lvl9pPr marL="3355975" indent="-187325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11188" y="1627061"/>
            <a:ext cx="7940675" cy="68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>
              <a:spcAft>
                <a:spcPts val="2325"/>
              </a:spcAft>
            </a:pPr>
            <a:r>
              <a:rPr lang="de-DE" altLang="de-DE" sz="3400" b="1" dirty="0" smtClean="0">
                <a:solidFill>
                  <a:srgbClr val="008AC1"/>
                </a:solidFill>
              </a:rPr>
              <a:t/>
            </a:r>
            <a:br>
              <a:rPr lang="de-DE" altLang="de-DE" sz="3400" b="1" dirty="0" smtClean="0">
                <a:solidFill>
                  <a:srgbClr val="008AC1"/>
                </a:solidFill>
              </a:rPr>
            </a:br>
            <a:r>
              <a:rPr lang="de-DE" altLang="de-DE" sz="3400" b="1" dirty="0" smtClean="0">
                <a:solidFill>
                  <a:srgbClr val="008AC1"/>
                </a:solidFill>
              </a:rPr>
              <a:t>„Thüringen -</a:t>
            </a:r>
            <a:br>
              <a:rPr lang="de-DE" altLang="de-DE" sz="3400" b="1" dirty="0" smtClean="0">
                <a:solidFill>
                  <a:srgbClr val="008AC1"/>
                </a:solidFill>
              </a:rPr>
            </a:br>
            <a:r>
              <a:rPr lang="de-DE" altLang="de-DE" sz="3400" b="1" dirty="0" smtClean="0">
                <a:solidFill>
                  <a:srgbClr val="008AC1"/>
                </a:solidFill>
              </a:rPr>
              <a:t>viele Etappen zum Fahrradland“</a:t>
            </a:r>
            <a:br>
              <a:rPr lang="de-DE" altLang="de-DE" sz="3400" b="1" dirty="0" smtClean="0">
                <a:solidFill>
                  <a:srgbClr val="008AC1"/>
                </a:solidFill>
              </a:rPr>
            </a:br>
            <a:r>
              <a:rPr lang="de-DE" altLang="de-DE" sz="3400" b="1" dirty="0">
                <a:solidFill>
                  <a:srgbClr val="008AC1"/>
                </a:solidFill>
              </a:rPr>
              <a:t/>
            </a:r>
            <a:br>
              <a:rPr lang="de-DE" altLang="de-DE" sz="3400" b="1" dirty="0">
                <a:solidFill>
                  <a:srgbClr val="008AC1"/>
                </a:solidFill>
              </a:rPr>
            </a:br>
            <a:r>
              <a:rPr lang="de-DE" altLang="de-DE" sz="3400" b="1" dirty="0" smtClean="0">
                <a:solidFill>
                  <a:srgbClr val="008AC1"/>
                </a:solidFill>
              </a:rPr>
              <a:t/>
            </a:r>
            <a:br>
              <a:rPr lang="de-DE" altLang="de-DE" sz="3400" b="1" dirty="0" smtClean="0">
                <a:solidFill>
                  <a:srgbClr val="008AC1"/>
                </a:solidFill>
              </a:rPr>
            </a:br>
            <a:r>
              <a:rPr lang="de-DE" altLang="de-DE" sz="3400" b="1" dirty="0">
                <a:solidFill>
                  <a:srgbClr val="008AC1"/>
                </a:solidFill>
              </a:rPr>
              <a:t/>
            </a:r>
            <a:br>
              <a:rPr lang="de-DE" altLang="de-DE" sz="3400" b="1" dirty="0">
                <a:solidFill>
                  <a:srgbClr val="008AC1"/>
                </a:solidFill>
              </a:rPr>
            </a:br>
            <a:r>
              <a:rPr lang="de-DE" altLang="de-DE" sz="2000" dirty="0" smtClean="0">
                <a:solidFill>
                  <a:srgbClr val="008AC1"/>
                </a:solidFill>
              </a:rPr>
              <a:t>Maximilian Lange</a:t>
            </a:r>
            <a:br>
              <a:rPr lang="de-DE" altLang="de-DE" sz="2000" dirty="0" smtClean="0">
                <a:solidFill>
                  <a:srgbClr val="008AC1"/>
                </a:solidFill>
              </a:rPr>
            </a:br>
            <a:r>
              <a:rPr lang="de-DE" altLang="de-DE" sz="2000" dirty="0" smtClean="0">
                <a:solidFill>
                  <a:srgbClr val="008AC1"/>
                </a:solidFill>
              </a:rPr>
              <a:t>Thüringer Ministerium für Infrastruktur und Landwirtschaft</a:t>
            </a:r>
            <a:br>
              <a:rPr lang="de-DE" altLang="de-DE" sz="2000" dirty="0" smtClean="0">
                <a:solidFill>
                  <a:srgbClr val="008AC1"/>
                </a:solidFill>
              </a:rPr>
            </a:br>
            <a:r>
              <a:rPr lang="de-DE" altLang="de-DE" sz="2000" dirty="0" smtClean="0">
                <a:solidFill>
                  <a:srgbClr val="008AC1"/>
                </a:solidFill>
              </a:rPr>
              <a:t>Referat Straßenbau, </a:t>
            </a:r>
            <a:r>
              <a:rPr lang="de-DE" altLang="de-DE" sz="2000" dirty="0" smtClean="0">
                <a:solidFill>
                  <a:srgbClr val="0089C1"/>
                </a:solidFill>
              </a:rPr>
              <a:t>Straßenrecht </a:t>
            </a:r>
            <a:r>
              <a:rPr lang="de-DE" altLang="de-DE" sz="2000" dirty="0" smtClean="0">
                <a:solidFill>
                  <a:srgbClr val="008AC1"/>
                </a:solidFill>
              </a:rPr>
              <a:t>und Radverkehr</a:t>
            </a:r>
            <a:br>
              <a:rPr lang="de-DE" altLang="de-DE" sz="2000" dirty="0" smtClean="0">
                <a:solidFill>
                  <a:srgbClr val="008AC1"/>
                </a:solidFill>
              </a:rPr>
            </a:br>
            <a:r>
              <a:rPr lang="de-DE" altLang="de-DE" sz="2000" dirty="0">
                <a:solidFill>
                  <a:srgbClr val="008AC1"/>
                </a:solidFill>
              </a:rPr>
              <a:t/>
            </a:r>
            <a:br>
              <a:rPr lang="de-DE" altLang="de-DE" sz="2000" dirty="0">
                <a:solidFill>
                  <a:srgbClr val="008AC1"/>
                </a:solidFill>
              </a:rPr>
            </a:br>
            <a:r>
              <a:rPr lang="de-DE" altLang="de-DE" sz="2000" dirty="0" smtClean="0">
                <a:solidFill>
                  <a:srgbClr val="008AC1"/>
                </a:solidFill>
              </a:rPr>
              <a:t/>
            </a:r>
            <a:br>
              <a:rPr lang="de-DE" altLang="de-DE" sz="2000" dirty="0" smtClean="0">
                <a:solidFill>
                  <a:srgbClr val="008AC1"/>
                </a:solidFill>
              </a:rPr>
            </a:br>
            <a:r>
              <a:rPr lang="de-DE" altLang="de-DE" sz="2000" dirty="0" smtClean="0">
                <a:solidFill>
                  <a:srgbClr val="008AC1"/>
                </a:solidFill>
              </a:rPr>
              <a:t>05. Mai 2022</a:t>
            </a:r>
            <a:br>
              <a:rPr lang="de-DE" altLang="de-DE" sz="2000" dirty="0" smtClean="0">
                <a:solidFill>
                  <a:srgbClr val="008AC1"/>
                </a:solidFill>
              </a:rPr>
            </a:br>
            <a:endParaRPr lang="de-DE" altLang="de-DE" sz="2000" dirty="0" smtClean="0">
              <a:solidFill>
                <a:srgbClr val="008AC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10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Titel 4"/>
          <p:cNvSpPr txBox="1">
            <a:spLocks/>
          </p:cNvSpPr>
          <p:nvPr/>
        </p:nvSpPr>
        <p:spPr>
          <a:xfrm>
            <a:off x="326572" y="145546"/>
            <a:ext cx="5396496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2800" kern="0" dirty="0" smtClean="0">
                <a:solidFill>
                  <a:schemeClr val="bg1"/>
                </a:solidFill>
              </a:rPr>
              <a:t>Rahmenbedingungen</a:t>
            </a:r>
            <a:br>
              <a:rPr lang="de-DE" sz="2800" kern="0" dirty="0" smtClean="0">
                <a:solidFill>
                  <a:schemeClr val="bg1"/>
                </a:solidFill>
              </a:rPr>
            </a:br>
            <a:r>
              <a:rPr lang="de-DE" sz="2400" kern="0" dirty="0">
                <a:solidFill>
                  <a:schemeClr val="bg1"/>
                </a:solidFill>
              </a:rPr>
              <a:t>- Finanzierung / Förderung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1567178"/>
            <a:ext cx="8153231" cy="456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1800" b="1" kern="0" dirty="0" smtClean="0"/>
              <a:t>Richtlinien zur Förderung in Thüringen</a:t>
            </a:r>
            <a:r>
              <a:rPr lang="de-DE" sz="1800" kern="0" dirty="0" smtClean="0"/>
              <a:t/>
            </a:r>
            <a:br>
              <a:rPr lang="de-DE" sz="1800" kern="0" dirty="0" smtClean="0"/>
            </a:br>
            <a:r>
              <a:rPr lang="de-DE" sz="1800" kern="0" dirty="0" smtClean="0"/>
              <a:t>Radverkehrsförderung </a:t>
            </a:r>
            <a:r>
              <a:rPr lang="de-DE" sz="1800" kern="0" dirty="0"/>
              <a:t>ist in </a:t>
            </a:r>
            <a:r>
              <a:rPr lang="de-DE" sz="1800" kern="0" dirty="0" smtClean="0"/>
              <a:t>mehreren Themenfeldern möglich</a:t>
            </a:r>
            <a:r>
              <a:rPr lang="de-DE" sz="1800" kern="0" dirty="0"/>
              <a:t/>
            </a:r>
            <a:br>
              <a:rPr lang="de-DE" sz="1800" kern="0" dirty="0"/>
            </a:br>
            <a:endParaRPr lang="de-DE" sz="1800" kern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kern="0" dirty="0" smtClean="0"/>
              <a:t>z. B</a:t>
            </a:r>
            <a:r>
              <a:rPr lang="de-DE" sz="1800" kern="0" dirty="0"/>
              <a:t>. </a:t>
            </a:r>
            <a:r>
              <a:rPr lang="de-DE" sz="1800" kern="0" dirty="0" smtClean="0"/>
              <a:t>kommunale </a:t>
            </a:r>
            <a:r>
              <a:rPr lang="de-DE" sz="1800" kern="0" dirty="0"/>
              <a:t>Verkehrsinfrastruktur, </a:t>
            </a:r>
            <a:r>
              <a:rPr lang="de-DE" sz="1800" kern="0" dirty="0" smtClean="0"/>
              <a:t>Tourismus</a:t>
            </a:r>
            <a:r>
              <a:rPr lang="de-DE" sz="1800" kern="0" dirty="0"/>
              <a:t>, </a:t>
            </a:r>
            <a:r>
              <a:rPr lang="de-DE" sz="1800" kern="0" dirty="0" smtClean="0"/>
              <a:t>ländliche </a:t>
            </a:r>
            <a:r>
              <a:rPr lang="de-DE" sz="1800" kern="0" dirty="0"/>
              <a:t>Entwicklung oder </a:t>
            </a:r>
            <a:r>
              <a:rPr lang="de-DE" sz="1800" kern="0" dirty="0" smtClean="0"/>
              <a:t>Forst</a:t>
            </a:r>
            <a:r>
              <a:rPr lang="de-DE" sz="1800" kern="0" dirty="0"/>
              <a:t/>
            </a:r>
            <a:br>
              <a:rPr lang="de-DE" sz="1800" kern="0" dirty="0"/>
            </a:br>
            <a:endParaRPr lang="de-DE" sz="1800" kern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kern="0" dirty="0" smtClean="0"/>
              <a:t>Es </a:t>
            </a:r>
            <a:r>
              <a:rPr lang="de-DE" sz="1800" kern="0" dirty="0"/>
              <a:t>ist </a:t>
            </a:r>
            <a:r>
              <a:rPr lang="de-DE" sz="1800" kern="0" dirty="0" smtClean="0"/>
              <a:t>unter </a:t>
            </a:r>
            <a:r>
              <a:rPr lang="de-DE" sz="1800" kern="0" dirty="0"/>
              <a:t>den unterschiedlichen Gesichtspunkten in insgesamt </a:t>
            </a:r>
            <a:r>
              <a:rPr lang="de-DE" sz="1800" kern="0" dirty="0" smtClean="0"/>
              <a:t/>
            </a:r>
            <a:br>
              <a:rPr lang="de-DE" sz="1800" kern="0" dirty="0" smtClean="0"/>
            </a:br>
            <a:r>
              <a:rPr lang="de-DE" sz="1800" kern="0" dirty="0" smtClean="0"/>
              <a:t>neun </a:t>
            </a:r>
            <a:r>
              <a:rPr lang="de-DE" sz="1800" kern="0" dirty="0"/>
              <a:t>Richtlinien des Freistaats möglich, Radverkehrsvorhaben zu fördern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kern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kern="0" dirty="0" smtClean="0"/>
              <a:t>TMIL </a:t>
            </a:r>
            <a:r>
              <a:rPr lang="de-DE" sz="1800" kern="0" dirty="0"/>
              <a:t>hat die Förderung des Radverkehrs entsprechend seiner hohen Relevanz in allen Fachbereichen berücksichtigt</a:t>
            </a:r>
            <a:br>
              <a:rPr lang="de-DE" sz="1800" kern="0" dirty="0"/>
            </a:br>
            <a:endParaRPr lang="de-DE" sz="1800" kern="0" dirty="0"/>
          </a:p>
        </p:txBody>
      </p:sp>
    </p:spTree>
    <p:extLst>
      <p:ext uri="{BB962C8B-B14F-4D97-AF65-F5344CB8AC3E}">
        <p14:creationId xmlns:p14="http://schemas.microsoft.com/office/powerpoint/2010/main" val="417903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11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Titel 4"/>
          <p:cNvSpPr txBox="1">
            <a:spLocks/>
          </p:cNvSpPr>
          <p:nvPr/>
        </p:nvSpPr>
        <p:spPr>
          <a:xfrm>
            <a:off x="326572" y="145546"/>
            <a:ext cx="5396496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2800" kern="0" dirty="0" smtClean="0">
                <a:solidFill>
                  <a:schemeClr val="bg1"/>
                </a:solidFill>
              </a:rPr>
              <a:t>Rahmenbedingungen</a:t>
            </a:r>
            <a:br>
              <a:rPr lang="de-DE" sz="2800" kern="0" dirty="0" smtClean="0">
                <a:solidFill>
                  <a:schemeClr val="bg1"/>
                </a:solidFill>
              </a:rPr>
            </a:br>
            <a:r>
              <a:rPr lang="de-DE" sz="2400" kern="0" dirty="0" smtClean="0">
                <a:solidFill>
                  <a:schemeClr val="bg1"/>
                </a:solidFill>
              </a:rPr>
              <a:t>- Finanzierung / Förderung</a:t>
            </a:r>
            <a:endParaRPr lang="de-DE" sz="2400" kern="0" dirty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7200" y="1429408"/>
            <a:ext cx="8229600" cy="36958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defRPr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0525" indent="-2000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2pPr>
            <a:lvl3pPr marL="769938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3pPr>
            <a:lvl4pPr marL="11493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4pPr>
            <a:lvl5pPr marL="15271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5pPr>
            <a:lvl6pPr marL="19843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6pPr>
            <a:lvl7pPr marL="24415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7pPr>
            <a:lvl8pPr marL="28987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8pPr>
            <a:lvl9pPr marL="33559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DE" sz="1600" kern="0" dirty="0" smtClean="0">
                <a:solidFill>
                  <a:srgbClr val="0089C1"/>
                </a:solidFill>
              </a:rPr>
              <a:t>(</a:t>
            </a:r>
            <a:r>
              <a:rPr lang="de-DE" sz="1600" kern="0" dirty="0" smtClean="0">
                <a:solidFill>
                  <a:srgbClr val="0076B4"/>
                </a:solidFill>
              </a:rPr>
              <a:t>Haushaltsmittel für Radverkehr im Bereich des TMIL für das </a:t>
            </a:r>
            <a:r>
              <a:rPr lang="de-DE" sz="1600" u="sng" kern="0" dirty="0" smtClean="0">
                <a:solidFill>
                  <a:srgbClr val="0076B4"/>
                </a:solidFill>
              </a:rPr>
              <a:t>Jahr 2022</a:t>
            </a:r>
            <a:r>
              <a:rPr lang="de-DE" sz="1600" kern="0" dirty="0" smtClean="0">
                <a:solidFill>
                  <a:srgbClr val="0089C1"/>
                </a:solidFill>
              </a:rPr>
              <a:t>)</a:t>
            </a:r>
          </a:p>
          <a:p>
            <a:endParaRPr lang="de-DE" sz="1600" kern="0" dirty="0" smtClean="0">
              <a:solidFill>
                <a:srgbClr val="0089C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800" kern="0" dirty="0" smtClean="0">
                <a:solidFill>
                  <a:srgbClr val="0076B4"/>
                </a:solidFill>
              </a:rPr>
              <a:t>Radwege an Bundestraßen (Bundesmittel) 		</a:t>
            </a:r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    897.000 €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Radwege an Landestraßen 				 2.000.000 €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kern="0" dirty="0" smtClean="0">
                <a:solidFill>
                  <a:srgbClr val="0076B4"/>
                </a:solidFill>
              </a:rPr>
              <a:t>Förderung kommunaler Vorhaben Rad- und</a:t>
            </a:r>
            <a:br>
              <a:rPr lang="de-DE" sz="1800" kern="0" dirty="0" smtClean="0">
                <a:solidFill>
                  <a:srgbClr val="0076B4"/>
                </a:solidFill>
              </a:rPr>
            </a:br>
            <a:r>
              <a:rPr lang="de-DE" sz="1800" kern="0" dirty="0" smtClean="0">
                <a:solidFill>
                  <a:srgbClr val="0076B4"/>
                </a:solidFill>
              </a:rPr>
              <a:t>Fußverkehr (Infrastruktur)				</a:t>
            </a:r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 2.600.000 €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kern="0" dirty="0" smtClean="0">
                <a:solidFill>
                  <a:srgbClr val="0076B4"/>
                </a:solidFill>
              </a:rPr>
              <a:t>Förderung Rad- und Fußverkehr 				</a:t>
            </a:r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    </a:t>
            </a:r>
            <a:r>
              <a:rPr lang="de-DE" sz="1800" i="1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400.000 €</a:t>
            </a:r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/>
            </a:r>
            <a:b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</a:br>
            <a:r>
              <a:rPr lang="de-DE" sz="1800" kern="0" dirty="0" smtClean="0">
                <a:solidFill>
                  <a:srgbClr val="0076B4"/>
                </a:solidFill>
              </a:rPr>
              <a:t>(Konzepte)</a:t>
            </a:r>
            <a:endParaRPr lang="de-DE" sz="1800" kern="0" dirty="0" smtClean="0">
              <a:solidFill>
                <a:srgbClr val="0076B4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kern="0" dirty="0" smtClean="0">
                <a:solidFill>
                  <a:srgbClr val="0076B4"/>
                </a:solidFill>
              </a:rPr>
              <a:t>Sonderprogramm Stadt und Land 			</a:t>
            </a:r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 6.858.000 €</a:t>
            </a:r>
            <a:b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</a:br>
            <a:r>
              <a:rPr lang="de-DE" sz="1800" kern="0" dirty="0">
                <a:solidFill>
                  <a:srgbClr val="0076B4"/>
                </a:solidFill>
              </a:rPr>
              <a:t>(Bundesmittel)</a:t>
            </a:r>
            <a:endParaRPr lang="de-DE" sz="1800" kern="0" dirty="0" smtClean="0">
              <a:solidFill>
                <a:srgbClr val="0076B4"/>
              </a:solidFill>
            </a:endParaRPr>
          </a:p>
          <a:p>
            <a:pPr marL="0" indent="0"/>
            <a:endParaRPr lang="de-DE" sz="1600" kern="0" dirty="0" smtClean="0">
              <a:solidFill>
                <a:srgbClr val="0089C1"/>
              </a:solidFill>
            </a:endParaRPr>
          </a:p>
          <a:p>
            <a:endParaRPr lang="de-DE" sz="1600" kern="0" dirty="0">
              <a:solidFill>
                <a:srgbClr val="0089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8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12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Titel 4"/>
          <p:cNvSpPr txBox="1">
            <a:spLocks/>
          </p:cNvSpPr>
          <p:nvPr/>
        </p:nvSpPr>
        <p:spPr>
          <a:xfrm>
            <a:off x="326572" y="145546"/>
            <a:ext cx="5396496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2800" kern="0" dirty="0" smtClean="0">
                <a:solidFill>
                  <a:schemeClr val="bg1"/>
                </a:solidFill>
              </a:rPr>
              <a:t>Rahmenbedingungen</a:t>
            </a:r>
            <a:br>
              <a:rPr lang="de-DE" sz="2800" kern="0" dirty="0" smtClean="0">
                <a:solidFill>
                  <a:schemeClr val="bg1"/>
                </a:solidFill>
              </a:rPr>
            </a:br>
            <a:r>
              <a:rPr lang="de-DE" sz="2400" kern="0" dirty="0" smtClean="0">
                <a:solidFill>
                  <a:schemeClr val="bg1"/>
                </a:solidFill>
              </a:rPr>
              <a:t>- Finanzierung / Förderung</a:t>
            </a:r>
            <a:endParaRPr lang="de-DE" sz="2400" kern="0" dirty="0">
              <a:solidFill>
                <a:schemeClr val="bg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7200" y="1429408"/>
            <a:ext cx="8229600" cy="47598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defRPr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0525" indent="-2000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2pPr>
            <a:lvl3pPr marL="769938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3pPr>
            <a:lvl4pPr marL="11493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4pPr>
            <a:lvl5pPr marL="15271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5pPr>
            <a:lvl6pPr marL="19843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6pPr>
            <a:lvl7pPr marL="24415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7pPr>
            <a:lvl8pPr marL="28987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8pPr>
            <a:lvl9pPr marL="33559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DE" sz="1600" kern="0" dirty="0" smtClean="0">
                <a:solidFill>
                  <a:srgbClr val="0076B4"/>
                </a:solidFill>
              </a:rPr>
              <a:t>(Haushaltsmittel für Radverkehr im Bereich des TMIL für das </a:t>
            </a:r>
            <a:r>
              <a:rPr lang="de-DE" sz="1600" u="sng" kern="0" dirty="0" smtClean="0">
                <a:solidFill>
                  <a:srgbClr val="0076B4"/>
                </a:solidFill>
              </a:rPr>
              <a:t>Jahr 2022</a:t>
            </a:r>
            <a:r>
              <a:rPr lang="de-DE" sz="1600" kern="0" dirty="0" smtClean="0">
                <a:solidFill>
                  <a:srgbClr val="0076B4"/>
                </a:solidFill>
              </a:rPr>
              <a:t>)</a:t>
            </a:r>
          </a:p>
          <a:p>
            <a:endParaRPr lang="de-DE" sz="1600" kern="0" dirty="0" smtClean="0">
              <a:solidFill>
                <a:srgbClr val="0076B4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DE" sz="1800" kern="0" dirty="0" smtClean="0">
                <a:solidFill>
                  <a:srgbClr val="0076B4"/>
                </a:solidFill>
              </a:rPr>
              <a:t>Mittel </a:t>
            </a:r>
            <a:r>
              <a:rPr lang="de-DE" sz="1800" kern="0" dirty="0">
                <a:solidFill>
                  <a:srgbClr val="0076B4"/>
                </a:solidFill>
              </a:rPr>
              <a:t>für Studien, </a:t>
            </a:r>
          </a:p>
          <a:p>
            <a:pPr marL="0" lvl="0" indent="0"/>
            <a:r>
              <a:rPr lang="de-DE" sz="1800" kern="0" dirty="0">
                <a:solidFill>
                  <a:srgbClr val="0076B4"/>
                </a:solidFill>
              </a:rPr>
              <a:t>    Unterstützung AG </a:t>
            </a:r>
            <a:r>
              <a:rPr lang="de-DE" sz="1800" kern="0" dirty="0" smtClean="0">
                <a:solidFill>
                  <a:srgbClr val="0076B4"/>
                </a:solidFill>
              </a:rPr>
              <a:t>fahrradfreundlicher </a:t>
            </a:r>
            <a:r>
              <a:rPr lang="de-DE" sz="1800" kern="0" dirty="0">
                <a:solidFill>
                  <a:srgbClr val="0076B4"/>
                </a:solidFill>
              </a:rPr>
              <a:t>Kommunen e. V. (AGFK-TH), </a:t>
            </a:r>
          </a:p>
          <a:p>
            <a:pPr marL="0" lvl="0" indent="0"/>
            <a:r>
              <a:rPr lang="de-DE" sz="1800" kern="0" dirty="0">
                <a:solidFill>
                  <a:srgbClr val="0076B4"/>
                </a:solidFill>
              </a:rPr>
              <a:t>    Aktion STADTRADELN, </a:t>
            </a:r>
          </a:p>
          <a:p>
            <a:pPr marL="0" lvl="0" indent="0"/>
            <a:r>
              <a:rPr lang="de-DE" sz="1800" kern="0" dirty="0">
                <a:solidFill>
                  <a:srgbClr val="0076B4"/>
                </a:solidFill>
              </a:rPr>
              <a:t>    Kommunikation/ Öffentlichkeitsarbeit 			</a:t>
            </a:r>
            <a:r>
              <a:rPr lang="de-DE" sz="1800" kern="0" dirty="0">
                <a:solidFill>
                  <a:srgbClr val="0076B4"/>
                </a:solidFill>
                <a:sym typeface="Wingdings" panose="05000000000000000000" pitchFamily="2" charset="2"/>
              </a:rPr>
              <a:t> </a:t>
            </a:r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170.000 </a:t>
            </a:r>
            <a:r>
              <a:rPr lang="de-DE" sz="1800" kern="0" dirty="0">
                <a:solidFill>
                  <a:srgbClr val="0076B4"/>
                </a:solidFill>
                <a:sym typeface="Wingdings" panose="05000000000000000000" pitchFamily="2" charset="2"/>
              </a:rPr>
              <a:t>€</a:t>
            </a:r>
          </a:p>
          <a:p>
            <a:pPr marL="0" lvl="0" indent="0"/>
            <a:endParaRPr lang="de-DE" sz="1800" kern="0" dirty="0">
              <a:solidFill>
                <a:srgbClr val="0076B4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DE" sz="1800" kern="0" dirty="0" smtClean="0">
                <a:solidFill>
                  <a:srgbClr val="0076B4"/>
                </a:solidFill>
              </a:rPr>
              <a:t>Weiterentwicklung </a:t>
            </a:r>
            <a:r>
              <a:rPr lang="de-DE" sz="1800" kern="0" dirty="0">
                <a:solidFill>
                  <a:srgbClr val="0076B4"/>
                </a:solidFill>
              </a:rPr>
              <a:t>und Betrieb Radroutenplaner </a:t>
            </a:r>
            <a:r>
              <a:rPr lang="de-DE" sz="1800" kern="0" dirty="0" smtClean="0">
                <a:solidFill>
                  <a:srgbClr val="0076B4"/>
                </a:solidFill>
              </a:rPr>
              <a:t>Thüringen</a:t>
            </a:r>
            <a:br>
              <a:rPr lang="de-DE" sz="1800" kern="0" dirty="0" smtClean="0">
                <a:solidFill>
                  <a:srgbClr val="0076B4"/>
                </a:solidFill>
              </a:rPr>
            </a:br>
            <a:r>
              <a:rPr lang="de-DE" sz="1800" kern="0" dirty="0" smtClean="0">
                <a:solidFill>
                  <a:srgbClr val="0076B4"/>
                </a:solidFill>
              </a:rPr>
              <a:t>und </a:t>
            </a:r>
            <a:r>
              <a:rPr lang="de-DE" sz="1800" kern="0" dirty="0">
                <a:solidFill>
                  <a:srgbClr val="0076B4"/>
                </a:solidFill>
              </a:rPr>
              <a:t>Mängelmelder Thüringer Radnetz 	</a:t>
            </a:r>
            <a:r>
              <a:rPr lang="de-DE" sz="1800" kern="0" dirty="0" smtClean="0">
                <a:solidFill>
                  <a:srgbClr val="0076B4"/>
                </a:solidFill>
              </a:rPr>
              <a:t>		</a:t>
            </a:r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   85.000 </a:t>
            </a:r>
            <a:r>
              <a:rPr lang="de-DE" sz="1800" kern="0" dirty="0">
                <a:solidFill>
                  <a:srgbClr val="0076B4"/>
                </a:solidFill>
                <a:sym typeface="Wingdings" panose="05000000000000000000" pitchFamily="2" charset="2"/>
              </a:rPr>
              <a:t>€</a:t>
            </a:r>
          </a:p>
          <a:p>
            <a:pPr marL="0" indent="0"/>
            <a:endParaRPr lang="de-DE" sz="1600" kern="0" dirty="0" smtClean="0">
              <a:solidFill>
                <a:srgbClr val="0089C1"/>
              </a:solidFill>
            </a:endParaRPr>
          </a:p>
          <a:p>
            <a:endParaRPr lang="de-DE" sz="1600" kern="0" dirty="0">
              <a:solidFill>
                <a:srgbClr val="0089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2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13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14" name="Rectangle 6"/>
          <p:cNvSpPr txBox="1">
            <a:spLocks noChangeArrowheads="1"/>
          </p:cNvSpPr>
          <p:nvPr/>
        </p:nvSpPr>
        <p:spPr bwMode="auto">
          <a:xfrm>
            <a:off x="292100" y="120903"/>
            <a:ext cx="4997824" cy="81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Radverkehrskonzept 2.0 </a:t>
            </a:r>
            <a:br>
              <a:rPr lang="de-DE" altLang="de-DE" sz="28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Netzkonzeption </a:t>
            </a:r>
            <a:br>
              <a:rPr lang="de-DE" altLang="de-DE" sz="2400" kern="0" dirty="0" smtClean="0">
                <a:solidFill>
                  <a:schemeClr val="bg1"/>
                </a:solidFill>
              </a:rPr>
            </a:br>
            <a:endParaRPr lang="de-DE" altLang="de-DE" sz="1800" kern="0" dirty="0">
              <a:solidFill>
                <a:schemeClr val="bg1"/>
              </a:solidFill>
            </a:endParaRPr>
          </a:p>
        </p:txBody>
      </p:sp>
      <p:sp>
        <p:nvSpPr>
          <p:cNvPr id="9" name="Rectangle 6"/>
          <p:cNvSpPr>
            <a:spLocks noChangeAspect="1" noChangeArrowheads="1"/>
          </p:cNvSpPr>
          <p:nvPr/>
        </p:nvSpPr>
        <p:spPr bwMode="auto">
          <a:xfrm>
            <a:off x="4254500" y="1498556"/>
            <a:ext cx="4889500" cy="556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82563" indent="-182563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Radroutennetz Thüringen mit </a:t>
            </a:r>
            <a:r>
              <a:rPr lang="de-DE" altLang="de-DE" sz="1800" b="1" dirty="0" smtClean="0">
                <a:solidFill>
                  <a:srgbClr val="0070C0"/>
                </a:solidFill>
              </a:rPr>
              <a:t>3 Netzebenen 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13 </a:t>
            </a:r>
            <a:r>
              <a:rPr lang="de-DE" altLang="de-DE" sz="1800" b="1" dirty="0" smtClean="0">
                <a:solidFill>
                  <a:srgbClr val="0070C0"/>
                </a:solidFill>
              </a:rPr>
              <a:t>Radfernwege</a:t>
            </a:r>
            <a:r>
              <a:rPr lang="de-DE" altLang="de-DE" sz="1800" dirty="0" smtClean="0">
                <a:solidFill>
                  <a:srgbClr val="0070C0"/>
                </a:solidFill>
              </a:rPr>
              <a:t> mit hohem Qualitätsstandard, 2 D-Netz-Routen, eine EuroVelo-Route integriert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61 touristische </a:t>
            </a:r>
            <a:r>
              <a:rPr lang="de-DE" altLang="de-DE" sz="1800" b="1" dirty="0" smtClean="0">
                <a:solidFill>
                  <a:srgbClr val="0070C0"/>
                </a:solidFill>
              </a:rPr>
              <a:t>Radhauptrouten</a:t>
            </a:r>
            <a:r>
              <a:rPr lang="de-DE" altLang="de-DE" sz="1800" dirty="0" smtClean="0">
                <a:solidFill>
                  <a:srgbClr val="0070C0"/>
                </a:solidFill>
              </a:rPr>
              <a:t> 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Zusätzlich alltagstaugliche Radhauptrouten entwickeln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b="1" dirty="0" smtClean="0">
                <a:solidFill>
                  <a:srgbClr val="0070C0"/>
                </a:solidFill>
              </a:rPr>
              <a:t>Lokales Radnetz</a:t>
            </a: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defRPr/>
            </a:pPr>
            <a:endParaRPr lang="de-DE" altLang="de-DE" sz="1800" dirty="0" smtClean="0">
              <a:solidFill>
                <a:srgbClr val="0070C0"/>
              </a:solidFill>
            </a:endParaRP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b="1" dirty="0" smtClean="0">
                <a:solidFill>
                  <a:srgbClr val="0070C0"/>
                </a:solidFill>
              </a:rPr>
              <a:t>Richtlinie</a:t>
            </a:r>
            <a:r>
              <a:rPr lang="de-DE" altLang="de-DE" sz="1800" dirty="0" smtClean="0">
                <a:solidFill>
                  <a:srgbClr val="0070C0"/>
                </a:solidFill>
              </a:rPr>
              <a:t> zur Radverkehrswegweisung im          Freistaat Thüringen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b="1" dirty="0" smtClean="0">
                <a:solidFill>
                  <a:srgbClr val="0070C0"/>
                </a:solidFill>
              </a:rPr>
              <a:t>Gestaltungshinweise</a:t>
            </a:r>
            <a:r>
              <a:rPr lang="de-DE" altLang="de-DE" sz="1800" dirty="0" smtClean="0">
                <a:solidFill>
                  <a:srgbClr val="0070C0"/>
                </a:solidFill>
              </a:rPr>
              <a:t> für Informationen an 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r>
              <a:rPr lang="de-DE" altLang="de-DE" sz="1800" dirty="0" smtClean="0">
                <a:solidFill>
                  <a:srgbClr val="0070C0"/>
                </a:solidFill>
              </a:rPr>
              <a:t> Radfernwegen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Unterstützung der Kommunen durch                 Koordinierung und </a:t>
            </a:r>
            <a:r>
              <a:rPr lang="de-DE" altLang="de-DE" sz="1800" b="1" dirty="0" smtClean="0">
                <a:solidFill>
                  <a:srgbClr val="0070C0"/>
                </a:solidFill>
              </a:rPr>
              <a:t>Förderung 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de-DE" altLang="de-DE" sz="1500" dirty="0" smtClean="0"/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de-DE" altLang="de-DE" sz="1500" b="1" dirty="0" smtClean="0"/>
          </a:p>
        </p:txBody>
      </p:sp>
      <p:pic>
        <p:nvPicPr>
          <p:cNvPr id="10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06" y="2265298"/>
            <a:ext cx="4051300" cy="2984585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40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14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92100" y="120903"/>
            <a:ext cx="4997824" cy="81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Maßnahmen </a:t>
            </a:r>
            <a:r>
              <a:rPr lang="de-DE" altLang="de-DE" sz="2400" kern="0" dirty="0" smtClean="0">
                <a:solidFill>
                  <a:schemeClr val="bg1"/>
                </a:solidFill>
              </a:rPr>
              <a:t/>
            </a:r>
            <a:br>
              <a:rPr lang="de-DE" altLang="de-DE" sz="24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Alltagsradroutennetz</a:t>
            </a:r>
            <a:endParaRPr lang="de-DE" altLang="de-DE" sz="1800" kern="0" dirty="0">
              <a:solidFill>
                <a:schemeClr val="bg1"/>
              </a:solidFill>
            </a:endParaRPr>
          </a:p>
        </p:txBody>
      </p:sp>
      <p:sp>
        <p:nvSpPr>
          <p:cNvPr id="6" name="Rectangle 6"/>
          <p:cNvSpPr>
            <a:spLocks noChangeAspect="1" noChangeArrowheads="1"/>
          </p:cNvSpPr>
          <p:nvPr/>
        </p:nvSpPr>
        <p:spPr bwMode="auto">
          <a:xfrm>
            <a:off x="4080760" y="1295315"/>
            <a:ext cx="4889500" cy="556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82563" indent="-182563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Weiterentwicklung Radroutennetz Thüringen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endParaRPr lang="de-DE" altLang="de-DE" sz="1800" dirty="0" smtClean="0">
              <a:solidFill>
                <a:srgbClr val="0070C0"/>
              </a:solidFill>
            </a:endParaRP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Ergänzung des touristischen </a:t>
            </a:r>
            <a:r>
              <a:rPr lang="de-DE" altLang="de-DE" sz="1800" dirty="0" smtClean="0">
                <a:solidFill>
                  <a:srgbClr val="0076B4"/>
                </a:solidFill>
              </a:rPr>
              <a:t>Radnetzes</a:t>
            </a:r>
            <a:r>
              <a:rPr lang="de-DE" altLang="de-DE" sz="1800" dirty="0" smtClean="0">
                <a:solidFill>
                  <a:srgbClr val="0070C0"/>
                </a:solidFill>
              </a:rPr>
              <a:t> durch ein flächendeckendes 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r>
              <a:rPr lang="de-DE" altLang="de-DE" sz="1800" dirty="0" smtClean="0">
                <a:solidFill>
                  <a:srgbClr val="0070C0"/>
                </a:solidFill>
              </a:rPr>
              <a:t>alltagstaugliches Radnetz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6B4"/>
                </a:solidFill>
              </a:rPr>
              <a:t>Ober- Mittel- und Grundzentren sollen durch alltagstaugliche Radhauptrouten verbunden werden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6B4"/>
                </a:solidFill>
              </a:rPr>
              <a:t>weitgehend unter Einbeziehung von vorhandenen Straßen und Wegen 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6B4"/>
                </a:solidFill>
              </a:rPr>
              <a:t>notwendige Lückenschlüsse 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6B4"/>
                </a:solidFill>
              </a:rPr>
              <a:t>Beteiligung der Kommunen vorgesehen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endParaRPr lang="de-DE" altLang="de-DE" sz="1800" dirty="0" smtClean="0">
              <a:solidFill>
                <a:srgbClr val="0076B4"/>
              </a:solidFill>
            </a:endParaRP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geplanter Abschluss in 2023 vorgesehen</a:t>
            </a: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defRPr/>
            </a:pPr>
            <a:endParaRPr lang="de-DE" altLang="de-DE" sz="1800" dirty="0" smtClean="0">
              <a:solidFill>
                <a:srgbClr val="0070C0"/>
              </a:solidFill>
            </a:endParaRP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de-DE" altLang="de-DE" sz="1500" b="1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9292" r="16269"/>
          <a:stretch/>
        </p:blipFill>
        <p:spPr>
          <a:xfrm>
            <a:off x="425451" y="3584031"/>
            <a:ext cx="3355975" cy="2453437"/>
          </a:xfrm>
          <a:prstGeom prst="rect">
            <a:avLst/>
          </a:prstGeom>
        </p:spPr>
      </p:pic>
      <p:pic>
        <p:nvPicPr>
          <p:cNvPr id="9" name="Grafik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6" y="1289137"/>
            <a:ext cx="3384550" cy="2161207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 bwMode="auto">
          <a:xfrm>
            <a:off x="1009650" y="2305050"/>
            <a:ext cx="2143125" cy="209550"/>
          </a:xfrm>
          <a:prstGeom prst="rect">
            <a:avLst/>
          </a:prstGeom>
          <a:noFill/>
          <a:ln w="38100">
            <a:solidFill>
              <a:srgbClr val="0076B4"/>
            </a:solidFill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75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81025" y="2897354"/>
            <a:ext cx="3019425" cy="229909"/>
          </a:xfrm>
          <a:prstGeom prst="rect">
            <a:avLst/>
          </a:prstGeom>
          <a:noFill/>
          <a:ln w="38100">
            <a:solidFill>
              <a:srgbClr val="0076B4"/>
            </a:solidFill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75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68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50607"/>
            <a:ext cx="4929095" cy="93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dirty="0" smtClean="0">
                <a:solidFill>
                  <a:schemeClr val="bg1"/>
                </a:solidFill>
              </a:rPr>
              <a:t>Maßnahmen</a:t>
            </a:r>
            <a:r>
              <a:rPr lang="de-DE" altLang="de-DE" sz="2800" dirty="0">
                <a:solidFill>
                  <a:schemeClr val="bg1"/>
                </a:solidFill>
              </a:rPr>
              <a:t/>
            </a:r>
            <a:br>
              <a:rPr lang="de-DE" altLang="de-DE" sz="2800" dirty="0">
                <a:solidFill>
                  <a:schemeClr val="bg1"/>
                </a:solidFill>
              </a:rPr>
            </a:br>
            <a:r>
              <a:rPr lang="de-DE" altLang="de-DE" sz="2400" dirty="0" smtClean="0">
                <a:solidFill>
                  <a:schemeClr val="bg1"/>
                </a:solidFill>
              </a:rPr>
              <a:t>- Radroutenplaner </a:t>
            </a:r>
            <a:r>
              <a:rPr lang="de-DE" altLang="de-DE" sz="2400" dirty="0">
                <a:solidFill>
                  <a:schemeClr val="bg1"/>
                </a:solidFill>
              </a:rPr>
              <a:t>Thüringen </a:t>
            </a:r>
            <a:r>
              <a:rPr lang="de-DE" altLang="de-DE" sz="2800" dirty="0">
                <a:solidFill>
                  <a:schemeClr val="bg1"/>
                </a:solidFill>
              </a:rPr>
              <a:t/>
            </a:r>
            <a:br>
              <a:rPr lang="de-DE" altLang="de-DE" sz="2800" dirty="0">
                <a:solidFill>
                  <a:schemeClr val="bg1"/>
                </a:solidFill>
              </a:rPr>
            </a:br>
            <a:r>
              <a:rPr lang="de-DE" altLang="de-DE" sz="2800" dirty="0">
                <a:solidFill>
                  <a:schemeClr val="bg1"/>
                </a:solidFill>
              </a:rPr>
              <a:t/>
            </a:r>
            <a:br>
              <a:rPr lang="de-DE" altLang="de-DE" sz="2800" dirty="0">
                <a:solidFill>
                  <a:schemeClr val="bg1"/>
                </a:solidFill>
              </a:rPr>
            </a:br>
            <a:endParaRPr lang="de-DE" altLang="de-DE" sz="2800" dirty="0">
              <a:solidFill>
                <a:schemeClr val="bg1"/>
              </a:solidFill>
            </a:endParaRPr>
          </a:p>
          <a:p>
            <a:pPr eaLnBrk="1" hangingPunct="1"/>
            <a:endParaRPr lang="de-DE" altLang="de-DE" sz="2800" dirty="0">
              <a:solidFill>
                <a:schemeClr val="bg1"/>
              </a:solidFill>
            </a:endParaRPr>
          </a:p>
        </p:txBody>
      </p:sp>
      <p:sp>
        <p:nvSpPr>
          <p:cNvPr id="4" name="Rectangle 6"/>
          <p:cNvSpPr>
            <a:spLocks noChangeAspect="1" noChangeArrowheads="1"/>
          </p:cNvSpPr>
          <p:nvPr/>
        </p:nvSpPr>
        <p:spPr bwMode="auto">
          <a:xfrm>
            <a:off x="4201967" y="1226059"/>
            <a:ext cx="4765821" cy="5086351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de-DE" altLang="de-DE" b="1" dirty="0" smtClean="0">
                <a:solidFill>
                  <a:srgbClr val="0070C0"/>
                </a:solidFill>
              </a:rPr>
              <a:t>1. Routing von Tür zu Tür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>
                <a:solidFill>
                  <a:srgbClr val="0070C0"/>
                </a:solidFill>
              </a:rPr>
              <a:t>Streckenbevorzugung möglich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>
                <a:solidFill>
                  <a:srgbClr val="0070C0"/>
                </a:solidFill>
              </a:rPr>
              <a:t>rund 13.500 km </a:t>
            </a:r>
            <a:r>
              <a:rPr lang="de-DE" altLang="de-DE" b="1" dirty="0" smtClean="0">
                <a:solidFill>
                  <a:srgbClr val="0070C0"/>
                </a:solidFill>
              </a:rPr>
              <a:t>Radnetz  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>
                <a:solidFill>
                  <a:srgbClr val="0070C0"/>
                </a:solidFill>
              </a:rPr>
              <a:t>über 80 Themenrouten </a:t>
            </a:r>
            <a:r>
              <a:rPr lang="de-DE" altLang="de-DE" dirty="0">
                <a:solidFill>
                  <a:srgbClr val="0070C0"/>
                </a:solidFill>
              </a:rPr>
              <a:t>d</a:t>
            </a:r>
            <a:r>
              <a:rPr lang="de-DE" altLang="de-DE" dirty="0" smtClean="0">
                <a:solidFill>
                  <a:srgbClr val="0070C0"/>
                </a:solidFill>
              </a:rPr>
              <a:t>etaillierte </a:t>
            </a:r>
            <a:r>
              <a:rPr lang="de-DE" altLang="de-DE" b="1" dirty="0" smtClean="0">
                <a:solidFill>
                  <a:srgbClr val="0070C0"/>
                </a:solidFill>
              </a:rPr>
              <a:t>Routeninfos</a:t>
            </a:r>
            <a:endParaRPr lang="de-DE" altLang="de-DE" dirty="0" smtClean="0">
              <a:solidFill>
                <a:srgbClr val="0070C0"/>
              </a:solidFill>
            </a:endParaRP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>
                <a:solidFill>
                  <a:srgbClr val="0070C0"/>
                </a:solidFill>
              </a:rPr>
              <a:t>Entfernungen, Fahrzeit, Steigungen,</a:t>
            </a:r>
            <a:br>
              <a:rPr lang="de-DE" altLang="de-DE" dirty="0" smtClean="0">
                <a:solidFill>
                  <a:srgbClr val="0070C0"/>
                </a:solidFill>
              </a:rPr>
            </a:br>
            <a:r>
              <a:rPr lang="de-DE" altLang="de-DE" dirty="0" smtClean="0">
                <a:solidFill>
                  <a:srgbClr val="0070C0"/>
                </a:solidFill>
              </a:rPr>
              <a:t>Höhenprofil, Wetter, Alternativrouten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endParaRPr lang="de-DE" altLang="de-DE" dirty="0" smtClean="0">
              <a:solidFill>
                <a:srgbClr val="0070C0"/>
              </a:solidFill>
            </a:endParaRP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de-DE" altLang="de-DE" b="1" dirty="0" smtClean="0">
                <a:solidFill>
                  <a:srgbClr val="0070C0"/>
                </a:solidFill>
              </a:rPr>
              <a:t>2. Infos</a:t>
            </a:r>
            <a:r>
              <a:rPr lang="de-DE" altLang="de-DE" dirty="0" smtClean="0">
                <a:solidFill>
                  <a:srgbClr val="0070C0"/>
                </a:solidFill>
              </a:rPr>
              <a:t> zu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>
                <a:solidFill>
                  <a:srgbClr val="0070C0"/>
                </a:solidFill>
              </a:rPr>
              <a:t>Themenrouten, Tourentipps 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>
                <a:solidFill>
                  <a:srgbClr val="0070C0"/>
                </a:solidFill>
              </a:rPr>
              <a:t>Sehenswürdigkeiten, Übernachten, Bus &amp; Bahn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de-DE" altLang="de-DE" b="1" dirty="0" smtClean="0">
                <a:solidFill>
                  <a:srgbClr val="0070C0"/>
                </a:solidFill>
              </a:rPr>
              <a:t>3. App</a:t>
            </a:r>
            <a:r>
              <a:rPr lang="de-DE" altLang="de-DE" dirty="0" smtClean="0">
                <a:solidFill>
                  <a:srgbClr val="0070C0"/>
                </a:solidFill>
              </a:rPr>
              <a:t> für mobile Endgeräte 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endParaRPr lang="de-DE" altLang="de-DE" dirty="0" smtClean="0">
              <a:solidFill>
                <a:srgbClr val="0070C0"/>
              </a:solidFill>
            </a:endParaRP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de-DE" altLang="de-DE" b="1" dirty="0">
                <a:solidFill>
                  <a:srgbClr val="0070C0"/>
                </a:solidFill>
              </a:rPr>
              <a:t>www. </a:t>
            </a:r>
            <a:r>
              <a:rPr lang="de-DE" altLang="de-DE" b="1" dirty="0" smtClean="0">
                <a:solidFill>
                  <a:srgbClr val="0070C0"/>
                </a:solidFill>
              </a:rPr>
              <a:t>radroutenplaner.thueringen.de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endParaRPr lang="de-DE" altLang="de-DE" b="1" dirty="0" smtClean="0">
              <a:solidFill>
                <a:srgbClr val="0070C0"/>
              </a:solidFill>
            </a:endParaRP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de-DE" altLang="de-DE" b="1" dirty="0" smtClean="0">
                <a:solidFill>
                  <a:srgbClr val="0070C0"/>
                </a:solidFill>
              </a:rPr>
              <a:t>4. Mängelmelder</a:t>
            </a:r>
            <a:r>
              <a:rPr lang="de-DE" altLang="de-DE" dirty="0" smtClean="0">
                <a:solidFill>
                  <a:srgbClr val="0070C0"/>
                </a:solidFill>
              </a:rPr>
              <a:t> integriert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de-DE" altLang="de-DE" dirty="0" smtClean="0">
                <a:solidFill>
                  <a:srgbClr val="0070C0"/>
                </a:solidFill>
              </a:rPr>
              <a:t>TH - Partner beim </a:t>
            </a:r>
            <a:r>
              <a:rPr lang="de-DE" altLang="de-DE" b="1" dirty="0" smtClean="0">
                <a:solidFill>
                  <a:srgbClr val="0070C0"/>
                </a:solidFill>
              </a:rPr>
              <a:t>Radroutenplaner Deutschland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defRPr/>
            </a:pPr>
            <a:endParaRPr lang="de-DE" altLang="de-DE" sz="1400" dirty="0" smtClean="0">
              <a:solidFill>
                <a:srgbClr val="0089C1"/>
              </a:solidFill>
            </a:endParaRPr>
          </a:p>
        </p:txBody>
      </p:sp>
      <p:sp>
        <p:nvSpPr>
          <p:cNvPr id="8" name="Foliennummernplatzhalter 1"/>
          <p:cNvSpPr txBox="1">
            <a:spLocks/>
          </p:cNvSpPr>
          <p:nvPr/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	</a:t>
            </a:r>
            <a:fld id="{F24CAEEA-3B20-4AF5-9854-10B942E8443C}" type="slidenum">
              <a:rPr lang="de-DE" altLang="de-DE" sz="1100" smtClean="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15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30" y="1226059"/>
            <a:ext cx="3836962" cy="2857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04" y="4293614"/>
            <a:ext cx="3836088" cy="2399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2970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16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92100" y="120903"/>
            <a:ext cx="4997824" cy="81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Maßnahmen </a:t>
            </a:r>
            <a:r>
              <a:rPr lang="de-DE" altLang="de-DE" sz="2400" kern="0" dirty="0" smtClean="0">
                <a:solidFill>
                  <a:schemeClr val="bg1"/>
                </a:solidFill>
              </a:rPr>
              <a:t/>
            </a:r>
            <a:br>
              <a:rPr lang="de-DE" altLang="de-DE" sz="24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Beispiele</a:t>
            </a:r>
            <a:endParaRPr lang="de-DE" altLang="de-DE" sz="1800" kern="0" dirty="0">
              <a:solidFill>
                <a:schemeClr val="bg1"/>
              </a:solidFill>
            </a:endParaRP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1257640"/>
            <a:ext cx="1928813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402" y="1257640"/>
            <a:ext cx="2792412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594" y="2866685"/>
            <a:ext cx="2947988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2853192"/>
            <a:ext cx="18288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773" y="1314111"/>
            <a:ext cx="3255962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637" y="3666785"/>
            <a:ext cx="145732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4566273"/>
            <a:ext cx="3233737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942" y="4358482"/>
            <a:ext cx="1363662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68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17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92100" y="120903"/>
            <a:ext cx="4997824" cy="81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Maßnahmen </a:t>
            </a:r>
            <a:r>
              <a:rPr lang="de-DE" altLang="de-DE" sz="2400" kern="0" dirty="0" smtClean="0">
                <a:solidFill>
                  <a:schemeClr val="bg1"/>
                </a:solidFill>
              </a:rPr>
              <a:t/>
            </a:r>
            <a:br>
              <a:rPr lang="de-DE" altLang="de-DE" sz="24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Iron Curtain Trail (ICT)</a:t>
            </a:r>
            <a:endParaRPr lang="de-DE" altLang="de-DE" sz="1800" kern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>
            <a:spLocks noChangeAspect="1" noChangeArrowheads="1"/>
          </p:cNvSpPr>
          <p:nvPr/>
        </p:nvSpPr>
        <p:spPr bwMode="auto">
          <a:xfrm>
            <a:off x="292100" y="1308123"/>
            <a:ext cx="4889500" cy="556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82563" indent="-182563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Radweg entlang des ehemaligen Eisernen Vorhangs 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Verlauf auf über 600 km entlang der thüringischen Grenze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Im Förderprogramm „Radnetz Deutschland“ wurden 2 Anträge bewilligt: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r>
              <a:rPr lang="de-DE" altLang="de-DE" sz="1800" dirty="0" smtClean="0">
                <a:solidFill>
                  <a:srgbClr val="0070C0"/>
                </a:solidFill>
              </a:rPr>
              <a:t/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r>
              <a:rPr lang="de-DE" altLang="de-DE" sz="1800" dirty="0" smtClean="0">
                <a:solidFill>
                  <a:srgbClr val="0070C0"/>
                </a:solidFill>
              </a:rPr>
              <a:t>Beschilderung und Besucherlenkung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r>
              <a:rPr lang="de-DE" altLang="de-DE" sz="1800" dirty="0" smtClean="0">
                <a:solidFill>
                  <a:srgbClr val="0070C0"/>
                </a:solidFill>
              </a:rPr>
              <a:t/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r>
              <a:rPr lang="de-DE" altLang="de-DE" sz="1800" dirty="0" smtClean="0">
                <a:solidFill>
                  <a:srgbClr val="0070C0"/>
                </a:solidFill>
              </a:rPr>
              <a:t>Koordinierung der 19 Beteiligten LK in 5 Ländern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Grundlage ist </a:t>
            </a:r>
            <a:r>
              <a:rPr lang="de-DE" altLang="de-DE" sz="1800" dirty="0">
                <a:solidFill>
                  <a:srgbClr val="0070C0"/>
                </a:solidFill>
              </a:rPr>
              <a:t>Konzept zur Trassenoptimierung des ICT </a:t>
            </a:r>
            <a:r>
              <a:rPr lang="de-DE" altLang="de-DE" sz="1800" dirty="0" smtClean="0">
                <a:solidFill>
                  <a:srgbClr val="0070C0"/>
                </a:solidFill>
              </a:rPr>
              <a:t>in Thüringern 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Initiative und Koordinierung durch Wartburgkreis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endParaRPr lang="de-DE" altLang="de-DE" sz="1800" dirty="0" smtClean="0">
              <a:solidFill>
                <a:srgbClr val="0070C0"/>
              </a:solidFill>
            </a:endParaRP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endParaRPr lang="de-DE" altLang="de-DE" sz="1800" dirty="0" smtClean="0">
              <a:solidFill>
                <a:srgbClr val="0070C0"/>
              </a:solidFill>
            </a:endParaRP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de-DE" altLang="de-DE" sz="1500" b="1" dirty="0" smtClean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420" y="2591251"/>
            <a:ext cx="3726307" cy="35504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8322" y="1699192"/>
            <a:ext cx="1966405" cy="2900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691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18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92100" y="120903"/>
            <a:ext cx="4997824" cy="81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Maßnahmen </a:t>
            </a:r>
            <a:r>
              <a:rPr lang="de-DE" altLang="de-DE" sz="2400" kern="0" dirty="0" smtClean="0">
                <a:solidFill>
                  <a:schemeClr val="bg1"/>
                </a:solidFill>
              </a:rPr>
              <a:t/>
            </a:r>
            <a:br>
              <a:rPr lang="de-DE" altLang="de-DE" sz="24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Arbeitskreis Thüringer Radverkehr</a:t>
            </a:r>
            <a:endParaRPr lang="de-DE" altLang="de-DE" sz="1800" kern="0" dirty="0">
              <a:solidFill>
                <a:schemeClr val="bg1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57200" y="1429408"/>
            <a:ext cx="8229600" cy="47598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defRPr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0525" indent="-2000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2pPr>
            <a:lvl3pPr marL="769938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3pPr>
            <a:lvl4pPr marL="11493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4pPr>
            <a:lvl5pPr marL="15271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  <a:cs typeface="ヒラギノ角ゴ Pro W3"/>
              </a:defRPr>
            </a:lvl5pPr>
            <a:lvl6pPr marL="19843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6pPr>
            <a:lvl7pPr marL="24415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7pPr>
            <a:lvl8pPr marL="28987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8pPr>
            <a:lvl9pPr marL="335597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3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/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Mitglieder:</a:t>
            </a:r>
            <a:endParaRPr lang="de-DE" sz="1800" kern="0" dirty="0">
              <a:solidFill>
                <a:srgbClr val="0076B4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kern="0" dirty="0" smtClean="0">
              <a:solidFill>
                <a:srgbClr val="0089C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kern="0" dirty="0">
              <a:solidFill>
                <a:srgbClr val="0089C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kern="0" dirty="0" smtClean="0">
              <a:solidFill>
                <a:srgbClr val="0089C1"/>
              </a:solidFill>
              <a:sym typeface="Wingdings" panose="05000000000000000000" pitchFamily="2" charset="2"/>
            </a:endParaRPr>
          </a:p>
          <a:p>
            <a:pPr marL="0" indent="0"/>
            <a:r>
              <a:rPr lang="de-DE" sz="1800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 </a:t>
            </a:r>
          </a:p>
          <a:p>
            <a:pPr marL="0" indent="0"/>
            <a:endParaRPr lang="de-DE" sz="1800" kern="0" dirty="0" smtClean="0">
              <a:solidFill>
                <a:srgbClr val="0089C1"/>
              </a:solidFill>
              <a:sym typeface="Wingdings" panose="05000000000000000000" pitchFamily="2" charset="2"/>
            </a:endParaRPr>
          </a:p>
          <a:p>
            <a:pPr marL="0" indent="0"/>
            <a:r>
              <a:rPr lang="de-DE" sz="1800" kern="0" dirty="0" smtClean="0">
                <a:solidFill>
                  <a:srgbClr val="0076B4"/>
                </a:solidFill>
                <a:sym typeface="Wingdings" panose="05000000000000000000" pitchFamily="2" charset="2"/>
              </a:rPr>
              <a:t>Ziele:</a:t>
            </a:r>
          </a:p>
          <a:p>
            <a:pPr marL="1470025" lvl="4" indent="-285750">
              <a:buFont typeface="Wingdings" panose="05000000000000000000" pitchFamily="2" charset="2"/>
              <a:buChar char="§"/>
            </a:pPr>
            <a:r>
              <a:rPr lang="de-DE" sz="1800" b="1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Begleitung</a:t>
            </a:r>
            <a:r>
              <a:rPr lang="de-DE" sz="1800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 und </a:t>
            </a:r>
            <a:r>
              <a:rPr lang="de-DE" sz="1800" b="1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Unterstützung</a:t>
            </a:r>
            <a:r>
              <a:rPr lang="de-DE" sz="1800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 der Umsetzung des RVK 2.0</a:t>
            </a:r>
          </a:p>
          <a:p>
            <a:pPr marL="1470025" lvl="4" indent="-285750">
              <a:buFont typeface="Wingdings" panose="05000000000000000000" pitchFamily="2" charset="2"/>
              <a:buChar char="§"/>
            </a:pPr>
            <a:r>
              <a:rPr lang="de-DE" sz="1800" b="1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Vernetzung</a:t>
            </a:r>
            <a:r>
              <a:rPr lang="de-DE" sz="1800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 wichtiger Akteure, Beratung, Vermittlung bei Konflikten, Austausch von Ideen</a:t>
            </a:r>
          </a:p>
          <a:p>
            <a:pPr marL="1470025" lvl="4" indent="-285750">
              <a:buFont typeface="Wingdings" panose="05000000000000000000" pitchFamily="2" charset="2"/>
              <a:buChar char="§"/>
            </a:pPr>
            <a:r>
              <a:rPr lang="de-DE" sz="1800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Initiierung und Durchführung von </a:t>
            </a:r>
            <a:r>
              <a:rPr lang="de-DE" sz="1800" b="1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öffentlichkeitswirksamen Veranstaltungen</a:t>
            </a:r>
            <a:r>
              <a:rPr lang="de-DE" sz="1800" kern="0" dirty="0" smtClean="0">
                <a:solidFill>
                  <a:srgbClr val="0089C1"/>
                </a:solidFill>
                <a:sym typeface="Wingdings" panose="05000000000000000000" pitchFamily="2" charset="2"/>
              </a:rPr>
              <a:t> zur Radverkehrsförderung</a:t>
            </a:r>
          </a:p>
          <a:p>
            <a:pPr marL="0" indent="0"/>
            <a:endParaRPr lang="de-DE" sz="1600" kern="0" dirty="0" smtClean="0">
              <a:solidFill>
                <a:srgbClr val="0089C1"/>
              </a:solidFill>
            </a:endParaRPr>
          </a:p>
          <a:p>
            <a:endParaRPr lang="de-DE" sz="1600" kern="0" dirty="0">
              <a:solidFill>
                <a:srgbClr val="0089C1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62" y="2115199"/>
            <a:ext cx="1505989" cy="55958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227" y="1896917"/>
            <a:ext cx="1929052" cy="96493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/>
          <a:srcRect l="7963" r="7781"/>
          <a:stretch/>
        </p:blipFill>
        <p:spPr>
          <a:xfrm>
            <a:off x="7110587" y="2075221"/>
            <a:ext cx="1885951" cy="639536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6115" y="1761587"/>
            <a:ext cx="3319287" cy="627267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9812" y="2375872"/>
            <a:ext cx="3523090" cy="66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19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92100" y="120903"/>
            <a:ext cx="4997824" cy="81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Maßnahmen </a:t>
            </a:r>
            <a:r>
              <a:rPr lang="de-DE" altLang="de-DE" sz="2400" kern="0" dirty="0" smtClean="0">
                <a:solidFill>
                  <a:schemeClr val="bg1"/>
                </a:solidFill>
              </a:rPr>
              <a:t/>
            </a:r>
            <a:br>
              <a:rPr lang="de-DE" altLang="de-DE" sz="24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Arbeitskreis Thüringer Radverkehr</a:t>
            </a:r>
            <a:endParaRPr lang="de-DE" altLang="de-DE" sz="1800" kern="0" dirty="0">
              <a:solidFill>
                <a:schemeClr val="bg1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539" y="1252441"/>
            <a:ext cx="3615264" cy="490705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" y="1215578"/>
            <a:ext cx="5131894" cy="3420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568810"/>
            <a:ext cx="3466850" cy="2310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3033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/>
        </p:nvSpPr>
        <p:spPr bwMode="auto">
          <a:xfrm>
            <a:off x="304800" y="307975"/>
            <a:ext cx="51816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altLang="de-DE" sz="3200" dirty="0" smtClean="0">
                <a:solidFill>
                  <a:schemeClr val="bg1"/>
                </a:solidFill>
              </a:rPr>
              <a:t>Agenda</a:t>
            </a:r>
            <a:endParaRPr lang="de-DE" altLang="de-DE" sz="3200" dirty="0">
              <a:solidFill>
                <a:schemeClr val="bg1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304800" y="1532700"/>
            <a:ext cx="8320088" cy="407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04800" indent="-3048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altLang="de-DE" sz="2000" dirty="0" smtClean="0">
                <a:solidFill>
                  <a:srgbClr val="0076B4"/>
                </a:solidFill>
              </a:rPr>
              <a:t>Radfahren in Thüringen 2030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altLang="de-DE" sz="2000" dirty="0" smtClean="0">
                <a:solidFill>
                  <a:srgbClr val="0076B4"/>
                </a:solidFill>
              </a:rPr>
              <a:t>Was wollen die Thüringer:innen?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altLang="de-DE" sz="2000" dirty="0" smtClean="0">
                <a:solidFill>
                  <a:srgbClr val="0076B4"/>
                </a:solidFill>
              </a:rPr>
              <a:t>Radverkehrskonzept 2.0</a:t>
            </a:r>
            <a:endParaRPr lang="de-DE" altLang="de-DE" sz="2000" dirty="0">
              <a:solidFill>
                <a:srgbClr val="0076B4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altLang="de-DE" sz="2000" dirty="0" smtClean="0">
                <a:solidFill>
                  <a:srgbClr val="0076B4"/>
                </a:solidFill>
              </a:rPr>
              <a:t>Maßnahmen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altLang="de-DE" sz="2000" dirty="0" smtClean="0">
                <a:solidFill>
                  <a:srgbClr val="0076B4"/>
                </a:solidFill>
              </a:rPr>
              <a:t>Blick in die Zukunft</a:t>
            </a:r>
          </a:p>
          <a:p>
            <a:pPr marL="0" indent="0">
              <a:lnSpc>
                <a:spcPct val="150000"/>
              </a:lnSpc>
            </a:pPr>
            <a:endParaRPr lang="de-DE" altLang="de-DE" sz="1800" dirty="0">
              <a:solidFill>
                <a:srgbClr val="0076B4"/>
              </a:solidFill>
            </a:endParaRPr>
          </a:p>
          <a:p>
            <a:pPr marL="0" indent="0">
              <a:lnSpc>
                <a:spcPct val="150000"/>
              </a:lnSpc>
            </a:pPr>
            <a:endParaRPr lang="de-DE" altLang="de-DE" sz="1800" dirty="0">
              <a:solidFill>
                <a:srgbClr val="0076B4"/>
              </a:solidFill>
            </a:endParaRPr>
          </a:p>
          <a:p>
            <a:pPr>
              <a:lnSpc>
                <a:spcPct val="150000"/>
              </a:lnSpc>
              <a:buFontTx/>
              <a:buAutoNum type="arabicPeriod"/>
            </a:pPr>
            <a:endParaRPr lang="de-DE" altLang="de-DE" sz="1800" dirty="0" smtClean="0">
              <a:solidFill>
                <a:srgbClr val="0076B4"/>
              </a:solidFill>
            </a:endParaRPr>
          </a:p>
          <a:p>
            <a:pPr marL="0" indent="0">
              <a:lnSpc>
                <a:spcPct val="150000"/>
              </a:lnSpc>
            </a:pPr>
            <a:endParaRPr lang="de-DE" altLang="de-DE" sz="1800" dirty="0">
              <a:solidFill>
                <a:srgbClr val="0076B4"/>
              </a:solidFill>
            </a:endParaRPr>
          </a:p>
          <a:p>
            <a:pPr>
              <a:lnSpc>
                <a:spcPct val="150000"/>
              </a:lnSpc>
              <a:buFontTx/>
              <a:buAutoNum type="arabicPeriod"/>
            </a:pPr>
            <a:endParaRPr lang="de-DE" altLang="de-DE" sz="1800" dirty="0" smtClean="0">
              <a:solidFill>
                <a:srgbClr val="0076B4"/>
              </a:solidFill>
            </a:endParaRPr>
          </a:p>
          <a:p>
            <a:pPr>
              <a:lnSpc>
                <a:spcPct val="150000"/>
              </a:lnSpc>
              <a:buFontTx/>
              <a:buAutoNum type="arabicPeriod"/>
            </a:pPr>
            <a:endParaRPr lang="de-DE" altLang="de-DE" dirty="0"/>
          </a:p>
        </p:txBody>
      </p:sp>
      <p:sp>
        <p:nvSpPr>
          <p:cNvPr id="4" name="Foliennummernplatzhalter 1"/>
          <p:cNvSpPr txBox="1">
            <a:spLocks/>
          </p:cNvSpPr>
          <p:nvPr/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 kern="12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89C1"/>
                </a:solidFill>
                <a:ea typeface="MS PGothic" panose="020B0600070205080204" pitchFamily="34" charset="-128"/>
              </a:rPr>
              <a:t>Tagung „Radverkehr als Element der Verkehrswende“</a:t>
            </a:r>
          </a:p>
          <a:p>
            <a:r>
              <a:rPr lang="de-DE" altLang="de-DE" sz="1100" dirty="0" smtClean="0">
                <a:solidFill>
                  <a:srgbClr val="0089C1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 smtClean="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2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9901" y="1562100"/>
            <a:ext cx="5608943" cy="3967642"/>
          </a:xfrm>
          <a:prstGeom prst="rect">
            <a:avLst/>
          </a:prstGeom>
        </p:spPr>
      </p:pic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20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92100" y="120903"/>
            <a:ext cx="4997824" cy="81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Maßnahmen </a:t>
            </a:r>
            <a:r>
              <a:rPr lang="de-DE" altLang="de-DE" sz="2400" kern="0" dirty="0" smtClean="0">
                <a:solidFill>
                  <a:schemeClr val="bg1"/>
                </a:solidFill>
              </a:rPr>
              <a:t/>
            </a:r>
            <a:br>
              <a:rPr lang="de-DE" altLang="de-DE" sz="24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AGFK-Thüringen</a:t>
            </a:r>
            <a:endParaRPr lang="de-DE" altLang="de-DE" sz="1800" kern="0" dirty="0">
              <a:solidFill>
                <a:schemeClr val="bg1"/>
              </a:solidFill>
            </a:endParaRPr>
          </a:p>
        </p:txBody>
      </p:sp>
      <p:sp>
        <p:nvSpPr>
          <p:cNvPr id="6" name="Rectangle 6"/>
          <p:cNvSpPr>
            <a:spLocks noChangeAspect="1" noChangeArrowheads="1"/>
          </p:cNvSpPr>
          <p:nvPr/>
        </p:nvSpPr>
        <p:spPr bwMode="auto">
          <a:xfrm>
            <a:off x="4368800" y="1298531"/>
            <a:ext cx="4889500" cy="556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82563" indent="-182563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Gründung als Verein am 27.08.2019 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r>
              <a:rPr lang="de-DE" altLang="de-DE" sz="1800" dirty="0" smtClean="0">
                <a:solidFill>
                  <a:srgbClr val="0070C0"/>
                </a:solidFill>
              </a:rPr>
              <a:t>mit </a:t>
            </a:r>
            <a:r>
              <a:rPr lang="de-DE" altLang="de-DE" sz="1800" dirty="0" smtClean="0">
                <a:solidFill>
                  <a:srgbClr val="0076B4"/>
                </a:solidFill>
              </a:rPr>
              <a:t>12</a:t>
            </a:r>
            <a:r>
              <a:rPr lang="de-DE" altLang="de-DE" sz="1800" dirty="0" smtClean="0">
                <a:solidFill>
                  <a:srgbClr val="0070C0"/>
                </a:solidFill>
              </a:rPr>
              <a:t> Kommunen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2022 – 15 Mitglieder 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r>
              <a:rPr lang="de-DE" altLang="de-DE" sz="1800" b="1" dirty="0" smtClean="0">
                <a:solidFill>
                  <a:srgbClr val="0070C0"/>
                </a:solidFill>
              </a:rPr>
              <a:t>→ mehr Kommunen wünschenswert</a:t>
            </a:r>
            <a:endParaRPr lang="de-DE" altLang="de-DE" sz="18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Finanzielle Unterstützung durch TMIL</a:t>
            </a:r>
            <a:br>
              <a:rPr lang="de-DE" altLang="de-DE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</a:br>
            <a:r>
              <a:rPr lang="de-DE" altLang="de-DE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  <a:t/>
            </a:r>
            <a:br>
              <a:rPr lang="de-DE" altLang="de-DE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</a:br>
            <a:endParaRPr lang="de-DE" altLang="de-DE" sz="18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Vernetzung</a:t>
            </a:r>
            <a:r>
              <a:rPr lang="de-DE" altLang="de-DE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der Kommunen</a:t>
            </a:r>
          </a:p>
          <a:p>
            <a:pPr marL="285750" indent="-285750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8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Unterstützung</a:t>
            </a:r>
            <a:r>
              <a:rPr lang="de-DE" altLang="de-DE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der Kommunen für eine fahrrad- und fußgängerfreundliche Mobilität durch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500" dirty="0" smtClean="0">
                <a:solidFill>
                  <a:srgbClr val="0070C0"/>
                </a:solidFill>
                <a:sym typeface="Wingdings" panose="05000000000000000000" pitchFamily="2" charset="2"/>
              </a:rPr>
              <a:t>gemeinsame </a:t>
            </a:r>
            <a:r>
              <a:rPr lang="de-DE" altLang="de-DE" sz="15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Projekte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500" dirty="0" smtClean="0">
                <a:solidFill>
                  <a:srgbClr val="0070C0"/>
                </a:solidFill>
                <a:sym typeface="Wingdings" panose="05000000000000000000" pitchFamily="2" charset="2"/>
              </a:rPr>
              <a:t>gemeinsame </a:t>
            </a:r>
            <a:r>
              <a:rPr lang="de-DE" altLang="de-DE" sz="15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Öffentlichkeitsarbeit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500" dirty="0" smtClean="0">
                <a:solidFill>
                  <a:srgbClr val="0070C0"/>
                </a:solidFill>
                <a:sym typeface="Wingdings" panose="05000000000000000000" pitchFamily="2" charset="2"/>
              </a:rPr>
              <a:t>regelmäßiger </a:t>
            </a:r>
            <a:r>
              <a:rPr lang="de-DE" altLang="de-DE" sz="15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Erfahrungsaustausch</a:t>
            </a:r>
          </a:p>
          <a:p>
            <a:pPr marL="846137" lvl="1" eaLnBrk="1" hangingPunct="1">
              <a:spcBef>
                <a:spcPts val="300"/>
              </a:spcBef>
              <a:spcAft>
                <a:spcPts val="300"/>
              </a:spcAft>
              <a:buClr>
                <a:srgbClr val="0076B4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5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Interessenvertretung</a:t>
            </a:r>
            <a:r>
              <a:rPr lang="de-DE" altLang="de-DE" sz="15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gegenüber dem Land, Bund u.a.</a:t>
            </a:r>
            <a:endParaRPr lang="de-DE" altLang="de-DE" sz="1500" dirty="0" smtClean="0"/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de-DE" altLang="de-DE" sz="1500" b="1" dirty="0" smtClean="0"/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272" y="1418494"/>
            <a:ext cx="1700213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1638744" y="5239064"/>
            <a:ext cx="2304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Quelle: AGFK-TH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77052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21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92100" y="120903"/>
            <a:ext cx="4997824" cy="81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Blick in die Zukunft </a:t>
            </a:r>
            <a:r>
              <a:rPr lang="de-DE" altLang="de-DE" sz="2400" kern="0" dirty="0" smtClean="0">
                <a:solidFill>
                  <a:schemeClr val="bg1"/>
                </a:solidFill>
              </a:rPr>
              <a:t/>
            </a:r>
            <a:br>
              <a:rPr lang="de-DE" altLang="de-DE" sz="2400" kern="0" dirty="0" smtClean="0">
                <a:solidFill>
                  <a:schemeClr val="bg1"/>
                </a:solidFill>
              </a:rPr>
            </a:br>
            <a:endParaRPr lang="de-DE" altLang="de-DE" sz="1800" kern="0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1567178"/>
            <a:ext cx="8153231" cy="456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kern="0" dirty="0" smtClean="0"/>
              <a:t>Alltagsradnetz </a:t>
            </a:r>
            <a:r>
              <a:rPr lang="de-DE" sz="2000" b="1" kern="0" dirty="0" smtClean="0"/>
              <a:t>erstellen</a:t>
            </a:r>
            <a:r>
              <a:rPr lang="de-DE" sz="2000" kern="0" dirty="0" smtClean="0"/>
              <a:t>, </a:t>
            </a:r>
            <a:r>
              <a:rPr lang="de-DE" sz="2000" b="1" kern="0" dirty="0" smtClean="0"/>
              <a:t>bewerben</a:t>
            </a:r>
            <a:r>
              <a:rPr lang="de-DE" sz="2000" kern="0" dirty="0" smtClean="0"/>
              <a:t> und </a:t>
            </a:r>
            <a:r>
              <a:rPr lang="de-DE" sz="2000" b="1" kern="0" dirty="0" smtClean="0"/>
              <a:t>sichtbar machen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kern="0" dirty="0" smtClean="0"/>
              <a:t>Verknüpfung Radverkehr mit ÖPNV weiter </a:t>
            </a:r>
            <a:r>
              <a:rPr lang="de-DE" sz="2000" b="1" kern="0" dirty="0" smtClean="0"/>
              <a:t>ausbauen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kern="0" dirty="0" smtClean="0"/>
              <a:t>Öffentlichkeitsarbeit </a:t>
            </a:r>
            <a:r>
              <a:rPr lang="de-DE" sz="2000" kern="0" dirty="0"/>
              <a:t>zum Radverkehr </a:t>
            </a:r>
            <a:r>
              <a:rPr lang="de-DE" sz="2000" b="1" kern="0" dirty="0" smtClean="0"/>
              <a:t>verstärken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1" kern="0" dirty="0" smtClean="0"/>
              <a:t>Kooperation mit AGFK-TH </a:t>
            </a:r>
            <a:r>
              <a:rPr lang="de-DE" sz="2000" b="1" kern="0" dirty="0"/>
              <a:t>ausbauen</a:t>
            </a:r>
            <a:r>
              <a:rPr lang="de-DE" sz="2000" kern="0" dirty="0"/>
              <a:t> – Kommunen </a:t>
            </a:r>
            <a:r>
              <a:rPr lang="de-DE" sz="2000" kern="0" dirty="0" smtClean="0"/>
              <a:t>gewinnen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kern="0" dirty="0" smtClean="0"/>
              <a:t>Fachpersonal – offene </a:t>
            </a:r>
            <a:r>
              <a:rPr lang="de-DE" sz="2000" b="1" kern="0" dirty="0" smtClean="0"/>
              <a:t>Stellen besetzen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1" kern="0" dirty="0" smtClean="0"/>
              <a:t>Haushaltsmittel</a:t>
            </a:r>
            <a:r>
              <a:rPr lang="de-DE" sz="2000" kern="0" dirty="0" smtClean="0"/>
              <a:t> für Radverkehr </a:t>
            </a:r>
            <a:r>
              <a:rPr lang="de-DE" sz="2000" b="1" kern="0" dirty="0" smtClean="0"/>
              <a:t>stärken, sichern und verstetigen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b="1" kern="0" dirty="0" smtClean="0"/>
              <a:t>Unterstützung</a:t>
            </a:r>
            <a:r>
              <a:rPr lang="de-DE" sz="2000" kern="0" dirty="0" smtClean="0"/>
              <a:t> durch den Bund möglichst </a:t>
            </a:r>
            <a:r>
              <a:rPr lang="de-DE" sz="2000" b="1" kern="0" dirty="0" smtClean="0"/>
              <a:t>aufstocken</a:t>
            </a:r>
            <a:r>
              <a:rPr lang="de-DE" sz="2000" kern="0" dirty="0" smtClean="0"/>
              <a:t> und </a:t>
            </a:r>
            <a:r>
              <a:rPr lang="de-DE" sz="2000" b="1" kern="0" dirty="0" smtClean="0"/>
              <a:t>verstetigen</a:t>
            </a:r>
            <a:r>
              <a:rPr lang="de-DE" sz="2000" kern="0" dirty="0"/>
              <a:t/>
            </a:r>
            <a:br>
              <a:rPr lang="de-DE" sz="2000" kern="0" dirty="0"/>
            </a:br>
            <a:r>
              <a:rPr lang="de-DE" sz="2000" kern="0" dirty="0" smtClean="0"/>
              <a:t/>
            </a:r>
            <a:br>
              <a:rPr lang="de-DE" sz="2000" kern="0" dirty="0" smtClean="0"/>
            </a:br>
            <a:r>
              <a:rPr lang="de-DE" sz="2000" kern="0" dirty="0" smtClean="0"/>
              <a:t/>
            </a:r>
            <a:br>
              <a:rPr lang="de-DE" sz="2000" kern="0" dirty="0" smtClean="0"/>
            </a:br>
            <a:r>
              <a:rPr lang="de-DE" sz="2400" kern="0" dirty="0" smtClean="0"/>
              <a:t/>
            </a:r>
            <a:br>
              <a:rPr lang="de-DE" sz="2400" kern="0" dirty="0" smtClean="0"/>
            </a:br>
            <a:r>
              <a:rPr lang="de-DE" sz="2400" kern="0" dirty="0" smtClean="0"/>
              <a:t/>
            </a:r>
            <a:br>
              <a:rPr lang="de-DE" sz="2400" kern="0" dirty="0" smtClean="0"/>
            </a:br>
            <a:endParaRPr lang="de-DE" sz="2400" kern="0" dirty="0"/>
          </a:p>
        </p:txBody>
      </p:sp>
    </p:spTree>
    <p:extLst>
      <p:ext uri="{BB962C8B-B14F-4D97-AF65-F5344CB8AC3E}">
        <p14:creationId xmlns:p14="http://schemas.microsoft.com/office/powerpoint/2010/main" val="362279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22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685" y="1137444"/>
            <a:ext cx="10285991" cy="5785870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15600" y="1722134"/>
            <a:ext cx="7940675" cy="459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de-DE" sz="4000" b="1" kern="0" dirty="0" smtClean="0"/>
              <a:t/>
            </a:r>
            <a:br>
              <a:rPr lang="de-DE" sz="4000" b="1" kern="0" dirty="0" smtClean="0"/>
            </a:br>
            <a:r>
              <a:rPr lang="de-DE" sz="4000" b="1" kern="0" dirty="0" smtClean="0"/>
              <a:t/>
            </a:r>
            <a:br>
              <a:rPr lang="de-DE" sz="4000" b="1" kern="0" dirty="0" smtClean="0"/>
            </a:br>
            <a:r>
              <a:rPr lang="de-DE" sz="4000" b="1" kern="0" dirty="0" smtClean="0"/>
              <a:t>Vielen Dank für Ihre Aufmerksamkeit! </a:t>
            </a:r>
            <a:r>
              <a:rPr lang="de-DE" sz="2400" b="1" kern="0" dirty="0" smtClean="0"/>
              <a:t/>
            </a:r>
            <a:br>
              <a:rPr lang="de-DE" sz="2400" b="1" kern="0" dirty="0" smtClean="0"/>
            </a:br>
            <a:r>
              <a:rPr lang="de-DE" sz="2400" kern="0" dirty="0" smtClean="0"/>
              <a:t/>
            </a:r>
            <a:br>
              <a:rPr lang="de-DE" sz="2400" kern="0" dirty="0" smtClean="0"/>
            </a:br>
            <a:r>
              <a:rPr lang="de-DE" sz="2400" kern="0" dirty="0" smtClean="0"/>
              <a:t/>
            </a:r>
            <a:br>
              <a:rPr lang="de-DE" sz="2400" kern="0" dirty="0" smtClean="0"/>
            </a:br>
            <a:r>
              <a:rPr lang="de-DE" sz="2400" kern="0" dirty="0" smtClean="0"/>
              <a:t/>
            </a:r>
            <a:br>
              <a:rPr lang="de-DE" sz="2400" kern="0" dirty="0" smtClean="0"/>
            </a:br>
            <a:r>
              <a:rPr lang="de-DE" sz="2400" kern="0" dirty="0" smtClean="0"/>
              <a:t/>
            </a:r>
            <a:br>
              <a:rPr lang="de-DE" sz="2400" kern="0" dirty="0" smtClean="0"/>
            </a:br>
            <a:endParaRPr lang="de-DE" sz="2400" kern="0" dirty="0"/>
          </a:p>
        </p:txBody>
      </p:sp>
      <p:sp>
        <p:nvSpPr>
          <p:cNvPr id="5" name="Textfeld 4"/>
          <p:cNvSpPr txBox="1"/>
          <p:nvPr/>
        </p:nvSpPr>
        <p:spPr>
          <a:xfrm>
            <a:off x="0" y="6611178"/>
            <a:ext cx="2304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Quelle: Stadtverwaltung Weimar</a:t>
            </a:r>
            <a:endParaRPr lang="de-DE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18117" y="1175719"/>
            <a:ext cx="7703003" cy="456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de-DE" sz="2000" i="1" kern="0" dirty="0" smtClean="0"/>
          </a:p>
          <a:p>
            <a:pPr algn="ctr">
              <a:lnSpc>
                <a:spcPct val="150000"/>
              </a:lnSpc>
            </a:pPr>
            <a:r>
              <a:rPr lang="de-DE" sz="2000" i="1" kern="0" dirty="0" smtClean="0"/>
              <a:t>Das Rad ist im Alltag und in der Freizeit das Verkehrsmittel der Wahl und hat einen Anteil von mindestens 15 % am Modal-Split. Radfahren in Thüringen ist attraktiv, günstig, schnell, komfortabel, sicher, gesundheitsfördernd und selbstverständlich. Es existiert ein lückenloses Radroutennetz ergänzt durch leistungsfähige Radvorrangrouten. 1/3 der Pkw-Pendelnden bei Strecken unter </a:t>
            </a:r>
            <a:br>
              <a:rPr lang="de-DE" sz="2000" i="1" kern="0" dirty="0" smtClean="0"/>
            </a:br>
            <a:r>
              <a:rPr lang="de-DE" sz="2000" i="1" kern="0" dirty="0" smtClean="0"/>
              <a:t>10 Kilometer sind auf das Fahrrad umgestiegen. Auf längeren Strecken nutzen 20 % der Menschen den öffentlichen Verkehr in Kombination mit dem Fahrrad.</a:t>
            </a:r>
            <a:endParaRPr lang="de-DE" sz="2000" i="1" kern="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kern="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kern="0" dirty="0" smtClean="0"/>
          </a:p>
          <a:p>
            <a:endParaRPr lang="de-DE" sz="1800" kern="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kern="0" dirty="0"/>
          </a:p>
          <a:p>
            <a:r>
              <a:rPr lang="de-DE" sz="1800" kern="0" dirty="0" smtClean="0"/>
              <a:t/>
            </a:r>
            <a:br>
              <a:rPr lang="de-DE" sz="1800" kern="0" dirty="0" smtClean="0"/>
            </a:br>
            <a:r>
              <a:rPr lang="de-DE" sz="1800" kern="0" dirty="0"/>
              <a:t/>
            </a:r>
            <a:br>
              <a:rPr lang="de-DE" sz="1800" kern="0" dirty="0"/>
            </a:br>
            <a:endParaRPr lang="de-DE" sz="1800" kern="0" dirty="0"/>
          </a:p>
        </p:txBody>
      </p:sp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3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Titel 4"/>
          <p:cNvSpPr txBox="1">
            <a:spLocks/>
          </p:cNvSpPr>
          <p:nvPr/>
        </p:nvSpPr>
        <p:spPr>
          <a:xfrm>
            <a:off x="326572" y="145546"/>
            <a:ext cx="5396496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2800" kern="0" dirty="0" smtClean="0">
                <a:solidFill>
                  <a:schemeClr val="bg1"/>
                </a:solidFill>
              </a:rPr>
              <a:t>Radfahren in Thüringen 2030</a:t>
            </a:r>
            <a:br>
              <a:rPr lang="de-DE" sz="2800" kern="0" dirty="0" smtClean="0">
                <a:solidFill>
                  <a:schemeClr val="bg1"/>
                </a:solidFill>
              </a:rPr>
            </a:br>
            <a:r>
              <a:rPr lang="de-DE" sz="2400" kern="0" dirty="0" smtClean="0">
                <a:solidFill>
                  <a:schemeClr val="bg1"/>
                </a:solidFill>
              </a:rPr>
              <a:t>- eine Vision?</a:t>
            </a:r>
            <a:endParaRPr lang="de-DE" sz="2400" kern="0" dirty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281122" y="5740400"/>
            <a:ext cx="227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in Anlehnung an ADFC-Aktionsplan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4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690" y="1972677"/>
            <a:ext cx="6592033" cy="3823870"/>
          </a:xfrm>
          <a:prstGeom prst="rect">
            <a:avLst/>
          </a:prstGeom>
        </p:spPr>
      </p:pic>
      <p:sp>
        <p:nvSpPr>
          <p:cNvPr id="5" name="Titel 4"/>
          <p:cNvSpPr txBox="1">
            <a:spLocks/>
          </p:cNvSpPr>
          <p:nvPr/>
        </p:nvSpPr>
        <p:spPr>
          <a:xfrm>
            <a:off x="326572" y="145546"/>
            <a:ext cx="5396496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2800" kern="0" dirty="0" smtClean="0">
                <a:solidFill>
                  <a:schemeClr val="bg1"/>
                </a:solidFill>
              </a:rPr>
              <a:t>Was wollen die Thüringer:innen</a:t>
            </a:r>
            <a:endParaRPr lang="de-DE" sz="2800" kern="0" dirty="0">
              <a:solidFill>
                <a:schemeClr val="bg1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691184" y="5770404"/>
            <a:ext cx="2304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Quelle: Fahrrad-Monitor 2021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2978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5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919" y="1888787"/>
            <a:ext cx="6599360" cy="4204578"/>
          </a:xfrm>
          <a:prstGeom prst="rect">
            <a:avLst/>
          </a:prstGeom>
        </p:spPr>
      </p:pic>
      <p:sp>
        <p:nvSpPr>
          <p:cNvPr id="5" name="Titel 4"/>
          <p:cNvSpPr txBox="1">
            <a:spLocks/>
          </p:cNvSpPr>
          <p:nvPr/>
        </p:nvSpPr>
        <p:spPr>
          <a:xfrm>
            <a:off x="326572" y="145546"/>
            <a:ext cx="5396496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2800" kern="0" dirty="0" smtClean="0">
                <a:solidFill>
                  <a:schemeClr val="bg1"/>
                </a:solidFill>
              </a:rPr>
              <a:t>Was wollen die Thüringer:innen</a:t>
            </a:r>
            <a:endParaRPr lang="de-DE" sz="2800" kern="0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183660" y="5770404"/>
            <a:ext cx="2304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Quelle: Fahrrad-Monitor 2021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6158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6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598" y="2226458"/>
            <a:ext cx="7503502" cy="3502097"/>
          </a:xfrm>
          <a:prstGeom prst="rect">
            <a:avLst/>
          </a:prstGeom>
        </p:spPr>
      </p:pic>
      <p:sp>
        <p:nvSpPr>
          <p:cNvPr id="5" name="Titel 4"/>
          <p:cNvSpPr txBox="1">
            <a:spLocks/>
          </p:cNvSpPr>
          <p:nvPr/>
        </p:nvSpPr>
        <p:spPr>
          <a:xfrm>
            <a:off x="326572" y="145546"/>
            <a:ext cx="5396496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2800" kern="0" dirty="0" smtClean="0">
                <a:solidFill>
                  <a:schemeClr val="bg1"/>
                </a:solidFill>
              </a:rPr>
              <a:t>Was wollen die Thüringer:innen</a:t>
            </a:r>
            <a:endParaRPr lang="de-DE" sz="2800" kern="0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691184" y="5770404"/>
            <a:ext cx="2304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Quelle: Fahrrad-Monitor 2021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9888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7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304800" y="140590"/>
            <a:ext cx="547063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Radverkehrskonzept 2.0  </a:t>
            </a:r>
            <a:br>
              <a:rPr lang="de-DE" altLang="de-DE" sz="28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Ziele und Grundsätze</a:t>
            </a:r>
          </a:p>
          <a:p>
            <a:pPr eaLnBrk="1" hangingPunct="1"/>
            <a:endParaRPr lang="de-DE" altLang="de-DE" sz="1800" kern="0" dirty="0">
              <a:solidFill>
                <a:schemeClr val="bg1"/>
              </a:solidFill>
            </a:endParaRPr>
          </a:p>
        </p:txBody>
      </p:sp>
      <p:sp>
        <p:nvSpPr>
          <p:cNvPr id="6" name="Textfeld 3"/>
          <p:cNvSpPr txBox="1">
            <a:spLocks noChangeArrowheads="1"/>
          </p:cNvSpPr>
          <p:nvPr/>
        </p:nvSpPr>
        <p:spPr bwMode="auto">
          <a:xfrm>
            <a:off x="3048000" y="2224484"/>
            <a:ext cx="580171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342900" indent="-342900" eaLnBrk="1" hangingPunct="1">
              <a:buFontTx/>
              <a:buAutoNum type="arabicPeriod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Mehr Radfahrende und mehr Verkehrssicherheit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endParaRPr lang="de-DE" altLang="de-DE" sz="1800" dirty="0" smtClean="0">
              <a:solidFill>
                <a:srgbClr val="0070C0"/>
              </a:solidFill>
            </a:endParaRP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Radverkehrsförderung für Mensch und Umwelt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endParaRPr lang="de-DE" altLang="de-DE" sz="1800" dirty="0" smtClean="0">
              <a:solidFill>
                <a:srgbClr val="0070C0"/>
              </a:solidFill>
            </a:endParaRP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Radfahren für alle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endParaRPr lang="de-DE" altLang="de-DE" sz="1800" dirty="0" smtClean="0">
              <a:solidFill>
                <a:srgbClr val="0070C0"/>
              </a:solidFill>
            </a:endParaRP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Radfahren in Thüringen</a:t>
            </a:r>
            <a:br>
              <a:rPr lang="de-DE" altLang="de-DE" sz="1800" dirty="0" smtClean="0">
                <a:solidFill>
                  <a:srgbClr val="0070C0"/>
                </a:solidFill>
              </a:rPr>
            </a:br>
            <a:endParaRPr lang="de-DE" altLang="de-DE" sz="1800" dirty="0" smtClean="0">
              <a:solidFill>
                <a:srgbClr val="0070C0"/>
              </a:solidFill>
            </a:endParaRP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de-DE" altLang="de-DE" sz="1800" dirty="0" smtClean="0">
                <a:solidFill>
                  <a:srgbClr val="0070C0"/>
                </a:solidFill>
              </a:rPr>
              <a:t>Viele Akteure können Radfahren fördern</a:t>
            </a:r>
          </a:p>
          <a:p>
            <a:pPr eaLnBrk="1" hangingPunct="1">
              <a:defRPr/>
            </a:pPr>
            <a:endParaRPr lang="de-DE" altLang="de-DE" dirty="0" smtClean="0"/>
          </a:p>
          <a:p>
            <a:pPr eaLnBrk="1" hangingPunct="1">
              <a:defRPr/>
            </a:pPr>
            <a:endParaRPr lang="de-DE" altLang="de-DE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89125"/>
            <a:ext cx="240665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18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8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268205" y="149269"/>
            <a:ext cx="4379099" cy="916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2800" kern="0" dirty="0" smtClean="0">
                <a:solidFill>
                  <a:schemeClr val="bg1"/>
                </a:solidFill>
              </a:rPr>
              <a:t>Radverkehrskonzept 2.0 </a:t>
            </a:r>
            <a:br>
              <a:rPr lang="de-DE" altLang="de-DE" sz="2800" kern="0" dirty="0" smtClean="0">
                <a:solidFill>
                  <a:schemeClr val="bg1"/>
                </a:solidFill>
              </a:rPr>
            </a:br>
            <a:r>
              <a:rPr lang="de-DE" altLang="de-DE" sz="2400" kern="0" dirty="0" smtClean="0">
                <a:solidFill>
                  <a:schemeClr val="bg1"/>
                </a:solidFill>
              </a:rPr>
              <a:t>- Handlungsfelder</a:t>
            </a:r>
          </a:p>
          <a:p>
            <a:pPr eaLnBrk="1" hangingPunct="1"/>
            <a:endParaRPr lang="de-DE" altLang="de-DE" sz="2800" kern="0" dirty="0" smtClean="0">
              <a:solidFill>
                <a:schemeClr val="bg1"/>
              </a:solidFill>
            </a:endParaRPr>
          </a:p>
          <a:p>
            <a:pPr eaLnBrk="1" hangingPunct="1"/>
            <a:endParaRPr lang="de-DE" altLang="de-DE" sz="2800" kern="0" dirty="0">
              <a:solidFill>
                <a:schemeClr val="bg1"/>
              </a:solidFill>
            </a:endParaRPr>
          </a:p>
        </p:txBody>
      </p:sp>
      <p:sp>
        <p:nvSpPr>
          <p:cNvPr id="9" name="Rectangle 6"/>
          <p:cNvSpPr>
            <a:spLocks noChangeAspect="1" noChangeArrowheads="1"/>
          </p:cNvSpPr>
          <p:nvPr/>
        </p:nvSpPr>
        <p:spPr bwMode="auto">
          <a:xfrm>
            <a:off x="3699642" y="1534876"/>
            <a:ext cx="5444358" cy="401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1. Sichere </a:t>
            </a:r>
            <a:r>
              <a:rPr lang="de-DE" altLang="de-DE" sz="1800" dirty="0">
                <a:solidFill>
                  <a:srgbClr val="0070C0"/>
                </a:solidFill>
              </a:rPr>
              <a:t>und attraktive </a:t>
            </a:r>
            <a:r>
              <a:rPr lang="de-DE" altLang="de-DE" sz="1800" dirty="0" smtClean="0">
                <a:solidFill>
                  <a:srgbClr val="0070C0"/>
                </a:solidFill>
              </a:rPr>
              <a:t>Radinfrastruktur</a:t>
            </a:r>
            <a:endParaRPr lang="de-DE" altLang="de-DE" sz="1800" dirty="0">
              <a:solidFill>
                <a:srgbClr val="0070C0"/>
              </a:solidFill>
            </a:endParaRP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2. Radroutennetz </a:t>
            </a:r>
            <a:r>
              <a:rPr lang="de-DE" altLang="de-DE" sz="1800" dirty="0">
                <a:solidFill>
                  <a:srgbClr val="0070C0"/>
                </a:solidFill>
              </a:rPr>
              <a:t>Thüringen</a:t>
            </a: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3. Wegweisung </a:t>
            </a:r>
            <a:r>
              <a:rPr lang="de-DE" altLang="de-DE" sz="1800" dirty="0">
                <a:solidFill>
                  <a:srgbClr val="0070C0"/>
                </a:solidFill>
              </a:rPr>
              <a:t>und Orientierung</a:t>
            </a: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4. Fahrradparken </a:t>
            </a:r>
            <a:r>
              <a:rPr lang="de-DE" altLang="de-DE" sz="1800" dirty="0">
                <a:solidFill>
                  <a:srgbClr val="0070C0"/>
                </a:solidFill>
              </a:rPr>
              <a:t>und </a:t>
            </a:r>
            <a:r>
              <a:rPr lang="de-DE" altLang="de-DE" sz="1800" dirty="0" smtClean="0">
                <a:solidFill>
                  <a:srgbClr val="0070C0"/>
                </a:solidFill>
              </a:rPr>
              <a:t>Verknüpfung mit ÖPNV</a:t>
            </a:r>
            <a:endParaRPr lang="de-DE" altLang="de-DE" sz="1800" dirty="0">
              <a:solidFill>
                <a:srgbClr val="0070C0"/>
              </a:solidFill>
            </a:endParaRP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5. Fahrradtourismus</a:t>
            </a:r>
            <a:endParaRPr lang="de-DE" altLang="de-DE" sz="1800" dirty="0">
              <a:solidFill>
                <a:srgbClr val="0070C0"/>
              </a:solidFill>
            </a:endParaRP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6. Nahmobilität </a:t>
            </a:r>
            <a:r>
              <a:rPr lang="de-DE" altLang="de-DE" sz="1800" dirty="0">
                <a:solidFill>
                  <a:srgbClr val="0070C0"/>
                </a:solidFill>
              </a:rPr>
              <a:t>für eine nachhaltige Stadt- und </a:t>
            </a:r>
            <a:endParaRPr lang="de-DE" altLang="de-DE" sz="1800" dirty="0" smtClean="0">
              <a:solidFill>
                <a:srgbClr val="0070C0"/>
              </a:solidFill>
            </a:endParaRP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>
                <a:solidFill>
                  <a:srgbClr val="0070C0"/>
                </a:solidFill>
              </a:rPr>
              <a:t> </a:t>
            </a:r>
            <a:r>
              <a:rPr lang="de-DE" altLang="de-DE" sz="1800" dirty="0" smtClean="0">
                <a:solidFill>
                  <a:srgbClr val="0070C0"/>
                </a:solidFill>
              </a:rPr>
              <a:t>   Dorfentwicklung</a:t>
            </a:r>
            <a:endParaRPr lang="de-DE" altLang="de-DE" sz="1800" dirty="0">
              <a:solidFill>
                <a:srgbClr val="0070C0"/>
              </a:solidFill>
            </a:endParaRP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7. Kommunikation </a:t>
            </a:r>
            <a:r>
              <a:rPr lang="de-DE" altLang="de-DE" sz="1800" dirty="0">
                <a:solidFill>
                  <a:srgbClr val="0070C0"/>
                </a:solidFill>
              </a:rPr>
              <a:t>und Verhalten</a:t>
            </a: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8. Bildung</a:t>
            </a:r>
            <a:endParaRPr lang="de-DE" altLang="de-DE" sz="1800" dirty="0">
              <a:solidFill>
                <a:srgbClr val="0070C0"/>
              </a:solidFill>
            </a:endParaRPr>
          </a:p>
          <a:p>
            <a:pPr marL="0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de-DE" altLang="de-DE" sz="1800" dirty="0" smtClean="0">
                <a:solidFill>
                  <a:srgbClr val="0070C0"/>
                </a:solidFill>
              </a:rPr>
              <a:t>9. Elektromobilität</a:t>
            </a:r>
            <a:endParaRPr lang="de-DE" altLang="de-DE" sz="1800" dirty="0">
              <a:solidFill>
                <a:srgbClr val="0070C0"/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05" y="1292337"/>
            <a:ext cx="2088875" cy="1421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919" y="2925936"/>
            <a:ext cx="2210322" cy="1315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05" y="4453521"/>
            <a:ext cx="2231132" cy="1454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526" y="4488182"/>
            <a:ext cx="2360467" cy="1579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8616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4800" y="6016625"/>
            <a:ext cx="8529638" cy="5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16938" algn="r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Aft>
                <a:spcPts val="200"/>
              </a:spcAft>
            </a:pPr>
            <a:r>
              <a:rPr lang="de-DE" altLang="de-DE" sz="1100" b="1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Tagung „Radverkehr als Element der Verkehrswende“</a:t>
            </a:r>
            <a:endParaRPr lang="de-DE" altLang="de-DE" sz="1100" b="1" dirty="0">
              <a:solidFill>
                <a:srgbClr val="0076B4"/>
              </a:solidFill>
              <a:ea typeface="MS PGothic" panose="020B0600070205080204" pitchFamily="34" charset="-128"/>
            </a:endParaRPr>
          </a:p>
          <a:p>
            <a:r>
              <a:rPr lang="de-DE" altLang="de-DE" sz="1100" dirty="0" smtClean="0">
                <a:solidFill>
                  <a:srgbClr val="0076B4"/>
                </a:solidFill>
                <a:ea typeface="MS PGothic" panose="020B0600070205080204" pitchFamily="34" charset="-128"/>
              </a:rPr>
              <a:t>05.05.2022             </a:t>
            </a:r>
            <a:r>
              <a:rPr lang="de-DE" altLang="de-DE" sz="1100" dirty="0">
                <a:solidFill>
                  <a:srgbClr val="0076B4"/>
                </a:solidFill>
                <a:ea typeface="MS PGothic" panose="020B0600070205080204" pitchFamily="34" charset="-128"/>
              </a:rPr>
              <a:t>	</a:t>
            </a:r>
            <a:fld id="{F24CAEEA-3B20-4AF5-9854-10B942E8443C}" type="slidenum">
              <a:rPr lang="de-DE" altLang="de-DE" sz="1100">
                <a:solidFill>
                  <a:srgbClr val="0076B4"/>
                </a:solidFill>
                <a:ea typeface="MS PGothic" panose="020B0600070205080204" pitchFamily="34" charset="-128"/>
              </a:rPr>
              <a:pPr/>
              <a:t>9</a:t>
            </a:fld>
            <a:endParaRPr lang="de-DE" altLang="de-DE" sz="1100" dirty="0">
              <a:solidFill>
                <a:srgbClr val="0076B4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Titel 4"/>
          <p:cNvSpPr txBox="1">
            <a:spLocks/>
          </p:cNvSpPr>
          <p:nvPr/>
        </p:nvSpPr>
        <p:spPr>
          <a:xfrm>
            <a:off x="326572" y="145546"/>
            <a:ext cx="5396496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76B4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2800" kern="0" dirty="0" smtClean="0">
                <a:solidFill>
                  <a:schemeClr val="bg1"/>
                </a:solidFill>
              </a:rPr>
              <a:t>Radverkehrskonzept 2.0</a:t>
            </a:r>
            <a:br>
              <a:rPr lang="de-DE" sz="2800" kern="0" dirty="0" smtClean="0">
                <a:solidFill>
                  <a:schemeClr val="bg1"/>
                </a:solidFill>
              </a:rPr>
            </a:br>
            <a:r>
              <a:rPr lang="de-DE" sz="2400" kern="0" dirty="0" smtClean="0">
                <a:solidFill>
                  <a:schemeClr val="bg1"/>
                </a:solidFill>
              </a:rPr>
              <a:t>- Finanzierung / Förderung</a:t>
            </a:r>
            <a:endParaRPr lang="de-DE" sz="2400" kern="0" dirty="0">
              <a:solidFill>
                <a:schemeClr val="bg1"/>
              </a:solidFill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035850"/>
              </p:ext>
            </p:extLst>
          </p:nvPr>
        </p:nvGraphicFramePr>
        <p:xfrm>
          <a:off x="304800" y="1713621"/>
          <a:ext cx="8436429" cy="3537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6709">
                  <a:extLst>
                    <a:ext uri="{9D8B030D-6E8A-4147-A177-3AD203B41FA5}">
                      <a16:colId xmlns:a16="http://schemas.microsoft.com/office/drawing/2014/main" val="3743672676"/>
                    </a:ext>
                  </a:extLst>
                </a:gridCol>
                <a:gridCol w="2134860">
                  <a:extLst>
                    <a:ext uri="{9D8B030D-6E8A-4147-A177-3AD203B41FA5}">
                      <a16:colId xmlns:a16="http://schemas.microsoft.com/office/drawing/2014/main" val="2570153016"/>
                    </a:ext>
                  </a:extLst>
                </a:gridCol>
                <a:gridCol w="2134860">
                  <a:extLst>
                    <a:ext uri="{9D8B030D-6E8A-4147-A177-3AD203B41FA5}">
                      <a16:colId xmlns:a16="http://schemas.microsoft.com/office/drawing/2014/main" val="780906226"/>
                    </a:ext>
                  </a:extLst>
                </a:gridCol>
              </a:tblGrid>
              <a:tr h="427080">
                <a:tc>
                  <a:txBody>
                    <a:bodyPr/>
                    <a:lstStyle/>
                    <a:p>
                      <a:r>
                        <a:rPr lang="de-DE" dirty="0" smtClean="0"/>
                        <a:t>Ausgaben</a:t>
                      </a:r>
                      <a:r>
                        <a:rPr lang="de-DE" baseline="0" dirty="0" smtClean="0"/>
                        <a:t> für Radwege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2017 - 2021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Längenstatistik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170142"/>
                  </a:ext>
                </a:extLst>
              </a:tr>
              <a:tr h="610114">
                <a:tc>
                  <a:txBody>
                    <a:bodyPr/>
                    <a:lstStyle/>
                    <a:p>
                      <a:r>
                        <a:rPr lang="de-DE" dirty="0" smtClean="0"/>
                        <a:t>Finanzierung Radwege an Bundesstraßen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2,8 Mio. € 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355 km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9822452"/>
                  </a:ext>
                </a:extLst>
              </a:tr>
              <a:tr h="6101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Finanzierung Radwege an Landesstraßen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8,9 Mio.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269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</a:rPr>
                        <a:t> km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4869436"/>
                  </a:ext>
                </a:extLst>
              </a:tr>
              <a:tr h="610114">
                <a:tc>
                  <a:txBody>
                    <a:bodyPr/>
                    <a:lstStyle/>
                    <a:p>
                      <a:r>
                        <a:rPr lang="de-DE" dirty="0" smtClean="0"/>
                        <a:t>Förderung</a:t>
                      </a:r>
                      <a:r>
                        <a:rPr lang="de-DE" baseline="0" dirty="0" smtClean="0"/>
                        <a:t> kommunale Radwege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21,9 Mio.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10.197 km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6782570"/>
                  </a:ext>
                </a:extLst>
              </a:tr>
              <a:tr h="610114">
                <a:tc>
                  <a:txBody>
                    <a:bodyPr/>
                    <a:lstStyle/>
                    <a:p>
                      <a:r>
                        <a:rPr lang="de-DE" dirty="0" smtClean="0"/>
                        <a:t>Förderung touristische Radwege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18,2 Mio.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3.385 km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0819325"/>
                  </a:ext>
                </a:extLst>
              </a:tr>
              <a:tr h="610114">
                <a:tc>
                  <a:txBody>
                    <a:bodyPr/>
                    <a:lstStyle/>
                    <a:p>
                      <a:r>
                        <a:rPr lang="de-DE" dirty="0" smtClean="0"/>
                        <a:t>Förderung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multifunktionale</a:t>
                      </a:r>
                      <a:r>
                        <a:rPr lang="de-DE" dirty="0" smtClean="0">
                          <a:solidFill>
                            <a:srgbClr val="0076B4"/>
                          </a:solidFill>
                        </a:rPr>
                        <a:t> </a:t>
                      </a:r>
                      <a:r>
                        <a:rPr lang="de-DE" dirty="0" smtClean="0"/>
                        <a:t>Wege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 0,3 Mio.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96627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858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BLV_PPT_4-3_Deutsch_vorlage">
  <a:themeElements>
    <a:clrScheme name="TTG_4-3 Deutsc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TG_4-3 Deutsch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ts val="1875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ts val="1875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lnDef>
  </a:objectDefaults>
  <a:extraClrSchemeLst>
    <a:extraClrScheme>
      <a:clrScheme name="TTG_4-3 Deutsc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G_4-3 Deutsc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G_4-3 Deutsc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G_4-3 Deutsc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G_4-3 Deutsc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G_4-3 Deutsc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G_4-3 Deutsc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G_4-3 Deutsc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G_4-3 Deutsc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G_4-3 Deutsc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G_4-3 Deutsc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G_4-3 Deutsc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TMIL_MHB_4-3</Template>
  <TotalTime>0</TotalTime>
  <Words>1410</Words>
  <Application>Microsoft Office PowerPoint</Application>
  <PresentationFormat>Bildschirmpräsentation (4:3)</PresentationFormat>
  <Paragraphs>246</Paragraphs>
  <Slides>22</Slides>
  <Notes>22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8" baseType="lpstr">
      <vt:lpstr>MS PGothic</vt:lpstr>
      <vt:lpstr>Arial</vt:lpstr>
      <vt:lpstr>Times</vt:lpstr>
      <vt:lpstr>Wingdings</vt:lpstr>
      <vt:lpstr>ヒラギノ角ゴ Pro W3</vt:lpstr>
      <vt:lpstr>TMBLV_PPT_4-3_Deutsch_vorlage</vt:lpstr>
      <vt:lpstr> „Thüringen - viele Etappen zum Fahrradland“    Maximilian Lange Thüringer Ministerium für Infrastruktur und Landwirtschaft Referat Straßenbau, Straßenrecht und Radverkehr   05. Mai 2022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Maßnahmen - Radroutenplaner Thüringen  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Titelfolie ohne Bild (Schriftart Arial, Schriftgröße mind. 30 pt)</dc:title>
  <dc:creator>TMIL Lange, Maximilian</dc:creator>
  <cp:lastModifiedBy>TMIL Lange, Maximilian</cp:lastModifiedBy>
  <cp:revision>306</cp:revision>
  <cp:lastPrinted>2022-05-04T14:30:09Z</cp:lastPrinted>
  <dcterms:created xsi:type="dcterms:W3CDTF">2021-12-09T11:43:20Z</dcterms:created>
  <dcterms:modified xsi:type="dcterms:W3CDTF">2022-05-05T09:29:22Z</dcterms:modified>
</cp:coreProperties>
</file>