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67" r:id="rId2"/>
    <p:sldId id="315" r:id="rId3"/>
    <p:sldId id="314" r:id="rId4"/>
    <p:sldId id="286" r:id="rId5"/>
    <p:sldId id="287" r:id="rId6"/>
    <p:sldId id="288" r:id="rId7"/>
    <p:sldId id="289" r:id="rId8"/>
    <p:sldId id="291" r:id="rId9"/>
    <p:sldId id="292" r:id="rId10"/>
    <p:sldId id="294" r:id="rId11"/>
    <p:sldId id="308" r:id="rId12"/>
    <p:sldId id="309" r:id="rId13"/>
    <p:sldId id="310" r:id="rId14"/>
    <p:sldId id="311" r:id="rId15"/>
    <p:sldId id="316" r:id="rId16"/>
    <p:sldId id="312" r:id="rId17"/>
    <p:sldId id="266" r:id="rId18"/>
  </p:sldIdLst>
  <p:sldSz cx="9144000" cy="5143500" type="screen16x9"/>
  <p:notesSz cx="6797675" cy="9926638"/>
  <p:photoAlbum/>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34">
          <p15:clr>
            <a:srgbClr val="A4A3A4"/>
          </p15:clr>
        </p15:guide>
        <p15:guide id="2" orient="horz" pos="2641">
          <p15:clr>
            <a:srgbClr val="A4A3A4"/>
          </p15:clr>
        </p15:guide>
        <p15:guide id="3" pos="453">
          <p15:clr>
            <a:srgbClr val="A4A3A4"/>
          </p15:clr>
        </p15:guide>
        <p15:guide id="4" pos="5261">
          <p15:clr>
            <a:srgbClr val="A4A3A4"/>
          </p15:clr>
        </p15:guide>
        <p15:guide id="5" pos="431">
          <p15:clr>
            <a:srgbClr val="A4A3A4"/>
          </p15:clr>
        </p15:guide>
        <p15:guide id="6" pos="5239">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nzmann, Bettina" initials="HB" lastIdx="6" clrIdx="0">
    <p:extLst/>
  </p:cmAuthor>
  <p:cmAuthor id="2" name="Bamberger, Lukas" initials="BL"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0" autoAdjust="0"/>
    <p:restoredTop sz="66354" autoAdjust="0"/>
  </p:normalViewPr>
  <p:slideViewPr>
    <p:cSldViewPr showGuides="1">
      <p:cViewPr varScale="1">
        <p:scale>
          <a:sx n="100" d="100"/>
          <a:sy n="100" d="100"/>
        </p:scale>
        <p:origin x="1926" y="84"/>
      </p:cViewPr>
      <p:guideLst>
        <p:guide orient="horz" pos="1234"/>
        <p:guide orient="horz" pos="2641"/>
        <p:guide pos="453"/>
        <p:guide pos="5261"/>
        <p:guide pos="431"/>
        <p:guide pos="5239"/>
      </p:guideLst>
    </p:cSldViewPr>
  </p:slideViewPr>
  <p:outlineViewPr>
    <p:cViewPr>
      <p:scale>
        <a:sx n="33" d="100"/>
        <a:sy n="33" d="100"/>
      </p:scale>
      <p:origin x="0" y="-117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0" d="100"/>
          <a:sy n="80" d="100"/>
        </p:scale>
        <p:origin x="4014" y="108"/>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D86182-0762-4E96-B46A-C1C670EC7A02}"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de-DE"/>
        </a:p>
      </dgm:t>
    </dgm:pt>
    <dgm:pt modelId="{890E7C1F-4773-4727-A415-C0B439552AC0}">
      <dgm:prSet phldrT="[Text]" custT="1"/>
      <dgm:spPr/>
      <dgm:t>
        <a:bodyPr/>
        <a:lstStyle/>
        <a:p>
          <a:r>
            <a:rPr lang="de-DE" sz="1400" b="1" dirty="0">
              <a:solidFill>
                <a:srgbClr val="FF9900"/>
              </a:solidFill>
            </a:rPr>
            <a:t>Fahrrad-Infrastruktur</a:t>
          </a:r>
          <a:endParaRPr lang="de-DE" sz="1100" b="1" dirty="0">
            <a:solidFill>
              <a:srgbClr val="FF9900"/>
            </a:solidFill>
          </a:endParaRPr>
        </a:p>
      </dgm:t>
    </dgm:pt>
    <dgm:pt modelId="{545D0FEB-8E31-4713-A875-E0D78D9F7333}" type="parTrans" cxnId="{26D12CAA-1475-45EA-B05C-C40A81113CB9}">
      <dgm:prSet/>
      <dgm:spPr/>
      <dgm:t>
        <a:bodyPr/>
        <a:lstStyle/>
        <a:p>
          <a:endParaRPr lang="de-DE"/>
        </a:p>
      </dgm:t>
    </dgm:pt>
    <dgm:pt modelId="{C80BC138-8C93-4DCF-BA28-50F72E9E156A}" type="sibTrans" cxnId="{26D12CAA-1475-45EA-B05C-C40A81113CB9}">
      <dgm:prSet/>
      <dgm:spPr/>
      <dgm:t>
        <a:bodyPr/>
        <a:lstStyle/>
        <a:p>
          <a:endParaRPr lang="de-DE"/>
        </a:p>
      </dgm:t>
    </dgm:pt>
    <dgm:pt modelId="{99BD947E-F569-45AD-B1F6-A97772CBF6AA}">
      <dgm:prSet phldrT="[Text]" custT="1"/>
      <dgm:spPr/>
      <dgm:t>
        <a:bodyPr/>
        <a:lstStyle/>
        <a:p>
          <a:r>
            <a:rPr lang="de-DE" sz="1400" b="1" dirty="0">
              <a:solidFill>
                <a:srgbClr val="FF9900"/>
              </a:solidFill>
            </a:rPr>
            <a:t>Bildung</a:t>
          </a:r>
          <a:endParaRPr lang="de-DE" sz="1100" b="1" dirty="0">
            <a:solidFill>
              <a:srgbClr val="FF9900"/>
            </a:solidFill>
          </a:endParaRPr>
        </a:p>
      </dgm:t>
    </dgm:pt>
    <dgm:pt modelId="{5B2E9E2C-8FF4-4089-836E-6CB515C33BDD}" type="parTrans" cxnId="{93814F44-9E34-419E-8290-BE3C02985E25}">
      <dgm:prSet/>
      <dgm:spPr/>
      <dgm:t>
        <a:bodyPr/>
        <a:lstStyle/>
        <a:p>
          <a:endParaRPr lang="de-DE"/>
        </a:p>
      </dgm:t>
    </dgm:pt>
    <dgm:pt modelId="{CC9B29F9-5E7E-4525-BE9D-D5936918E8F9}" type="sibTrans" cxnId="{93814F44-9E34-419E-8290-BE3C02985E25}">
      <dgm:prSet/>
      <dgm:spPr/>
      <dgm:t>
        <a:bodyPr/>
        <a:lstStyle/>
        <a:p>
          <a:endParaRPr lang="de-DE"/>
        </a:p>
      </dgm:t>
    </dgm:pt>
    <dgm:pt modelId="{CA4F6100-4366-4271-980C-36233B6DF26C}">
      <dgm:prSet phldrT="[Text]" custT="1"/>
      <dgm:spPr/>
      <dgm:t>
        <a:bodyPr/>
        <a:lstStyle/>
        <a:p>
          <a:r>
            <a:rPr lang="de-DE" sz="1400" b="1" dirty="0" err="1">
              <a:solidFill>
                <a:srgbClr val="FF9900"/>
              </a:solidFill>
            </a:rPr>
            <a:t>Kommu-nikation</a:t>
          </a:r>
          <a:endParaRPr lang="de-DE" sz="1100" b="1" dirty="0">
            <a:solidFill>
              <a:srgbClr val="FF9900"/>
            </a:solidFill>
          </a:endParaRPr>
        </a:p>
      </dgm:t>
    </dgm:pt>
    <dgm:pt modelId="{9559B282-E637-4605-B209-A3A4712341F8}" type="parTrans" cxnId="{55966D06-E0E4-4DC8-B037-ACC061D4742C}">
      <dgm:prSet/>
      <dgm:spPr/>
      <dgm:t>
        <a:bodyPr/>
        <a:lstStyle/>
        <a:p>
          <a:endParaRPr lang="de-DE"/>
        </a:p>
      </dgm:t>
    </dgm:pt>
    <dgm:pt modelId="{9B41B843-21E7-4696-9F40-8007A07CE49F}" type="sibTrans" cxnId="{55966D06-E0E4-4DC8-B037-ACC061D4742C}">
      <dgm:prSet/>
      <dgm:spPr/>
      <dgm:t>
        <a:bodyPr/>
        <a:lstStyle/>
        <a:p>
          <a:endParaRPr lang="de-DE"/>
        </a:p>
      </dgm:t>
    </dgm:pt>
    <dgm:pt modelId="{147CE6D3-C7E6-4826-A989-59D53CE77F97}">
      <dgm:prSet phldrT="[Text]" custT="1"/>
      <dgm:spPr/>
      <dgm:t>
        <a:bodyPr/>
        <a:lstStyle/>
        <a:p>
          <a:r>
            <a:rPr lang="de-DE" sz="1400" b="1" dirty="0" err="1">
              <a:solidFill>
                <a:srgbClr val="FF9900"/>
              </a:solidFill>
            </a:rPr>
            <a:t>Radnetz</a:t>
          </a:r>
          <a:endParaRPr lang="de-DE" sz="1400" b="1" dirty="0">
            <a:solidFill>
              <a:srgbClr val="FF9900"/>
            </a:solidFill>
          </a:endParaRPr>
        </a:p>
        <a:p>
          <a:r>
            <a:rPr lang="de-DE" sz="1400" b="1" dirty="0">
              <a:solidFill>
                <a:srgbClr val="FF9900"/>
              </a:solidFill>
            </a:rPr>
            <a:t>Deutschland</a:t>
          </a:r>
        </a:p>
      </dgm:t>
    </dgm:pt>
    <dgm:pt modelId="{A39F2D35-B11E-4E61-A6E6-7E86929017ED}" type="parTrans" cxnId="{FCF8B194-4CBE-4285-809D-DABC2E84FD27}">
      <dgm:prSet/>
      <dgm:spPr/>
      <dgm:t>
        <a:bodyPr/>
        <a:lstStyle/>
        <a:p>
          <a:endParaRPr lang="de-DE"/>
        </a:p>
      </dgm:t>
    </dgm:pt>
    <dgm:pt modelId="{36A0ACBA-3DDE-433F-BCA1-55D3886B62B2}" type="sibTrans" cxnId="{FCF8B194-4CBE-4285-809D-DABC2E84FD27}">
      <dgm:prSet/>
      <dgm:spPr/>
      <dgm:t>
        <a:bodyPr/>
        <a:lstStyle/>
        <a:p>
          <a:endParaRPr lang="de-DE"/>
        </a:p>
      </dgm:t>
    </dgm:pt>
    <dgm:pt modelId="{1DEEAAAA-937C-4A30-90E6-9CF4C6B7C411}">
      <dgm:prSet phldrT="[Text]" custT="1"/>
      <dgm:spPr/>
      <dgm:t>
        <a:bodyPr/>
        <a:lstStyle/>
        <a:p>
          <a:r>
            <a:rPr lang="de-DE" sz="1400" b="1" dirty="0">
              <a:solidFill>
                <a:srgbClr val="FF9900"/>
              </a:solidFill>
            </a:rPr>
            <a:t>Modell-</a:t>
          </a:r>
          <a:br>
            <a:rPr lang="de-DE" sz="1400" b="1" dirty="0">
              <a:solidFill>
                <a:srgbClr val="FF9900"/>
              </a:solidFill>
            </a:rPr>
          </a:br>
          <a:r>
            <a:rPr lang="de-DE" sz="1400" b="1" dirty="0" err="1">
              <a:solidFill>
                <a:srgbClr val="FF9900"/>
              </a:solidFill>
            </a:rPr>
            <a:t>projekte</a:t>
          </a:r>
          <a:endParaRPr lang="de-DE" sz="1400" b="1" dirty="0">
            <a:solidFill>
              <a:srgbClr val="FF9900"/>
            </a:solidFill>
          </a:endParaRPr>
        </a:p>
      </dgm:t>
    </dgm:pt>
    <dgm:pt modelId="{C8DC3255-C42F-4B41-92F6-F707917BD712}" type="parTrans" cxnId="{A468E9AA-30EB-4980-8382-885E9D763F95}">
      <dgm:prSet/>
      <dgm:spPr/>
      <dgm:t>
        <a:bodyPr/>
        <a:lstStyle/>
        <a:p>
          <a:endParaRPr lang="de-DE"/>
        </a:p>
      </dgm:t>
    </dgm:pt>
    <dgm:pt modelId="{B57161D5-9A31-46F7-9E96-E77557DFFAB6}" type="sibTrans" cxnId="{A468E9AA-30EB-4980-8382-885E9D763F95}">
      <dgm:prSet/>
      <dgm:spPr/>
      <dgm:t>
        <a:bodyPr/>
        <a:lstStyle/>
        <a:p>
          <a:endParaRPr lang="de-DE"/>
        </a:p>
      </dgm:t>
    </dgm:pt>
    <dgm:pt modelId="{4770F2A3-4704-472A-8855-C79283BF4F95}">
      <dgm:prSet phldrT="[Text]" custT="1"/>
      <dgm:spPr/>
      <dgm:t>
        <a:bodyPr/>
        <a:lstStyle/>
        <a:p>
          <a:r>
            <a:rPr lang="de-DE" sz="1400" b="1" dirty="0">
              <a:solidFill>
                <a:srgbClr val="FF9900"/>
              </a:solidFill>
            </a:rPr>
            <a:t>Rahmen</a:t>
          </a:r>
          <a:endParaRPr lang="de-DE" sz="1100" b="1" dirty="0">
            <a:solidFill>
              <a:srgbClr val="FF9900"/>
            </a:solidFill>
          </a:endParaRPr>
        </a:p>
      </dgm:t>
    </dgm:pt>
    <dgm:pt modelId="{31A03341-D779-4E3C-9032-1F2A91DFDA96}" type="parTrans" cxnId="{505FB7EE-3D04-4C8C-B43B-096C3C477F66}">
      <dgm:prSet/>
      <dgm:spPr/>
      <dgm:t>
        <a:bodyPr/>
        <a:lstStyle/>
        <a:p>
          <a:endParaRPr lang="de-DE"/>
        </a:p>
      </dgm:t>
    </dgm:pt>
    <dgm:pt modelId="{662DD8AB-D875-4308-ADA8-60B222728797}" type="sibTrans" cxnId="{505FB7EE-3D04-4C8C-B43B-096C3C477F66}">
      <dgm:prSet/>
      <dgm:spPr/>
      <dgm:t>
        <a:bodyPr/>
        <a:lstStyle/>
        <a:p>
          <a:endParaRPr lang="de-DE"/>
        </a:p>
      </dgm:t>
    </dgm:pt>
    <dgm:pt modelId="{12334A9B-4389-4EA8-9212-A6AD2AE006D2}" type="pres">
      <dgm:prSet presAssocID="{45D86182-0762-4E96-B46A-C1C670EC7A02}" presName="Name0" presStyleCnt="0">
        <dgm:presLayoutVars>
          <dgm:dir/>
          <dgm:resizeHandles val="exact"/>
        </dgm:presLayoutVars>
      </dgm:prSet>
      <dgm:spPr/>
    </dgm:pt>
    <dgm:pt modelId="{15F808C4-EEF9-48B9-8899-A4EE7281CD24}" type="pres">
      <dgm:prSet presAssocID="{890E7C1F-4773-4727-A415-C0B439552AC0}" presName="compNode" presStyleCnt="0"/>
      <dgm:spPr/>
    </dgm:pt>
    <dgm:pt modelId="{73385E09-A8E8-4562-A9BA-E43D54CF2403}" type="pres">
      <dgm:prSet presAssocID="{890E7C1F-4773-4727-A415-C0B439552AC0}" presName="pictRect" presStyleLbl="node1" presStyleIdx="0" presStyleCnt="6"/>
      <dgm:spPr>
        <a:blipFill>
          <a:blip xmlns:r="http://schemas.openxmlformats.org/officeDocument/2006/relationships" r:embed="rId1" cstate="hqprint">
            <a:extLst>
              <a:ext uri="{28A0092B-C50C-407E-A947-70E740481C1C}">
                <a14:useLocalDpi xmlns:a14="http://schemas.microsoft.com/office/drawing/2010/main"/>
              </a:ext>
            </a:extLst>
          </a:blip>
          <a:srcRect/>
          <a:stretch>
            <a:fillRect t="-23000" b="-23000"/>
          </a:stretch>
        </a:blipFill>
      </dgm:spPr>
    </dgm:pt>
    <dgm:pt modelId="{4B01F4F2-3DA4-415F-BFB6-B369AA38AE0D}" type="pres">
      <dgm:prSet presAssocID="{890E7C1F-4773-4727-A415-C0B439552AC0}" presName="textRect" presStyleLbl="revTx" presStyleIdx="0" presStyleCnt="6" custScaleX="130731">
        <dgm:presLayoutVars>
          <dgm:bulletEnabled val="1"/>
        </dgm:presLayoutVars>
      </dgm:prSet>
      <dgm:spPr/>
    </dgm:pt>
    <dgm:pt modelId="{D81569B3-7470-413D-B828-24EC8BC40D42}" type="pres">
      <dgm:prSet presAssocID="{C80BC138-8C93-4DCF-BA28-50F72E9E156A}" presName="sibTrans" presStyleLbl="sibTrans2D1" presStyleIdx="0" presStyleCnt="0"/>
      <dgm:spPr/>
    </dgm:pt>
    <dgm:pt modelId="{DF4BAB70-917F-4AE8-B089-AD8F53E9371A}" type="pres">
      <dgm:prSet presAssocID="{1DEEAAAA-937C-4A30-90E6-9CF4C6B7C411}" presName="compNode" presStyleCnt="0"/>
      <dgm:spPr/>
    </dgm:pt>
    <dgm:pt modelId="{BE43D1DB-C417-4BE8-B494-D29CA1FDCFFF}" type="pres">
      <dgm:prSet presAssocID="{1DEEAAAA-937C-4A30-90E6-9CF4C6B7C411}" presName="pictRect" presStyleLbl="node1" presStyleIdx="1" presStyleCnt="6"/>
      <dgm:spPr>
        <a:blipFill>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dgm:spPr>
    </dgm:pt>
    <dgm:pt modelId="{8C911C18-D852-4BB5-9D07-8545C4AB0774}" type="pres">
      <dgm:prSet presAssocID="{1DEEAAAA-937C-4A30-90E6-9CF4C6B7C411}" presName="textRect" presStyleLbl="revTx" presStyleIdx="1" presStyleCnt="6">
        <dgm:presLayoutVars>
          <dgm:bulletEnabled val="1"/>
        </dgm:presLayoutVars>
      </dgm:prSet>
      <dgm:spPr/>
    </dgm:pt>
    <dgm:pt modelId="{A111B1E1-7E37-41EF-A638-FB11498378B8}" type="pres">
      <dgm:prSet presAssocID="{B57161D5-9A31-46F7-9E96-E77557DFFAB6}" presName="sibTrans" presStyleLbl="sibTrans2D1" presStyleIdx="0" presStyleCnt="0"/>
      <dgm:spPr/>
    </dgm:pt>
    <dgm:pt modelId="{F833A0A4-ECEC-4011-BFFC-25FB3B8F50DD}" type="pres">
      <dgm:prSet presAssocID="{4770F2A3-4704-472A-8855-C79283BF4F95}" presName="compNode" presStyleCnt="0"/>
      <dgm:spPr/>
    </dgm:pt>
    <dgm:pt modelId="{0B6D6D1A-53E7-408C-A8B2-2FBD37635999}" type="pres">
      <dgm:prSet presAssocID="{4770F2A3-4704-472A-8855-C79283BF4F95}" presName="pictRect" presStyleLbl="node1" presStyleIdx="2" presStyleCnt="6"/>
      <dgm:spPr>
        <a:blipFill>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dgm:spPr>
    </dgm:pt>
    <dgm:pt modelId="{0CE54F4D-F3F9-4E47-A11B-DB5E2EF9E0CA}" type="pres">
      <dgm:prSet presAssocID="{4770F2A3-4704-472A-8855-C79283BF4F95}" presName="textRect" presStyleLbl="revTx" presStyleIdx="2" presStyleCnt="6">
        <dgm:presLayoutVars>
          <dgm:bulletEnabled val="1"/>
        </dgm:presLayoutVars>
      </dgm:prSet>
      <dgm:spPr/>
    </dgm:pt>
    <dgm:pt modelId="{6D89CEBB-D7E1-41FE-9F24-A4767B599E8A}" type="pres">
      <dgm:prSet presAssocID="{662DD8AB-D875-4308-ADA8-60B222728797}" presName="sibTrans" presStyleLbl="sibTrans2D1" presStyleIdx="0" presStyleCnt="0"/>
      <dgm:spPr/>
    </dgm:pt>
    <dgm:pt modelId="{7A08458E-D255-44D8-B9F0-389E27B14ECC}" type="pres">
      <dgm:prSet presAssocID="{99BD947E-F569-45AD-B1F6-A97772CBF6AA}" presName="compNode" presStyleCnt="0"/>
      <dgm:spPr/>
    </dgm:pt>
    <dgm:pt modelId="{A41D6833-EFF7-47B9-88C6-0775D7A5C1DB}" type="pres">
      <dgm:prSet presAssocID="{99BD947E-F569-45AD-B1F6-A97772CBF6AA}" presName="pictRect" presStyleLbl="node1" presStyleIdx="3" presStyleCnt="6"/>
      <dgm:spPr>
        <a:blipFill>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dgm:spPr>
    </dgm:pt>
    <dgm:pt modelId="{8178627C-813F-4AAD-B7E3-39A1D117229D}" type="pres">
      <dgm:prSet presAssocID="{99BD947E-F569-45AD-B1F6-A97772CBF6AA}" presName="textRect" presStyleLbl="revTx" presStyleIdx="3" presStyleCnt="6">
        <dgm:presLayoutVars>
          <dgm:bulletEnabled val="1"/>
        </dgm:presLayoutVars>
      </dgm:prSet>
      <dgm:spPr/>
    </dgm:pt>
    <dgm:pt modelId="{DD6279D5-82A1-46CE-BC03-DC8D7659C026}" type="pres">
      <dgm:prSet presAssocID="{CC9B29F9-5E7E-4525-BE9D-D5936918E8F9}" presName="sibTrans" presStyleLbl="sibTrans2D1" presStyleIdx="0" presStyleCnt="0"/>
      <dgm:spPr/>
    </dgm:pt>
    <dgm:pt modelId="{132DA312-2D73-4925-A8F9-C37E47E8FBE9}" type="pres">
      <dgm:prSet presAssocID="{CA4F6100-4366-4271-980C-36233B6DF26C}" presName="compNode" presStyleCnt="0"/>
      <dgm:spPr/>
    </dgm:pt>
    <dgm:pt modelId="{5809988A-B8B5-44DB-AFC4-B65AE709537A}" type="pres">
      <dgm:prSet presAssocID="{CA4F6100-4366-4271-980C-36233B6DF26C}" presName="pictRect" presStyleLbl="node1" presStyleIdx="4" presStyleCnt="6"/>
      <dgm:spPr>
        <a:blipFill>
          <a:blip xmlns:r="http://schemas.openxmlformats.org/officeDocument/2006/relationships" r:embed="rId5" cstate="hqprint">
            <a:extLst>
              <a:ext uri="{28A0092B-C50C-407E-A947-70E740481C1C}">
                <a14:useLocalDpi xmlns:a14="http://schemas.microsoft.com/office/drawing/2010/main"/>
              </a:ext>
            </a:extLst>
          </a:blip>
          <a:srcRect/>
          <a:stretch>
            <a:fillRect/>
          </a:stretch>
        </a:blipFill>
      </dgm:spPr>
    </dgm:pt>
    <dgm:pt modelId="{F3E74A2D-FBF2-4E65-88F6-01A7BF21121F}" type="pres">
      <dgm:prSet presAssocID="{CA4F6100-4366-4271-980C-36233B6DF26C}" presName="textRect" presStyleLbl="revTx" presStyleIdx="4" presStyleCnt="6">
        <dgm:presLayoutVars>
          <dgm:bulletEnabled val="1"/>
        </dgm:presLayoutVars>
      </dgm:prSet>
      <dgm:spPr/>
    </dgm:pt>
    <dgm:pt modelId="{6C944DE0-7B80-41C0-99BE-C168228D3A38}" type="pres">
      <dgm:prSet presAssocID="{9B41B843-21E7-4696-9F40-8007A07CE49F}" presName="sibTrans" presStyleLbl="sibTrans2D1" presStyleIdx="0" presStyleCnt="0"/>
      <dgm:spPr/>
    </dgm:pt>
    <dgm:pt modelId="{80A05153-BFE1-46EC-AA8A-93E3BF4196CB}" type="pres">
      <dgm:prSet presAssocID="{147CE6D3-C7E6-4826-A989-59D53CE77F97}" presName="compNode" presStyleCnt="0"/>
      <dgm:spPr/>
    </dgm:pt>
    <dgm:pt modelId="{980283C1-0FCB-42B4-8049-05C4627E3AA9}" type="pres">
      <dgm:prSet presAssocID="{147CE6D3-C7E6-4826-A989-59D53CE77F97}" presName="pictRect" presStyleLbl="node1" presStyleIdx="5" presStyleCnt="6"/>
      <dgm:spPr>
        <a:blipFill>
          <a:blip xmlns:r="http://schemas.openxmlformats.org/officeDocument/2006/relationships" r:embed="rId6" cstate="hqprint">
            <a:extLst>
              <a:ext uri="{28A0092B-C50C-407E-A947-70E740481C1C}">
                <a14:useLocalDpi xmlns:a14="http://schemas.microsoft.com/office/drawing/2010/main"/>
              </a:ext>
            </a:extLst>
          </a:blip>
          <a:srcRect/>
          <a:stretch>
            <a:fillRect/>
          </a:stretch>
        </a:blipFill>
      </dgm:spPr>
    </dgm:pt>
    <dgm:pt modelId="{2E70FF35-C4E7-4CBC-AAC1-F558E2487E88}" type="pres">
      <dgm:prSet presAssocID="{147CE6D3-C7E6-4826-A989-59D53CE77F97}" presName="textRect" presStyleLbl="revTx" presStyleIdx="5" presStyleCnt="6" custScaleX="132970">
        <dgm:presLayoutVars>
          <dgm:bulletEnabled val="1"/>
        </dgm:presLayoutVars>
      </dgm:prSet>
      <dgm:spPr/>
    </dgm:pt>
  </dgm:ptLst>
  <dgm:cxnLst>
    <dgm:cxn modelId="{80C12001-34DB-446A-B70E-D1DF8F1997D1}" type="presOf" srcId="{1DEEAAAA-937C-4A30-90E6-9CF4C6B7C411}" destId="{8C911C18-D852-4BB5-9D07-8545C4AB0774}" srcOrd="0" destOrd="0" presId="urn:microsoft.com/office/officeart/2005/8/layout/pList1"/>
    <dgm:cxn modelId="{55966D06-E0E4-4DC8-B037-ACC061D4742C}" srcId="{45D86182-0762-4E96-B46A-C1C670EC7A02}" destId="{CA4F6100-4366-4271-980C-36233B6DF26C}" srcOrd="4" destOrd="0" parTransId="{9559B282-E637-4605-B209-A3A4712341F8}" sibTransId="{9B41B843-21E7-4696-9F40-8007A07CE49F}"/>
    <dgm:cxn modelId="{59E00541-07A1-4692-AE89-7419BAB443AB}" type="presOf" srcId="{45D86182-0762-4E96-B46A-C1C670EC7A02}" destId="{12334A9B-4389-4EA8-9212-A6AD2AE006D2}" srcOrd="0" destOrd="0" presId="urn:microsoft.com/office/officeart/2005/8/layout/pList1"/>
    <dgm:cxn modelId="{93814F44-9E34-419E-8290-BE3C02985E25}" srcId="{45D86182-0762-4E96-B46A-C1C670EC7A02}" destId="{99BD947E-F569-45AD-B1F6-A97772CBF6AA}" srcOrd="3" destOrd="0" parTransId="{5B2E9E2C-8FF4-4089-836E-6CB515C33BDD}" sibTransId="{CC9B29F9-5E7E-4525-BE9D-D5936918E8F9}"/>
    <dgm:cxn modelId="{C8ED5048-1791-4673-AD74-7EC7FFA7149D}" type="presOf" srcId="{4770F2A3-4704-472A-8855-C79283BF4F95}" destId="{0CE54F4D-F3F9-4E47-A11B-DB5E2EF9E0CA}" srcOrd="0" destOrd="0" presId="urn:microsoft.com/office/officeart/2005/8/layout/pList1"/>
    <dgm:cxn modelId="{C1893B49-6CC7-4E54-9E12-CCED3233664E}" type="presOf" srcId="{9B41B843-21E7-4696-9F40-8007A07CE49F}" destId="{6C944DE0-7B80-41C0-99BE-C168228D3A38}" srcOrd="0" destOrd="0" presId="urn:microsoft.com/office/officeart/2005/8/layout/pList1"/>
    <dgm:cxn modelId="{FF6B7F49-EF18-4992-A714-1AC732A3A35B}" type="presOf" srcId="{C80BC138-8C93-4DCF-BA28-50F72E9E156A}" destId="{D81569B3-7470-413D-B828-24EC8BC40D42}" srcOrd="0" destOrd="0" presId="urn:microsoft.com/office/officeart/2005/8/layout/pList1"/>
    <dgm:cxn modelId="{0367B17A-EAA7-4E04-B86A-3373330CD7AB}" type="presOf" srcId="{662DD8AB-D875-4308-ADA8-60B222728797}" destId="{6D89CEBB-D7E1-41FE-9F24-A4767B599E8A}" srcOrd="0" destOrd="0" presId="urn:microsoft.com/office/officeart/2005/8/layout/pList1"/>
    <dgm:cxn modelId="{C39B298C-2A4C-4659-BA94-5232B7E06DFF}" type="presOf" srcId="{99BD947E-F569-45AD-B1F6-A97772CBF6AA}" destId="{8178627C-813F-4AAD-B7E3-39A1D117229D}" srcOrd="0" destOrd="0" presId="urn:microsoft.com/office/officeart/2005/8/layout/pList1"/>
    <dgm:cxn modelId="{FCF8B194-4CBE-4285-809D-DABC2E84FD27}" srcId="{45D86182-0762-4E96-B46A-C1C670EC7A02}" destId="{147CE6D3-C7E6-4826-A989-59D53CE77F97}" srcOrd="5" destOrd="0" parTransId="{A39F2D35-B11E-4E61-A6E6-7E86929017ED}" sibTransId="{36A0ACBA-3DDE-433F-BCA1-55D3886B62B2}"/>
    <dgm:cxn modelId="{7F5A4697-4C3D-40FB-B883-F1F88736227D}" type="presOf" srcId="{147CE6D3-C7E6-4826-A989-59D53CE77F97}" destId="{2E70FF35-C4E7-4CBC-AAC1-F558E2487E88}" srcOrd="0" destOrd="0" presId="urn:microsoft.com/office/officeart/2005/8/layout/pList1"/>
    <dgm:cxn modelId="{26D12CAA-1475-45EA-B05C-C40A81113CB9}" srcId="{45D86182-0762-4E96-B46A-C1C670EC7A02}" destId="{890E7C1F-4773-4727-A415-C0B439552AC0}" srcOrd="0" destOrd="0" parTransId="{545D0FEB-8E31-4713-A875-E0D78D9F7333}" sibTransId="{C80BC138-8C93-4DCF-BA28-50F72E9E156A}"/>
    <dgm:cxn modelId="{A468E9AA-30EB-4980-8382-885E9D763F95}" srcId="{45D86182-0762-4E96-B46A-C1C670EC7A02}" destId="{1DEEAAAA-937C-4A30-90E6-9CF4C6B7C411}" srcOrd="1" destOrd="0" parTransId="{C8DC3255-C42F-4B41-92F6-F707917BD712}" sibTransId="{B57161D5-9A31-46F7-9E96-E77557DFFAB6}"/>
    <dgm:cxn modelId="{B1C521AE-F8BA-4043-B769-DD30E55CC0C0}" type="presOf" srcId="{890E7C1F-4773-4727-A415-C0B439552AC0}" destId="{4B01F4F2-3DA4-415F-BFB6-B369AA38AE0D}" srcOrd="0" destOrd="0" presId="urn:microsoft.com/office/officeart/2005/8/layout/pList1"/>
    <dgm:cxn modelId="{085700BE-A742-44EF-B764-D46EC62224AA}" type="presOf" srcId="{B57161D5-9A31-46F7-9E96-E77557DFFAB6}" destId="{A111B1E1-7E37-41EF-A638-FB11498378B8}" srcOrd="0" destOrd="0" presId="urn:microsoft.com/office/officeart/2005/8/layout/pList1"/>
    <dgm:cxn modelId="{806626CA-9A47-4E79-9776-A5B9EF6474F3}" type="presOf" srcId="{CA4F6100-4366-4271-980C-36233B6DF26C}" destId="{F3E74A2D-FBF2-4E65-88F6-01A7BF21121F}" srcOrd="0" destOrd="0" presId="urn:microsoft.com/office/officeart/2005/8/layout/pList1"/>
    <dgm:cxn modelId="{1C54C4CA-514F-410E-B2C6-364BBD12ABCD}" type="presOf" srcId="{CC9B29F9-5E7E-4525-BE9D-D5936918E8F9}" destId="{DD6279D5-82A1-46CE-BC03-DC8D7659C026}" srcOrd="0" destOrd="0" presId="urn:microsoft.com/office/officeart/2005/8/layout/pList1"/>
    <dgm:cxn modelId="{505FB7EE-3D04-4C8C-B43B-096C3C477F66}" srcId="{45D86182-0762-4E96-B46A-C1C670EC7A02}" destId="{4770F2A3-4704-472A-8855-C79283BF4F95}" srcOrd="2" destOrd="0" parTransId="{31A03341-D779-4E3C-9032-1F2A91DFDA96}" sibTransId="{662DD8AB-D875-4308-ADA8-60B222728797}"/>
    <dgm:cxn modelId="{CE865BB8-CBC7-41F9-A431-CF060FC278CC}" type="presParOf" srcId="{12334A9B-4389-4EA8-9212-A6AD2AE006D2}" destId="{15F808C4-EEF9-48B9-8899-A4EE7281CD24}" srcOrd="0" destOrd="0" presId="urn:microsoft.com/office/officeart/2005/8/layout/pList1"/>
    <dgm:cxn modelId="{AFB2FC36-04F6-4A64-B05E-BC3F1D137DFB}" type="presParOf" srcId="{15F808C4-EEF9-48B9-8899-A4EE7281CD24}" destId="{73385E09-A8E8-4562-A9BA-E43D54CF2403}" srcOrd="0" destOrd="0" presId="urn:microsoft.com/office/officeart/2005/8/layout/pList1"/>
    <dgm:cxn modelId="{819CD5EA-8855-44B2-9C35-55F000DE57C6}" type="presParOf" srcId="{15F808C4-EEF9-48B9-8899-A4EE7281CD24}" destId="{4B01F4F2-3DA4-415F-BFB6-B369AA38AE0D}" srcOrd="1" destOrd="0" presId="urn:microsoft.com/office/officeart/2005/8/layout/pList1"/>
    <dgm:cxn modelId="{626D7ADB-EE4C-4268-A315-8D5A79EA0631}" type="presParOf" srcId="{12334A9B-4389-4EA8-9212-A6AD2AE006D2}" destId="{D81569B3-7470-413D-B828-24EC8BC40D42}" srcOrd="1" destOrd="0" presId="urn:microsoft.com/office/officeart/2005/8/layout/pList1"/>
    <dgm:cxn modelId="{0269F5CB-0F9D-4F37-8E9E-CFFD47452996}" type="presParOf" srcId="{12334A9B-4389-4EA8-9212-A6AD2AE006D2}" destId="{DF4BAB70-917F-4AE8-B089-AD8F53E9371A}" srcOrd="2" destOrd="0" presId="urn:microsoft.com/office/officeart/2005/8/layout/pList1"/>
    <dgm:cxn modelId="{3EC7C7ED-2CC9-45E2-A810-BD3070658E3E}" type="presParOf" srcId="{DF4BAB70-917F-4AE8-B089-AD8F53E9371A}" destId="{BE43D1DB-C417-4BE8-B494-D29CA1FDCFFF}" srcOrd="0" destOrd="0" presId="urn:microsoft.com/office/officeart/2005/8/layout/pList1"/>
    <dgm:cxn modelId="{0D47E3A8-46FB-493A-A531-46F78E3EF823}" type="presParOf" srcId="{DF4BAB70-917F-4AE8-B089-AD8F53E9371A}" destId="{8C911C18-D852-4BB5-9D07-8545C4AB0774}" srcOrd="1" destOrd="0" presId="urn:microsoft.com/office/officeart/2005/8/layout/pList1"/>
    <dgm:cxn modelId="{66456473-FF4F-4309-931B-0CE84D05DB03}" type="presParOf" srcId="{12334A9B-4389-4EA8-9212-A6AD2AE006D2}" destId="{A111B1E1-7E37-41EF-A638-FB11498378B8}" srcOrd="3" destOrd="0" presId="urn:microsoft.com/office/officeart/2005/8/layout/pList1"/>
    <dgm:cxn modelId="{6514112B-3E73-4B0A-8DE0-97BBD4A73964}" type="presParOf" srcId="{12334A9B-4389-4EA8-9212-A6AD2AE006D2}" destId="{F833A0A4-ECEC-4011-BFFC-25FB3B8F50DD}" srcOrd="4" destOrd="0" presId="urn:microsoft.com/office/officeart/2005/8/layout/pList1"/>
    <dgm:cxn modelId="{31DA854F-3D7A-4F5A-8947-96A615582570}" type="presParOf" srcId="{F833A0A4-ECEC-4011-BFFC-25FB3B8F50DD}" destId="{0B6D6D1A-53E7-408C-A8B2-2FBD37635999}" srcOrd="0" destOrd="0" presId="urn:microsoft.com/office/officeart/2005/8/layout/pList1"/>
    <dgm:cxn modelId="{AFED5AA5-36AD-47A0-962F-6AF99A3432A3}" type="presParOf" srcId="{F833A0A4-ECEC-4011-BFFC-25FB3B8F50DD}" destId="{0CE54F4D-F3F9-4E47-A11B-DB5E2EF9E0CA}" srcOrd="1" destOrd="0" presId="urn:microsoft.com/office/officeart/2005/8/layout/pList1"/>
    <dgm:cxn modelId="{D554C6FD-51F0-4161-B844-17443E345DD3}" type="presParOf" srcId="{12334A9B-4389-4EA8-9212-A6AD2AE006D2}" destId="{6D89CEBB-D7E1-41FE-9F24-A4767B599E8A}" srcOrd="5" destOrd="0" presId="urn:microsoft.com/office/officeart/2005/8/layout/pList1"/>
    <dgm:cxn modelId="{AC1434DE-0D01-4B43-953A-C0076A5D4603}" type="presParOf" srcId="{12334A9B-4389-4EA8-9212-A6AD2AE006D2}" destId="{7A08458E-D255-44D8-B9F0-389E27B14ECC}" srcOrd="6" destOrd="0" presId="urn:microsoft.com/office/officeart/2005/8/layout/pList1"/>
    <dgm:cxn modelId="{11FDD235-D54E-49BF-8B8D-4D24E7FE5A72}" type="presParOf" srcId="{7A08458E-D255-44D8-B9F0-389E27B14ECC}" destId="{A41D6833-EFF7-47B9-88C6-0775D7A5C1DB}" srcOrd="0" destOrd="0" presId="urn:microsoft.com/office/officeart/2005/8/layout/pList1"/>
    <dgm:cxn modelId="{892A83B2-8A53-4C5D-9586-35F99837284D}" type="presParOf" srcId="{7A08458E-D255-44D8-B9F0-389E27B14ECC}" destId="{8178627C-813F-4AAD-B7E3-39A1D117229D}" srcOrd="1" destOrd="0" presId="urn:microsoft.com/office/officeart/2005/8/layout/pList1"/>
    <dgm:cxn modelId="{FEE2AAE5-125B-4CAF-8600-92667A8B22DE}" type="presParOf" srcId="{12334A9B-4389-4EA8-9212-A6AD2AE006D2}" destId="{DD6279D5-82A1-46CE-BC03-DC8D7659C026}" srcOrd="7" destOrd="0" presId="urn:microsoft.com/office/officeart/2005/8/layout/pList1"/>
    <dgm:cxn modelId="{9E8F1752-F8D0-4B65-99B8-8743532D0F4F}" type="presParOf" srcId="{12334A9B-4389-4EA8-9212-A6AD2AE006D2}" destId="{132DA312-2D73-4925-A8F9-C37E47E8FBE9}" srcOrd="8" destOrd="0" presId="urn:microsoft.com/office/officeart/2005/8/layout/pList1"/>
    <dgm:cxn modelId="{3ADB27E0-7752-4EA6-9EF0-23BEE3277DA0}" type="presParOf" srcId="{132DA312-2D73-4925-A8F9-C37E47E8FBE9}" destId="{5809988A-B8B5-44DB-AFC4-B65AE709537A}" srcOrd="0" destOrd="0" presId="urn:microsoft.com/office/officeart/2005/8/layout/pList1"/>
    <dgm:cxn modelId="{5172CA2B-6A56-4AAE-9A9C-3AB83F12C9C5}" type="presParOf" srcId="{132DA312-2D73-4925-A8F9-C37E47E8FBE9}" destId="{F3E74A2D-FBF2-4E65-88F6-01A7BF21121F}" srcOrd="1" destOrd="0" presId="urn:microsoft.com/office/officeart/2005/8/layout/pList1"/>
    <dgm:cxn modelId="{427D7776-F27D-4E44-A2D9-6621B9BFBFA6}" type="presParOf" srcId="{12334A9B-4389-4EA8-9212-A6AD2AE006D2}" destId="{6C944DE0-7B80-41C0-99BE-C168228D3A38}" srcOrd="9" destOrd="0" presId="urn:microsoft.com/office/officeart/2005/8/layout/pList1"/>
    <dgm:cxn modelId="{CBBB3AFF-C249-495A-BB1D-545FD9D02B7D}" type="presParOf" srcId="{12334A9B-4389-4EA8-9212-A6AD2AE006D2}" destId="{80A05153-BFE1-46EC-AA8A-93E3BF4196CB}" srcOrd="10" destOrd="0" presId="urn:microsoft.com/office/officeart/2005/8/layout/pList1"/>
    <dgm:cxn modelId="{913D5851-E628-43CD-8C29-F3F8429FB778}" type="presParOf" srcId="{80A05153-BFE1-46EC-AA8A-93E3BF4196CB}" destId="{980283C1-0FCB-42B4-8049-05C4627E3AA9}" srcOrd="0" destOrd="0" presId="urn:microsoft.com/office/officeart/2005/8/layout/pList1"/>
    <dgm:cxn modelId="{520D9A4B-BEE7-4A45-AB5D-8A6725AC9F13}" type="presParOf" srcId="{80A05153-BFE1-46EC-AA8A-93E3BF4196CB}" destId="{2E70FF35-C4E7-4CBC-AAC1-F558E2487E88}"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85E09-A8E8-4562-A9BA-E43D54CF2403}">
      <dsp:nvSpPr>
        <dsp:cNvPr id="0" name=""/>
        <dsp:cNvSpPr/>
      </dsp:nvSpPr>
      <dsp:spPr>
        <a:xfrm>
          <a:off x="165174" y="513458"/>
          <a:ext cx="1069172" cy="736659"/>
        </a:xfrm>
        <a:prstGeom prst="roundRect">
          <a:avLst/>
        </a:prstGeom>
        <a:blipFill>
          <a:blip xmlns:r="http://schemas.openxmlformats.org/officeDocument/2006/relationships" r:embed="rId1" cstate="hqprint">
            <a:extLst>
              <a:ext uri="{28A0092B-C50C-407E-A947-70E740481C1C}">
                <a14:useLocalDpi xmlns:a14="http://schemas.microsoft.com/office/drawing/2010/main"/>
              </a:ext>
            </a:extLst>
          </a:blip>
          <a:srcRect/>
          <a:stretch>
            <a:fillRect t="-23000" b="-2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01F4F2-3DA4-415F-BFB6-B369AA38AE0D}">
      <dsp:nvSpPr>
        <dsp:cNvPr id="0" name=""/>
        <dsp:cNvSpPr/>
      </dsp:nvSpPr>
      <dsp:spPr>
        <a:xfrm>
          <a:off x="891" y="1250118"/>
          <a:ext cx="1397739"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a:solidFill>
                <a:srgbClr val="FF9900"/>
              </a:solidFill>
            </a:rPr>
            <a:t>Fahrrad-Infrastruktur</a:t>
          </a:r>
          <a:endParaRPr lang="de-DE" sz="1100" b="1" kern="1200" dirty="0">
            <a:solidFill>
              <a:srgbClr val="FF9900"/>
            </a:solidFill>
          </a:endParaRPr>
        </a:p>
      </dsp:txBody>
      <dsp:txXfrm>
        <a:off x="891" y="1250118"/>
        <a:ext cx="1397739" cy="396662"/>
      </dsp:txXfrm>
    </dsp:sp>
    <dsp:sp modelId="{BE43D1DB-C417-4BE8-B494-D29CA1FDCFFF}">
      <dsp:nvSpPr>
        <dsp:cNvPr id="0" name=""/>
        <dsp:cNvSpPr/>
      </dsp:nvSpPr>
      <dsp:spPr>
        <a:xfrm>
          <a:off x="1505592" y="513458"/>
          <a:ext cx="1069172" cy="736659"/>
        </a:xfrm>
        <a:prstGeom prst="roundRect">
          <a:avLst/>
        </a:prstGeom>
        <a:blipFill>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911C18-D852-4BB5-9D07-8545C4AB0774}">
      <dsp:nvSpPr>
        <dsp:cNvPr id="0" name=""/>
        <dsp:cNvSpPr/>
      </dsp:nvSpPr>
      <dsp:spPr>
        <a:xfrm>
          <a:off x="1505592" y="1250118"/>
          <a:ext cx="1069172"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a:solidFill>
                <a:srgbClr val="FF9900"/>
              </a:solidFill>
            </a:rPr>
            <a:t>Modell-</a:t>
          </a:r>
          <a:br>
            <a:rPr lang="de-DE" sz="1400" b="1" kern="1200" dirty="0">
              <a:solidFill>
                <a:srgbClr val="FF9900"/>
              </a:solidFill>
            </a:rPr>
          </a:br>
          <a:r>
            <a:rPr lang="de-DE" sz="1400" b="1" kern="1200" dirty="0" err="1">
              <a:solidFill>
                <a:srgbClr val="FF9900"/>
              </a:solidFill>
            </a:rPr>
            <a:t>projekte</a:t>
          </a:r>
          <a:endParaRPr lang="de-DE" sz="1400" b="1" kern="1200" dirty="0">
            <a:solidFill>
              <a:srgbClr val="FF9900"/>
            </a:solidFill>
          </a:endParaRPr>
        </a:p>
      </dsp:txBody>
      <dsp:txXfrm>
        <a:off x="1505592" y="1250118"/>
        <a:ext cx="1069172" cy="396662"/>
      </dsp:txXfrm>
    </dsp:sp>
    <dsp:sp modelId="{0B6D6D1A-53E7-408C-A8B2-2FBD37635999}">
      <dsp:nvSpPr>
        <dsp:cNvPr id="0" name=""/>
        <dsp:cNvSpPr/>
      </dsp:nvSpPr>
      <dsp:spPr>
        <a:xfrm>
          <a:off x="2681727" y="513458"/>
          <a:ext cx="1069172" cy="736659"/>
        </a:xfrm>
        <a:prstGeom prst="roundRect">
          <a:avLst/>
        </a:prstGeom>
        <a:blipFill>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E54F4D-F3F9-4E47-A11B-DB5E2EF9E0CA}">
      <dsp:nvSpPr>
        <dsp:cNvPr id="0" name=""/>
        <dsp:cNvSpPr/>
      </dsp:nvSpPr>
      <dsp:spPr>
        <a:xfrm>
          <a:off x="2681727" y="1250118"/>
          <a:ext cx="1069172"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a:solidFill>
                <a:srgbClr val="FF9900"/>
              </a:solidFill>
            </a:rPr>
            <a:t>Rahmen</a:t>
          </a:r>
          <a:endParaRPr lang="de-DE" sz="1100" b="1" kern="1200" dirty="0">
            <a:solidFill>
              <a:srgbClr val="FF9900"/>
            </a:solidFill>
          </a:endParaRPr>
        </a:p>
      </dsp:txBody>
      <dsp:txXfrm>
        <a:off x="2681727" y="1250118"/>
        <a:ext cx="1069172" cy="396662"/>
      </dsp:txXfrm>
    </dsp:sp>
    <dsp:sp modelId="{A41D6833-EFF7-47B9-88C6-0775D7A5C1DB}">
      <dsp:nvSpPr>
        <dsp:cNvPr id="0" name=""/>
        <dsp:cNvSpPr/>
      </dsp:nvSpPr>
      <dsp:spPr>
        <a:xfrm>
          <a:off x="3857861" y="513458"/>
          <a:ext cx="1069172" cy="736659"/>
        </a:xfrm>
        <a:prstGeom prst="roundRect">
          <a:avLst/>
        </a:prstGeom>
        <a:blipFill>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78627C-813F-4AAD-B7E3-39A1D117229D}">
      <dsp:nvSpPr>
        <dsp:cNvPr id="0" name=""/>
        <dsp:cNvSpPr/>
      </dsp:nvSpPr>
      <dsp:spPr>
        <a:xfrm>
          <a:off x="3857861" y="1250118"/>
          <a:ext cx="1069172"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a:solidFill>
                <a:srgbClr val="FF9900"/>
              </a:solidFill>
            </a:rPr>
            <a:t>Bildung</a:t>
          </a:r>
          <a:endParaRPr lang="de-DE" sz="1100" b="1" kern="1200" dirty="0">
            <a:solidFill>
              <a:srgbClr val="FF9900"/>
            </a:solidFill>
          </a:endParaRPr>
        </a:p>
      </dsp:txBody>
      <dsp:txXfrm>
        <a:off x="3857861" y="1250118"/>
        <a:ext cx="1069172" cy="396662"/>
      </dsp:txXfrm>
    </dsp:sp>
    <dsp:sp modelId="{5809988A-B8B5-44DB-AFC4-B65AE709537A}">
      <dsp:nvSpPr>
        <dsp:cNvPr id="0" name=""/>
        <dsp:cNvSpPr/>
      </dsp:nvSpPr>
      <dsp:spPr>
        <a:xfrm>
          <a:off x="5033996" y="513458"/>
          <a:ext cx="1069172" cy="736659"/>
        </a:xfrm>
        <a:prstGeom prst="roundRect">
          <a:avLst/>
        </a:prstGeom>
        <a:blipFill>
          <a:blip xmlns:r="http://schemas.openxmlformats.org/officeDocument/2006/relationships" r:embed="rId5" cstate="hqprint">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E74A2D-FBF2-4E65-88F6-01A7BF21121F}">
      <dsp:nvSpPr>
        <dsp:cNvPr id="0" name=""/>
        <dsp:cNvSpPr/>
      </dsp:nvSpPr>
      <dsp:spPr>
        <a:xfrm>
          <a:off x="5033996" y="1250118"/>
          <a:ext cx="1069172"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err="1">
              <a:solidFill>
                <a:srgbClr val="FF9900"/>
              </a:solidFill>
            </a:rPr>
            <a:t>Kommu-nikation</a:t>
          </a:r>
          <a:endParaRPr lang="de-DE" sz="1100" b="1" kern="1200" dirty="0">
            <a:solidFill>
              <a:srgbClr val="FF9900"/>
            </a:solidFill>
          </a:endParaRPr>
        </a:p>
      </dsp:txBody>
      <dsp:txXfrm>
        <a:off x="5033996" y="1250118"/>
        <a:ext cx="1069172" cy="396662"/>
      </dsp:txXfrm>
    </dsp:sp>
    <dsp:sp modelId="{980283C1-0FCB-42B4-8049-05C4627E3AA9}">
      <dsp:nvSpPr>
        <dsp:cNvPr id="0" name=""/>
        <dsp:cNvSpPr/>
      </dsp:nvSpPr>
      <dsp:spPr>
        <a:xfrm>
          <a:off x="6386383" y="513458"/>
          <a:ext cx="1069172" cy="736659"/>
        </a:xfrm>
        <a:prstGeom prst="roundRect">
          <a:avLst/>
        </a:prstGeom>
        <a:blipFill>
          <a:blip xmlns:r="http://schemas.openxmlformats.org/officeDocument/2006/relationships" r:embed="rId6" cstate="hqprint">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70FF35-C4E7-4CBC-AAC1-F558E2487E88}">
      <dsp:nvSpPr>
        <dsp:cNvPr id="0" name=""/>
        <dsp:cNvSpPr/>
      </dsp:nvSpPr>
      <dsp:spPr>
        <a:xfrm>
          <a:off x="6210130" y="1250118"/>
          <a:ext cx="1421678" cy="396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de-DE" sz="1400" b="1" kern="1200" dirty="0" err="1">
              <a:solidFill>
                <a:srgbClr val="FF9900"/>
              </a:solidFill>
            </a:rPr>
            <a:t>Radnetz</a:t>
          </a:r>
          <a:endParaRPr lang="de-DE" sz="1400" b="1" kern="1200" dirty="0">
            <a:solidFill>
              <a:srgbClr val="FF9900"/>
            </a:solidFill>
          </a:endParaRPr>
        </a:p>
        <a:p>
          <a:pPr marL="0" lvl="0" indent="0" algn="ctr" defTabSz="622300">
            <a:lnSpc>
              <a:spcPct val="90000"/>
            </a:lnSpc>
            <a:spcBef>
              <a:spcPct val="0"/>
            </a:spcBef>
            <a:spcAft>
              <a:spcPct val="35000"/>
            </a:spcAft>
            <a:buNone/>
          </a:pPr>
          <a:r>
            <a:rPr lang="de-DE" sz="1400" b="1" kern="1200" dirty="0">
              <a:solidFill>
                <a:srgbClr val="FF9900"/>
              </a:solidFill>
            </a:rPr>
            <a:t>Deutschland</a:t>
          </a:r>
        </a:p>
      </dsp:txBody>
      <dsp:txXfrm>
        <a:off x="6210130" y="1250118"/>
        <a:ext cx="1421678" cy="396662"/>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1"/>
            <a:ext cx="2945659" cy="496331"/>
          </a:xfrm>
          <a:prstGeom prst="rect">
            <a:avLst/>
          </a:prstGeom>
        </p:spPr>
        <p:txBody>
          <a:bodyPr vert="horz" lIns="91422" tIns="45711" rIns="91422" bIns="45711" rtlCol="0"/>
          <a:lstStyle>
            <a:lvl1pPr algn="l">
              <a:defRPr sz="1200"/>
            </a:lvl1pPr>
          </a:lstStyle>
          <a:p>
            <a:endParaRPr lang="de-DE"/>
          </a:p>
        </p:txBody>
      </p:sp>
      <p:sp>
        <p:nvSpPr>
          <p:cNvPr id="3" name="Datumsplatzhalter 2"/>
          <p:cNvSpPr>
            <a:spLocks noGrp="1"/>
          </p:cNvSpPr>
          <p:nvPr>
            <p:ph type="dt" sz="quarter" idx="1"/>
          </p:nvPr>
        </p:nvSpPr>
        <p:spPr>
          <a:xfrm>
            <a:off x="3850446" y="1"/>
            <a:ext cx="2945659" cy="496331"/>
          </a:xfrm>
          <a:prstGeom prst="rect">
            <a:avLst/>
          </a:prstGeom>
        </p:spPr>
        <p:txBody>
          <a:bodyPr vert="horz" lIns="91422" tIns="45711" rIns="91422" bIns="45711" rtlCol="0"/>
          <a:lstStyle>
            <a:lvl1pPr algn="r">
              <a:defRPr sz="1200"/>
            </a:lvl1pPr>
          </a:lstStyle>
          <a:p>
            <a:fld id="{89283E8A-4C77-4C61-BBD9-695C10CD6FA2}" type="datetimeFigureOut">
              <a:rPr lang="de-DE" smtClean="0"/>
              <a:pPr/>
              <a:t>20.04.2022</a:t>
            </a:fld>
            <a:endParaRPr lang="de-DE"/>
          </a:p>
        </p:txBody>
      </p:sp>
      <p:sp>
        <p:nvSpPr>
          <p:cNvPr id="4" name="Fußzeilenplatzhalter 3"/>
          <p:cNvSpPr>
            <a:spLocks noGrp="1"/>
          </p:cNvSpPr>
          <p:nvPr>
            <p:ph type="ftr" sz="quarter" idx="2"/>
          </p:nvPr>
        </p:nvSpPr>
        <p:spPr>
          <a:xfrm>
            <a:off x="3" y="9428585"/>
            <a:ext cx="2945659" cy="496331"/>
          </a:xfrm>
          <a:prstGeom prst="rect">
            <a:avLst/>
          </a:prstGeom>
        </p:spPr>
        <p:txBody>
          <a:bodyPr vert="horz" lIns="91422" tIns="45711" rIns="91422" bIns="45711" rtlCol="0" anchor="b"/>
          <a:lstStyle>
            <a:lvl1pPr algn="l">
              <a:defRPr sz="1200"/>
            </a:lvl1pPr>
          </a:lstStyle>
          <a:p>
            <a:endParaRPr lang="de-DE"/>
          </a:p>
        </p:txBody>
      </p:sp>
      <p:sp>
        <p:nvSpPr>
          <p:cNvPr id="5" name="Foliennummernplatzhalter 4"/>
          <p:cNvSpPr>
            <a:spLocks noGrp="1"/>
          </p:cNvSpPr>
          <p:nvPr>
            <p:ph type="sldNum" sz="quarter" idx="3"/>
          </p:nvPr>
        </p:nvSpPr>
        <p:spPr>
          <a:xfrm>
            <a:off x="3850446" y="9428585"/>
            <a:ext cx="2945659" cy="496331"/>
          </a:xfrm>
          <a:prstGeom prst="rect">
            <a:avLst/>
          </a:prstGeom>
        </p:spPr>
        <p:txBody>
          <a:bodyPr vert="horz" lIns="91422" tIns="45711" rIns="91422" bIns="45711" rtlCol="0" anchor="b"/>
          <a:lstStyle>
            <a:lvl1pPr algn="r">
              <a:defRPr sz="1200"/>
            </a:lvl1pPr>
          </a:lstStyle>
          <a:p>
            <a:fld id="{14877D38-61B9-42D9-A0CA-F8CA46272405}" type="slidenum">
              <a:rPr lang="de-DE" smtClean="0"/>
              <a:pPr/>
              <a:t>‹Nr.›</a:t>
            </a:fld>
            <a:endParaRPr lang="de-DE"/>
          </a:p>
        </p:txBody>
      </p:sp>
    </p:spTree>
    <p:extLst>
      <p:ext uri="{BB962C8B-B14F-4D97-AF65-F5344CB8AC3E}">
        <p14:creationId xmlns:p14="http://schemas.microsoft.com/office/powerpoint/2010/main" val="175345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1"/>
            <a:ext cx="2945659" cy="496331"/>
          </a:xfrm>
          <a:prstGeom prst="rect">
            <a:avLst/>
          </a:prstGeom>
        </p:spPr>
        <p:txBody>
          <a:bodyPr vert="horz" lIns="91422" tIns="45711" rIns="91422" bIns="45711" rtlCol="0"/>
          <a:lstStyle>
            <a:lvl1pPr algn="l">
              <a:defRPr sz="1200"/>
            </a:lvl1pPr>
          </a:lstStyle>
          <a:p>
            <a:endParaRPr lang="de-DE"/>
          </a:p>
        </p:txBody>
      </p:sp>
      <p:sp>
        <p:nvSpPr>
          <p:cNvPr id="3" name="Datumsplatzhalter 2"/>
          <p:cNvSpPr>
            <a:spLocks noGrp="1"/>
          </p:cNvSpPr>
          <p:nvPr>
            <p:ph type="dt" idx="1"/>
          </p:nvPr>
        </p:nvSpPr>
        <p:spPr>
          <a:xfrm>
            <a:off x="3850446" y="1"/>
            <a:ext cx="2945659" cy="496331"/>
          </a:xfrm>
          <a:prstGeom prst="rect">
            <a:avLst/>
          </a:prstGeom>
        </p:spPr>
        <p:txBody>
          <a:bodyPr vert="horz" lIns="91422" tIns="45711" rIns="91422" bIns="45711" rtlCol="0"/>
          <a:lstStyle>
            <a:lvl1pPr algn="r">
              <a:defRPr sz="1200"/>
            </a:lvl1pPr>
          </a:lstStyle>
          <a:p>
            <a:fld id="{326D9C1A-FEE9-4B2A-A872-6564603D5036}" type="datetimeFigureOut">
              <a:rPr lang="de-DE" smtClean="0"/>
              <a:pPr/>
              <a:t>20.04.2022</a:t>
            </a:fld>
            <a:endParaRPr lang="de-DE"/>
          </a:p>
        </p:txBody>
      </p:sp>
      <p:sp>
        <p:nvSpPr>
          <p:cNvPr id="4" name="Folienbildplatzhalter 3"/>
          <p:cNvSpPr>
            <a:spLocks noGrp="1" noRot="1" noChangeAspect="1"/>
          </p:cNvSpPr>
          <p:nvPr>
            <p:ph type="sldImg" idx="2"/>
          </p:nvPr>
        </p:nvSpPr>
        <p:spPr>
          <a:xfrm>
            <a:off x="88900" y="742950"/>
            <a:ext cx="6619875" cy="3724275"/>
          </a:xfrm>
          <a:prstGeom prst="rect">
            <a:avLst/>
          </a:prstGeom>
          <a:noFill/>
          <a:ln w="12700">
            <a:solidFill>
              <a:prstClr val="black"/>
            </a:solidFill>
          </a:ln>
        </p:spPr>
        <p:txBody>
          <a:bodyPr vert="horz" lIns="91422" tIns="45711" rIns="91422" bIns="45711" rtlCol="0" anchor="ctr"/>
          <a:lstStyle/>
          <a:p>
            <a:endParaRPr lang="de-DE"/>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22" tIns="45711" rIns="91422" bIns="45711"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3" y="9428585"/>
            <a:ext cx="2945659" cy="496331"/>
          </a:xfrm>
          <a:prstGeom prst="rect">
            <a:avLst/>
          </a:prstGeom>
        </p:spPr>
        <p:txBody>
          <a:bodyPr vert="horz" lIns="91422" tIns="45711" rIns="91422" bIns="45711" rtlCol="0" anchor="b"/>
          <a:lstStyle>
            <a:lvl1pPr algn="l">
              <a:defRPr sz="1200"/>
            </a:lvl1pPr>
          </a:lstStyle>
          <a:p>
            <a:endParaRPr lang="de-DE"/>
          </a:p>
        </p:txBody>
      </p:sp>
      <p:sp>
        <p:nvSpPr>
          <p:cNvPr id="7" name="Foliennummernplatzhalter 6"/>
          <p:cNvSpPr>
            <a:spLocks noGrp="1"/>
          </p:cNvSpPr>
          <p:nvPr>
            <p:ph type="sldNum" sz="quarter" idx="5"/>
          </p:nvPr>
        </p:nvSpPr>
        <p:spPr>
          <a:xfrm>
            <a:off x="3850446" y="9428585"/>
            <a:ext cx="2945659" cy="496331"/>
          </a:xfrm>
          <a:prstGeom prst="rect">
            <a:avLst/>
          </a:prstGeom>
        </p:spPr>
        <p:txBody>
          <a:bodyPr vert="horz" lIns="91422" tIns="45711" rIns="91422" bIns="45711" rtlCol="0" anchor="b"/>
          <a:lstStyle>
            <a:lvl1pPr algn="r">
              <a:defRPr sz="1200"/>
            </a:lvl1pPr>
          </a:lstStyle>
          <a:p>
            <a:fld id="{709F34C4-390A-4EF4-A507-8A48FAAD6FB9}" type="slidenum">
              <a:rPr lang="de-DE" smtClean="0"/>
              <a:pPr/>
              <a:t>‹Nr.›</a:t>
            </a:fld>
            <a:endParaRPr lang="de-DE"/>
          </a:p>
        </p:txBody>
      </p:sp>
    </p:spTree>
    <p:extLst>
      <p:ext uri="{BB962C8B-B14F-4D97-AF65-F5344CB8AC3E}">
        <p14:creationId xmlns:p14="http://schemas.microsoft.com/office/powerpoint/2010/main" val="384722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358775" indent="-171450" algn="l" defTabSz="914400" rtl="0" eaLnBrk="1" latinLnBrk="0" hangingPunct="1">
      <a:buFont typeface="Arial" pitchFamily="34" charset="0"/>
      <a:buChar char="•"/>
      <a:defRPr sz="1200" kern="1200">
        <a:solidFill>
          <a:schemeClr val="tx1"/>
        </a:solidFill>
        <a:latin typeface="+mn-lt"/>
        <a:ea typeface="+mn-ea"/>
        <a:cs typeface="+mn-cs"/>
      </a:defRPr>
    </a:lvl2pPr>
    <a:lvl3pPr marL="538163" indent="-171450" algn="l" defTabSz="914400" rtl="0" eaLnBrk="1" latinLnBrk="0" hangingPunct="1">
      <a:buFont typeface="Arial" pitchFamily="34" charset="0"/>
      <a:buChar char="•"/>
      <a:defRPr sz="1200" kern="1200">
        <a:solidFill>
          <a:schemeClr val="tx1"/>
        </a:solidFill>
        <a:latin typeface="+mn-lt"/>
        <a:ea typeface="+mn-ea"/>
        <a:cs typeface="+mn-cs"/>
      </a:defRPr>
    </a:lvl3pPr>
    <a:lvl4pPr marL="725488" indent="-171450" algn="l" defTabSz="914400" rtl="0" eaLnBrk="1" latinLnBrk="0" hangingPunct="1">
      <a:buFont typeface="Arial" pitchFamily="34" charset="0"/>
      <a:buChar char="•"/>
      <a:defRPr sz="1200" kern="1200">
        <a:solidFill>
          <a:schemeClr val="tx1"/>
        </a:solidFill>
        <a:latin typeface="+mn-lt"/>
        <a:ea typeface="+mn-ea"/>
        <a:cs typeface="+mn-cs"/>
      </a:defRPr>
    </a:lvl4pPr>
    <a:lvl5pPr marL="895350" indent="-173038" algn="l" defTabSz="914400" rtl="0" eaLnBrk="1" latinLnBrk="0" hangingPunct="1">
      <a:buFont typeface="Arial"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16" indent="-171416">
              <a:lnSpc>
                <a:spcPct val="150000"/>
              </a:lnSpc>
              <a:buFont typeface="Wingdings" panose="05000000000000000000" pitchFamily="2" charset="2"/>
              <a:buChar char="Ø"/>
            </a:pPr>
            <a:r>
              <a:rPr lang="de-DE" sz="1400" dirty="0"/>
              <a:t>Sicherheit ist für die Radverkehrspolitik ein leitendes Thema. </a:t>
            </a:r>
          </a:p>
          <a:p>
            <a:pPr marL="171416" indent="-171416">
              <a:lnSpc>
                <a:spcPct val="150000"/>
              </a:lnSpc>
              <a:buFont typeface="Wingdings" panose="05000000000000000000" pitchFamily="2" charset="2"/>
              <a:buChar char="Ø"/>
            </a:pPr>
            <a:r>
              <a:rPr lang="de-DE" sz="1400" dirty="0"/>
              <a:t>Sicherheit bestimmt das Handeln der Bundesregierung beim Thema Radverkehr maßgeblich. </a:t>
            </a:r>
          </a:p>
          <a:p>
            <a:pPr marL="171416" indent="-171416">
              <a:lnSpc>
                <a:spcPct val="150000"/>
              </a:lnSpc>
              <a:buFont typeface="Wingdings" panose="05000000000000000000" pitchFamily="2" charset="2"/>
              <a:buChar char="Ø"/>
            </a:pPr>
            <a:r>
              <a:rPr lang="de-DE" sz="1400" dirty="0"/>
              <a:t>Sicherheit muss uns bei unserem Handeln auch leiten, denn wir haben zwei Ziele bei der Radverkehrsförderung die beide mit dem Thema Sicherheit verheiratet sind. </a:t>
            </a:r>
          </a:p>
          <a:p>
            <a:pPr marL="171416" indent="-171416">
              <a:lnSpc>
                <a:spcPct val="150000"/>
              </a:lnSpc>
              <a:buFont typeface="Wingdings" panose="05000000000000000000" pitchFamily="2" charset="2"/>
              <a:buChar char="Ø"/>
            </a:pPr>
            <a:r>
              <a:rPr lang="de-DE" sz="1400" dirty="0"/>
              <a:t>Leider ist es (noch) nicht immer eine gute Ehe!</a:t>
            </a:r>
          </a:p>
          <a:p>
            <a:pPr marL="171416" indent="-171416">
              <a:lnSpc>
                <a:spcPct val="150000"/>
              </a:lnSpc>
              <a:buFont typeface="Wingdings" panose="05000000000000000000" pitchFamily="2" charset="2"/>
              <a:buChar char="Ø"/>
            </a:pPr>
            <a:endParaRPr lang="de-DE" sz="1400" dirty="0"/>
          </a:p>
          <a:p>
            <a:pPr>
              <a:lnSpc>
                <a:spcPct val="150000"/>
              </a:lnSpc>
            </a:pPr>
            <a:endParaRPr lang="de-DE" sz="1400" dirty="0"/>
          </a:p>
          <a:p>
            <a:pPr>
              <a:lnSpc>
                <a:spcPct val="150000"/>
              </a:lnSpc>
            </a:pPr>
            <a:endParaRPr lang="de-DE" sz="1400" dirty="0"/>
          </a:p>
          <a:p>
            <a:pPr>
              <a:lnSpc>
                <a:spcPct val="150000"/>
              </a:lnSpc>
            </a:pPr>
            <a:endParaRPr lang="de-DE" sz="1400" dirty="0"/>
          </a:p>
        </p:txBody>
      </p:sp>
      <p:sp>
        <p:nvSpPr>
          <p:cNvPr id="4" name="Foliennummernplatzhalter 3"/>
          <p:cNvSpPr>
            <a:spLocks noGrp="1"/>
          </p:cNvSpPr>
          <p:nvPr>
            <p:ph type="sldNum" sz="quarter" idx="10"/>
          </p:nvPr>
        </p:nvSpPr>
        <p:spPr/>
        <p:txBody>
          <a:bodyPr/>
          <a:lstStyle/>
          <a:p>
            <a:fld id="{709F34C4-390A-4EF4-A507-8A48FAAD6FB9}"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400" dirty="0"/>
              <a:t>Das Konfliktrisiko steigt bei der Nutzung knapper öffentlicher Flächen und der Neuaufteilung vorhandener Verkehrsflächen, z.B. bei der Schaffung von Fahrradabstellmöglichkeiten im öffentlichen Raum (u.a. durch Umwandlung von Pkw-Stellplätzen) oder bei der Einrichtung von (temporären) Radfahrstreifen und geschützten Radwegen (Pop </a:t>
            </a:r>
            <a:r>
              <a:rPr lang="de-DE" sz="1400" dirty="0" err="1"/>
              <a:t>up</a:t>
            </a:r>
            <a:r>
              <a:rPr lang="de-DE" sz="1400" dirty="0"/>
              <a:t> </a:t>
            </a:r>
            <a:r>
              <a:rPr lang="de-DE" sz="1400" dirty="0" err="1"/>
              <a:t>bikelanes</a:t>
            </a:r>
            <a:r>
              <a:rPr lang="de-DE" sz="1400" dirty="0"/>
              <a:t> und </a:t>
            </a:r>
            <a:r>
              <a:rPr lang="de-DE" sz="1400" dirty="0" err="1"/>
              <a:t>Protected</a:t>
            </a:r>
            <a:r>
              <a:rPr lang="de-DE" sz="1400" dirty="0"/>
              <a:t> </a:t>
            </a:r>
            <a:r>
              <a:rPr lang="de-DE" sz="1400" dirty="0" err="1"/>
              <a:t>bikelanes</a:t>
            </a:r>
            <a:r>
              <a:rPr lang="de-DE" sz="1400" dirty="0"/>
              <a:t>) In urbanen Räumen kommt es hierbei häufig zu Nutzungskonkurrenzen mit dem ruhenden und fließenden Kfz-Verkehr. </a:t>
            </a:r>
          </a:p>
          <a:p>
            <a:pPr>
              <a:lnSpc>
                <a:spcPct val="150000"/>
              </a:lnSpc>
            </a:pPr>
            <a:endParaRPr lang="de-DE" sz="1400" b="1" dirty="0"/>
          </a:p>
          <a:p>
            <a:pPr>
              <a:lnSpc>
                <a:spcPct val="150000"/>
              </a:lnSpc>
            </a:pPr>
            <a:r>
              <a:rPr lang="de-DE" sz="1400" b="1" dirty="0"/>
              <a:t>Wichtig: Getrennte Infrastruktur!</a:t>
            </a:r>
          </a:p>
          <a:p>
            <a:pPr>
              <a:lnSpc>
                <a:spcPct val="150000"/>
              </a:lnSpc>
            </a:pPr>
            <a:endParaRPr lang="de-DE" sz="1400" b="1" dirty="0"/>
          </a:p>
          <a:p>
            <a:r>
              <a:rPr lang="de-DE" sz="1500" b="1" dirty="0"/>
              <a:t>Der Koalitionsvertrag greift eine wichtige Maßnahme der Radverkehrsförderung aus dem NRVP 3.0 auf: Anpassung des Straßenverkehrsrechtes</a:t>
            </a:r>
            <a:r>
              <a:rPr lang="de-DE" sz="1500" dirty="0"/>
              <a:t>, dass neben der Flüssigkeit und Sicherheit des Verkehrs die Ziele des Klima- und Umweltschutzes, der Gesundheit und der städtebaulichen Entwicklung berücksichtigt werden. Hierdurch sollen den Ländern und Kommunen Entscheidungsspielräume eröffnet werden. </a:t>
            </a:r>
            <a:endParaRPr lang="de-DE" sz="1900" b="1" dirty="0"/>
          </a:p>
          <a:p>
            <a:endParaRPr lang="de-DE" sz="1500" dirty="0"/>
          </a:p>
          <a:p>
            <a:pPr lvl="0"/>
            <a:r>
              <a:rPr lang="de-DE" sz="1400" dirty="0"/>
              <a:t>Der Koalitionsvertrag sieht vor, das Straßenverkehrsgesetz und die StVO derart anzupassen, dass neben der Flüssigkeit und Sicherheit des Verkehrs auch die Ziele des Klima- und Umweltschutzes, der Gesundheit und der städtebaulichen Entwicklung berücksichtigt werden. Hierdurch sollen den Ländern und Kommunen größere Entscheidungsspielräume eröffnet werden. </a:t>
            </a:r>
          </a:p>
          <a:p>
            <a:pPr lvl="0"/>
            <a:endParaRPr lang="de-DE" sz="1400" dirty="0"/>
          </a:p>
          <a:p>
            <a:pPr lvl="0"/>
            <a:r>
              <a:rPr lang="de-DE" sz="1400" dirty="0"/>
              <a:t>Das BMDV prüft derzeit die zweckmäßige Umsetzung dieser Vereinbarung unter besonderer Berücksichtigung verfassungsrechtlicher und rechtssystematischer Gesichtspunkte.</a:t>
            </a:r>
          </a:p>
          <a:p>
            <a:pPr lvl="0"/>
            <a:r>
              <a:rPr lang="de-DE" sz="1400" dirty="0"/>
              <a:t>Vor dem Hintergrund der noch andauernden Prüfung sind konkrete Angaben zum weiteren Verfahren derzeit nicht möglich.</a:t>
            </a:r>
          </a:p>
          <a:p>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10</a:t>
            </a:fld>
            <a:endParaRPr lang="de-DE"/>
          </a:p>
        </p:txBody>
      </p:sp>
    </p:spTree>
    <p:extLst>
      <p:ext uri="{BB962C8B-B14F-4D97-AF65-F5344CB8AC3E}">
        <p14:creationId xmlns:p14="http://schemas.microsoft.com/office/powerpoint/2010/main" val="650503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09F34C4-390A-4EF4-A507-8A48FAAD6FB9}" type="slidenum">
              <a:rPr lang="de-DE" smtClean="0"/>
              <a:pPr/>
              <a:t>11</a:t>
            </a:fld>
            <a:endParaRPr lang="de-DE"/>
          </a:p>
        </p:txBody>
      </p:sp>
    </p:spTree>
    <p:extLst>
      <p:ext uri="{BB962C8B-B14F-4D97-AF65-F5344CB8AC3E}">
        <p14:creationId xmlns:p14="http://schemas.microsoft.com/office/powerpoint/2010/main" val="2531712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09F34C4-390A-4EF4-A507-8A48FAAD6FB9}" type="slidenum">
              <a:rPr lang="de-DE" smtClean="0"/>
              <a:pPr/>
              <a:t>12</a:t>
            </a:fld>
            <a:endParaRPr lang="de-DE"/>
          </a:p>
        </p:txBody>
      </p:sp>
    </p:spTree>
    <p:extLst>
      <p:ext uri="{BB962C8B-B14F-4D97-AF65-F5344CB8AC3E}">
        <p14:creationId xmlns:p14="http://schemas.microsoft.com/office/powerpoint/2010/main" val="1537995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09F34C4-390A-4EF4-A507-8A48FAAD6FB9}" type="slidenum">
              <a:rPr lang="de-DE" smtClean="0"/>
              <a:pPr/>
              <a:t>13</a:t>
            </a:fld>
            <a:endParaRPr lang="de-DE"/>
          </a:p>
        </p:txBody>
      </p:sp>
    </p:spTree>
    <p:extLst>
      <p:ext uri="{BB962C8B-B14F-4D97-AF65-F5344CB8AC3E}">
        <p14:creationId xmlns:p14="http://schemas.microsoft.com/office/powerpoint/2010/main" val="3676690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09F34C4-390A-4EF4-A507-8A48FAAD6FB9}" type="slidenum">
              <a:rPr lang="de-DE" smtClean="0"/>
              <a:pPr/>
              <a:t>14</a:t>
            </a:fld>
            <a:endParaRPr lang="de-DE"/>
          </a:p>
        </p:txBody>
      </p:sp>
    </p:spTree>
    <p:extLst>
      <p:ext uri="{BB962C8B-B14F-4D97-AF65-F5344CB8AC3E}">
        <p14:creationId xmlns:p14="http://schemas.microsoft.com/office/powerpoint/2010/main" val="889734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15</a:t>
            </a:fld>
            <a:endParaRPr lang="de-DE"/>
          </a:p>
        </p:txBody>
      </p:sp>
    </p:spTree>
    <p:extLst>
      <p:ext uri="{BB962C8B-B14F-4D97-AF65-F5344CB8AC3E}">
        <p14:creationId xmlns:p14="http://schemas.microsoft.com/office/powerpoint/2010/main" val="1857232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400" dirty="0"/>
              <a:t>Ich hatte zu Beginn gesagt:</a:t>
            </a:r>
          </a:p>
          <a:p>
            <a:pPr>
              <a:lnSpc>
                <a:spcPct val="150000"/>
              </a:lnSpc>
            </a:pPr>
            <a:endParaRPr lang="de-DE" sz="1400" dirty="0"/>
          </a:p>
          <a:p>
            <a:pPr marL="171416" indent="-171416">
              <a:lnSpc>
                <a:spcPct val="150000"/>
              </a:lnSpc>
              <a:buFont typeface="Wingdings" panose="05000000000000000000" pitchFamily="2" charset="2"/>
              <a:buChar char="Ø"/>
            </a:pPr>
            <a:r>
              <a:rPr lang="de-DE" sz="1400" dirty="0"/>
              <a:t>Sicherheit ist für uns bei Radverkehrspolitik ein leitendes Thema. </a:t>
            </a:r>
          </a:p>
          <a:p>
            <a:pPr marL="171416" indent="-171416">
              <a:lnSpc>
                <a:spcPct val="150000"/>
              </a:lnSpc>
              <a:buFont typeface="Wingdings" panose="05000000000000000000" pitchFamily="2" charset="2"/>
              <a:buChar char="Ø"/>
            </a:pPr>
            <a:r>
              <a:rPr lang="de-DE" sz="1400" dirty="0"/>
              <a:t>Aber wenn wir mehr Menschen zur Radfahren bewegen möchten, dann müssen wir auf mehr achten, als „ingenieurtechnische“ Sicherheit. Und auch auf mehr als Überwachung und Regelbeachtung.</a:t>
            </a:r>
          </a:p>
          <a:p>
            <a:pPr marL="171416" indent="-171416">
              <a:lnSpc>
                <a:spcPct val="150000"/>
              </a:lnSpc>
              <a:buFont typeface="Wingdings" panose="05000000000000000000" pitchFamily="2" charset="2"/>
              <a:buChar char="Ø"/>
            </a:pPr>
            <a:r>
              <a:rPr lang="de-DE" sz="1400" dirty="0"/>
              <a:t>Auch das Sicherheitsgefühl von Radfahrenden und vor allem auch potentiell Radfahrenden muss und bei der Gestaltung von öffentlichen Räumen leiten.</a:t>
            </a:r>
          </a:p>
          <a:p>
            <a:pPr marL="171416" indent="-171416">
              <a:lnSpc>
                <a:spcPct val="150000"/>
              </a:lnSpc>
              <a:buFont typeface="Wingdings" panose="05000000000000000000" pitchFamily="2" charset="2"/>
              <a:buChar char="Ø"/>
            </a:pPr>
            <a:r>
              <a:rPr lang="de-DE" sz="1400" dirty="0"/>
              <a:t>Eine Studie, die wir im Rahmen des Nationalen Radverkehrsplans gefördert haben, belegt, dass objektive Sicherheit und Sicherheitsempfinden eben (noch) nicht immer eine gute Ehe führen! (21.000 Befragte!)</a:t>
            </a:r>
          </a:p>
          <a:p>
            <a:pPr marL="171416" indent="-171416">
              <a:lnSpc>
                <a:spcPct val="150000"/>
              </a:lnSpc>
              <a:buFont typeface="Wingdings" panose="05000000000000000000" pitchFamily="2" charset="2"/>
              <a:buChar char="Ø"/>
            </a:pPr>
            <a:endParaRPr lang="de-DE" sz="1400" dirty="0"/>
          </a:p>
          <a:p>
            <a:pPr marL="171416" indent="-171416">
              <a:lnSpc>
                <a:spcPct val="150000"/>
              </a:lnSpc>
              <a:buFont typeface="Wingdings" panose="05000000000000000000" pitchFamily="2" charset="2"/>
              <a:buChar char="Ø"/>
            </a:pPr>
            <a:r>
              <a:rPr lang="de-DE" sz="1400" dirty="0"/>
              <a:t>Objektiv und subjektiv gleich:</a:t>
            </a:r>
          </a:p>
          <a:p>
            <a:pPr marL="530119" lvl="1" indent="-171416">
              <a:lnSpc>
                <a:spcPct val="150000"/>
              </a:lnSpc>
              <a:buFont typeface="Wingdings" panose="05000000000000000000" pitchFamily="2" charset="2"/>
              <a:buChar char="§"/>
            </a:pPr>
            <a:r>
              <a:rPr lang="de-DE" sz="1400" dirty="0"/>
              <a:t>breite Radwege mit baulicher Trennung zwischen Kfz und Radverkehr im Durchschnitt sowohl von Radfahrenden als auch Autofahrenden sehr sicher bewertet</a:t>
            </a:r>
          </a:p>
          <a:p>
            <a:pPr>
              <a:lnSpc>
                <a:spcPct val="150000"/>
              </a:lnSpc>
            </a:pPr>
            <a:endParaRPr lang="de-DE" sz="1400" dirty="0"/>
          </a:p>
          <a:p>
            <a:pPr marL="171416" indent="-171416">
              <a:lnSpc>
                <a:spcPct val="150000"/>
              </a:lnSpc>
              <a:buFont typeface="Wingdings" panose="05000000000000000000" pitchFamily="2" charset="2"/>
              <a:buChar char="Ø"/>
            </a:pPr>
            <a:r>
              <a:rPr lang="de-DE" sz="1400" dirty="0"/>
              <a:t>Objektiv und subjektiv aber </a:t>
            </a:r>
            <a:r>
              <a:rPr lang="de-DE" sz="1400" b="1" dirty="0"/>
              <a:t>nicht gleich:</a:t>
            </a:r>
          </a:p>
          <a:p>
            <a:pPr marL="587258" lvl="1" indent="-228555">
              <a:lnSpc>
                <a:spcPct val="150000"/>
              </a:lnSpc>
              <a:buFont typeface="+mj-lt"/>
              <a:buAutoNum type="arabicPeriod"/>
            </a:pPr>
            <a:r>
              <a:rPr lang="de-DE" sz="1400" b="1" dirty="0"/>
              <a:t>Führung im Seitenraum </a:t>
            </a:r>
            <a:r>
              <a:rPr lang="de-DE" sz="1400" dirty="0"/>
              <a:t>wird von der Mehrheit der Radfahrenden und zu Fuß Gehenden bei richtiger Ausgestaltung als sehr sicher empfunden</a:t>
            </a:r>
          </a:p>
          <a:p>
            <a:pPr marL="587258" lvl="1" indent="-228555">
              <a:lnSpc>
                <a:spcPct val="150000"/>
              </a:lnSpc>
              <a:buFont typeface="+mj-lt"/>
              <a:buAutoNum type="arabicPeriod"/>
            </a:pPr>
            <a:r>
              <a:rPr lang="de-DE" sz="1400" dirty="0"/>
              <a:t>Die Führung im </a:t>
            </a:r>
            <a:r>
              <a:rPr lang="de-DE" sz="1400" b="1" dirty="0"/>
              <a:t>Mischverkehr</a:t>
            </a:r>
            <a:r>
              <a:rPr lang="de-DE" sz="1400" dirty="0"/>
              <a:t> wird als sehr unsicher empfunden</a:t>
            </a:r>
          </a:p>
          <a:p>
            <a:pPr marL="587258" lvl="1" indent="-228555" defTabSz="914218">
              <a:lnSpc>
                <a:spcPct val="150000"/>
              </a:lnSpc>
              <a:buFont typeface="+mj-lt"/>
              <a:buAutoNum type="arabicPeriod"/>
              <a:defRPr/>
            </a:pPr>
            <a:r>
              <a:rPr lang="de-DE" sz="1400" dirty="0"/>
              <a:t>Bei der Führung </a:t>
            </a:r>
            <a:r>
              <a:rPr lang="de-DE" sz="1400" b="1" dirty="0"/>
              <a:t>auf der Fahrbahn werden breite Radverkehrsanlagen als deutlich sicherer </a:t>
            </a:r>
            <a:r>
              <a:rPr lang="de-DE" sz="1400" dirty="0"/>
              <a:t>empfunden. Grüneinfärbungen und bauliche Trennungen erhöhen zusätzlich das Sicherheitsempfinden.</a:t>
            </a:r>
          </a:p>
          <a:p>
            <a:pPr marL="587258" lvl="1" indent="-228555" defTabSz="914218">
              <a:lnSpc>
                <a:spcPct val="150000"/>
              </a:lnSpc>
              <a:buFont typeface="+mj-lt"/>
              <a:buAutoNum type="arabicPeriod"/>
              <a:defRPr/>
            </a:pPr>
            <a:r>
              <a:rPr lang="de-DE" sz="1400" dirty="0"/>
              <a:t>Auch </a:t>
            </a:r>
            <a:r>
              <a:rPr lang="de-DE" sz="1400" b="1" dirty="0"/>
              <a:t>schmalere Radverkehrsanlagen </a:t>
            </a:r>
            <a:r>
              <a:rPr lang="de-DE" sz="1400" dirty="0"/>
              <a:t>bieten eine akzeptable subjektive Sicherheit, </a:t>
            </a:r>
            <a:r>
              <a:rPr lang="de-DE" sz="1400" b="1" dirty="0"/>
              <a:t>wenn Sie z.B. durch niedrige Poller vom KFZ-Verkehr getrennt </a:t>
            </a:r>
            <a:r>
              <a:rPr lang="de-DE" sz="1400" dirty="0"/>
              <a:t>sind und an Straßen ohne ruhenden Verkehr geführt werden.</a:t>
            </a:r>
          </a:p>
          <a:p>
            <a:pPr marL="587258" lvl="1" indent="-228555" defTabSz="914218">
              <a:lnSpc>
                <a:spcPct val="150000"/>
              </a:lnSpc>
              <a:buFont typeface="+mj-lt"/>
              <a:buAutoNum type="arabicPeriod"/>
              <a:defRPr/>
            </a:pPr>
            <a:r>
              <a:rPr lang="de-DE" sz="1400" dirty="0"/>
              <a:t>Bei Führung des Radverkehrs an einer </a:t>
            </a:r>
            <a:r>
              <a:rPr lang="de-DE" sz="1400" b="1" dirty="0"/>
              <a:t>Hauptverkehrsstraße mit ruhendem Verkehr wird die Lage rechts vom ruhenden Verkehr als sicherer </a:t>
            </a:r>
            <a:r>
              <a:rPr lang="de-DE" sz="1400" dirty="0"/>
              <a:t>empfunden. </a:t>
            </a:r>
          </a:p>
          <a:p>
            <a:pPr marL="587258" lvl="1" indent="-228555" defTabSz="914218">
              <a:lnSpc>
                <a:spcPct val="150000"/>
              </a:lnSpc>
              <a:buFont typeface="+mj-lt"/>
              <a:buAutoNum type="arabicPeriod"/>
              <a:defRPr/>
            </a:pPr>
            <a:r>
              <a:rPr lang="de-DE" sz="1400" dirty="0"/>
              <a:t>Eine </a:t>
            </a:r>
            <a:r>
              <a:rPr lang="de-DE" sz="1400" b="1" dirty="0"/>
              <a:t>Führung links des ruhenden Verkehrs wird generell als deutlich weniger sicher empfunden</a:t>
            </a:r>
            <a:r>
              <a:rPr lang="de-DE" sz="1400" dirty="0"/>
              <a:t>. Bei einer Führung links des ruhenden Verkehrs wurden Szenen die z.B. eine breite Radverkehrsanlage mit Grüneinfärbung haben als akzeptable sicher bewertet. </a:t>
            </a:r>
          </a:p>
          <a:p>
            <a:pPr marL="587258" lvl="1" indent="-228555" defTabSz="914218">
              <a:lnSpc>
                <a:spcPct val="150000"/>
              </a:lnSpc>
              <a:buFont typeface="+mj-lt"/>
              <a:buAutoNum type="arabicPeriod"/>
              <a:defRPr/>
            </a:pPr>
            <a:r>
              <a:rPr lang="de-DE" sz="1400" dirty="0"/>
              <a:t>Auch </a:t>
            </a:r>
            <a:r>
              <a:rPr lang="de-DE" sz="1400" b="1" dirty="0"/>
              <a:t>Autofahrende empfinden gut ausgebaute Radverkehrsanlagen inklusive Poller </a:t>
            </a:r>
            <a:r>
              <a:rPr lang="de-DE" sz="1400" dirty="0"/>
              <a:t>als sicherer. </a:t>
            </a:r>
          </a:p>
          <a:p>
            <a:pPr defTabSz="914218">
              <a:lnSpc>
                <a:spcPct val="150000"/>
              </a:lnSpc>
              <a:defRPr/>
            </a:pPr>
            <a:endParaRPr lang="de-DE" sz="1400" dirty="0"/>
          </a:p>
          <a:p>
            <a:pPr defTabSz="914218">
              <a:lnSpc>
                <a:spcPct val="150000"/>
              </a:lnSpc>
              <a:defRPr/>
            </a:pPr>
            <a:r>
              <a:rPr lang="de-DE" sz="1400" dirty="0"/>
              <a:t>Appell: Polizei bei Unfallkommissionen und grundsätzlich bei Planung vor Ort eine wichtige Größe. Nutzen Sie ihren Einfluss für objektiv sichere Radverkehrsanlagen. </a:t>
            </a:r>
          </a:p>
          <a:p>
            <a:pPr defTabSz="914218">
              <a:lnSpc>
                <a:spcPct val="150000"/>
              </a:lnSpc>
              <a:defRPr/>
            </a:pPr>
            <a:r>
              <a:rPr lang="de-DE" sz="1400" dirty="0"/>
              <a:t>Aber stellen Sie sich bitte auch die Frage: </a:t>
            </a:r>
          </a:p>
          <a:p>
            <a:pPr defTabSz="914218">
              <a:lnSpc>
                <a:spcPct val="150000"/>
              </a:lnSpc>
              <a:defRPr/>
            </a:pPr>
            <a:r>
              <a:rPr lang="de-DE" sz="1400" dirty="0"/>
              <a:t>Würde ICH hier gerne Radfahren?</a:t>
            </a:r>
          </a:p>
          <a:p>
            <a:pPr defTabSz="914218">
              <a:lnSpc>
                <a:spcPct val="150000"/>
              </a:lnSpc>
              <a:defRPr/>
            </a:pPr>
            <a:r>
              <a:rPr lang="de-DE" sz="1400" dirty="0"/>
              <a:t>Würde ein Vater seine 12 Jährige Tochter hier gerne alleine Rad fahren lassen? </a:t>
            </a:r>
          </a:p>
          <a:p>
            <a:pPr defTabSz="914218">
              <a:lnSpc>
                <a:spcPct val="150000"/>
              </a:lnSpc>
              <a:defRPr/>
            </a:pPr>
            <a:r>
              <a:rPr lang="de-DE" sz="1400" dirty="0"/>
              <a:t>Wenn die Antwort NEIN lautet: Dann ist es auch unserer Sicht keine gute Radverkehrsanlage, auch wenn die </a:t>
            </a:r>
            <a:r>
              <a:rPr lang="de-DE" sz="1400" dirty="0" err="1"/>
              <a:t>Ingnieure</a:t>
            </a:r>
            <a:r>
              <a:rPr lang="de-DE" sz="1400" dirty="0"/>
              <a:t> sie als sicher einstufen!</a:t>
            </a:r>
          </a:p>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16</a:t>
            </a:fld>
            <a:endParaRPr lang="de-DE"/>
          </a:p>
        </p:txBody>
      </p:sp>
    </p:spTree>
    <p:extLst>
      <p:ext uri="{BB962C8B-B14F-4D97-AF65-F5344CB8AC3E}">
        <p14:creationId xmlns:p14="http://schemas.microsoft.com/office/powerpoint/2010/main" val="643060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709F34C4-390A-4EF4-A507-8A48FAAD6FB9}" type="slidenum">
              <a:rPr lang="de-DE" smtClean="0"/>
              <a:pPr/>
              <a:t>17</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2</a:t>
            </a:fld>
            <a:endParaRPr lang="de-DE"/>
          </a:p>
        </p:txBody>
      </p:sp>
    </p:spTree>
    <p:extLst>
      <p:ext uri="{BB962C8B-B14F-4D97-AF65-F5344CB8AC3E}">
        <p14:creationId xmlns:p14="http://schemas.microsoft.com/office/powerpoint/2010/main" val="313003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09F34C4-390A-4EF4-A507-8A48FAAD6FB9}" type="slidenum">
              <a:rPr lang="de-DE" smtClean="0"/>
              <a:pPr/>
              <a:t>3</a:t>
            </a:fld>
            <a:endParaRPr lang="de-DE"/>
          </a:p>
        </p:txBody>
      </p:sp>
    </p:spTree>
    <p:extLst>
      <p:ext uri="{BB962C8B-B14F-4D97-AF65-F5344CB8AC3E}">
        <p14:creationId xmlns:p14="http://schemas.microsoft.com/office/powerpoint/2010/main" val="1809015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400" dirty="0"/>
              <a:t>Die </a:t>
            </a:r>
            <a:r>
              <a:rPr lang="de-DE" sz="1400" b="1" dirty="0"/>
              <a:t>BMDV-Radverkehrsoffensive</a:t>
            </a:r>
            <a:r>
              <a:rPr lang="de-DE" sz="1400" dirty="0"/>
              <a:t> fördert nicht nur der Radverkehr, sie ist </a:t>
            </a:r>
            <a:r>
              <a:rPr lang="de-DE" sz="1400" b="1" dirty="0"/>
              <a:t>gleichzeitig ein großes Verkehrssicherheitsprogramm</a:t>
            </a:r>
            <a:r>
              <a:rPr lang="de-DE" sz="1400" dirty="0"/>
              <a:t>. Deswegen muss sie weiter geführt werden: Das BMVI möchte die 2019 begonnene Radverkehrsoffensive fortsetzen. </a:t>
            </a:r>
            <a:r>
              <a:rPr lang="de-DE" sz="1400" b="1" dirty="0"/>
              <a:t>Der Entflechtung der Verkehre kommt dabei eine entscheidende Rolle zu. </a:t>
            </a:r>
          </a:p>
          <a:p>
            <a:pPr>
              <a:lnSpc>
                <a:spcPct val="150000"/>
              </a:lnSpc>
            </a:pPr>
            <a:endParaRPr lang="de-DE" sz="1400" b="1" dirty="0"/>
          </a:p>
          <a:p>
            <a:pPr defTabSz="914218">
              <a:lnSpc>
                <a:spcPct val="150000"/>
              </a:lnSpc>
              <a:defRPr/>
            </a:pPr>
            <a:r>
              <a:rPr lang="de-DE" sz="1400" b="1" dirty="0"/>
              <a:t>Dreh- und Angelpunkt ist der NRVP 3.0 – dieser ist eng verzahnt mit unserem Verkehrssicherheitsprogramm.</a:t>
            </a:r>
          </a:p>
          <a:p>
            <a:pPr>
              <a:lnSpc>
                <a:spcPct val="150000"/>
              </a:lnSpc>
            </a:pPr>
            <a:endParaRPr lang="de-DE" sz="1400" dirty="0"/>
          </a:p>
          <a:p>
            <a:pPr lvl="0">
              <a:lnSpc>
                <a:spcPct val="150000"/>
              </a:lnSpc>
            </a:pPr>
            <a:r>
              <a:rPr lang="de-DE" sz="1400" dirty="0"/>
              <a:t>In diesem Sinne soll auch die </a:t>
            </a:r>
            <a:r>
              <a:rPr lang="de-DE" sz="1400" b="1" dirty="0"/>
              <a:t>Radverkehrsoffensive</a:t>
            </a:r>
            <a:r>
              <a:rPr lang="de-DE" sz="1400" dirty="0"/>
              <a:t>, mit dem Bau von Radschnellwegen, dem Sonderprogramm „Stadt und Land“, mit innovativen Modellvorhaben, dem </a:t>
            </a:r>
            <a:r>
              <a:rPr lang="de-DE" sz="1400" dirty="0" err="1"/>
              <a:t>Radnetz</a:t>
            </a:r>
            <a:r>
              <a:rPr lang="de-DE" sz="1400" dirty="0"/>
              <a:t> Deutschland sowie der Anpassungen der rechtlichen Regelungen </a:t>
            </a:r>
            <a:r>
              <a:rPr lang="de-DE" sz="1400" b="1" dirty="0"/>
              <a:t>fortgesetzt</a:t>
            </a:r>
            <a:r>
              <a:rPr lang="de-DE" sz="1400" dirty="0"/>
              <a:t> werden. </a:t>
            </a:r>
            <a:r>
              <a:rPr lang="de-DE" sz="1400" b="1" dirty="0"/>
              <a:t>Darüber hinaus strebt der Bund mit der Umsetzung des neuen Nationalen Radverkehrsplans 3.0 weitere Verbesserungen der Rahmenbedingungen für einen sicheren Radverkehr an</a:t>
            </a:r>
            <a:r>
              <a:rPr lang="de-DE" sz="1400" dirty="0"/>
              <a:t>. </a:t>
            </a:r>
          </a:p>
          <a:p>
            <a:pPr lvl="0">
              <a:lnSpc>
                <a:spcPct val="150000"/>
              </a:lnSpc>
            </a:pPr>
            <a:r>
              <a:rPr lang="de-DE" sz="1400" dirty="0"/>
              <a:t>Die Prüfung und Umsetzung von Förderhilfen für Infrastrukturvorhaben mit Unfall- und Sicherheitsnachweisen (z. B. durch ein Sicherheitsaudit) ist ein wichtiger Baustein zur Prioritätserhöhung der Verkehrssicherheitsarbeit. </a:t>
            </a:r>
          </a:p>
          <a:p>
            <a:pPr>
              <a:lnSpc>
                <a:spcPct val="150000"/>
              </a:lnSpc>
            </a:pPr>
            <a:endParaRPr lang="de-DE" sz="1400" dirty="0"/>
          </a:p>
          <a:p>
            <a:pPr>
              <a:lnSpc>
                <a:spcPct val="150000"/>
              </a:lnSpc>
            </a:pPr>
            <a:r>
              <a:rPr lang="de-DE" sz="1400" dirty="0"/>
              <a:t>Der neue Nationale Radverkehrsplan – NRVP 3.0 – die Strategie für die Radverkehrsförderung in Deutschland, wurde vom Bundeskabinett am 21.04.2021 verabschiedet. Schwerpunkte der Strategie sind u.a. der Aufbau einer lückenlosen und sicheren Radinfrastruktur (zusammenhängende Netze mit Radschnellwegen und Radschnellverbindungen), die Stärkung der Radpendlerverkehre und des Radtourismus, besonders in strukturschwachen Regionen, die Einbindung des Fahrrads in die urbanen Logistikprozesse..</a:t>
            </a:r>
          </a:p>
          <a:p>
            <a:endParaRPr lang="de-DE" dirty="0"/>
          </a:p>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4</a:t>
            </a:fld>
            <a:endParaRPr lang="de-DE"/>
          </a:p>
        </p:txBody>
      </p:sp>
    </p:spTree>
    <p:extLst>
      <p:ext uri="{BB962C8B-B14F-4D97-AF65-F5344CB8AC3E}">
        <p14:creationId xmlns:p14="http://schemas.microsoft.com/office/powerpoint/2010/main" val="3453856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lnSpc>
                <a:spcPct val="150000"/>
              </a:lnSpc>
            </a:pPr>
            <a:r>
              <a:rPr lang="de-DE" sz="1400" dirty="0"/>
              <a:t>Das erste Ziel:</a:t>
            </a:r>
          </a:p>
          <a:p>
            <a:pPr marL="171416" indent="-171416" defTabSz="914218">
              <a:lnSpc>
                <a:spcPct val="150000"/>
              </a:lnSpc>
              <a:buFont typeface="Wingdings" panose="05000000000000000000" pitchFamily="2" charset="2"/>
              <a:buChar char="Ø"/>
              <a:defRPr/>
            </a:pPr>
            <a:r>
              <a:rPr lang="de-DE" sz="1400" dirty="0"/>
              <a:t>Wir wollen mehr Menschen für mehr Wege raus aus dem Auto uns rauf aufs Fahrrad bringen. </a:t>
            </a:r>
            <a:br>
              <a:rPr lang="de-DE" sz="1400" dirty="0"/>
            </a:br>
            <a:r>
              <a:rPr lang="de-DE" sz="1400" dirty="0"/>
              <a:t>Wir wollen die Anzahl und die durchschnittliche Länge der mit dem Rad zurück gelegten Wege erhöhen. Zusammengenommen heißt das: </a:t>
            </a:r>
            <a:r>
              <a:rPr lang="de-DE" sz="1400" b="1" dirty="0"/>
              <a:t>Eine Verdoppelung der Verkehrsleistung </a:t>
            </a:r>
            <a:r>
              <a:rPr lang="de-DE" sz="1400" dirty="0"/>
              <a:t>mit dem Fahrrad. </a:t>
            </a:r>
            <a:br>
              <a:rPr lang="de-DE" sz="1400" dirty="0"/>
            </a:br>
            <a:r>
              <a:rPr lang="de-DE" sz="1400" dirty="0"/>
              <a:t>Warum? Klimaschutz, Gesundheit, saubere Luft, lebenswerte Städte…</a:t>
            </a:r>
          </a:p>
          <a:p>
            <a:pPr>
              <a:lnSpc>
                <a:spcPct val="150000"/>
              </a:lnSpc>
            </a:pPr>
            <a:r>
              <a:rPr lang="de-DE" sz="1400" dirty="0"/>
              <a:t>Das zweite Ziel:</a:t>
            </a:r>
          </a:p>
          <a:p>
            <a:pPr marL="171416" indent="-171416">
              <a:lnSpc>
                <a:spcPct val="150000"/>
              </a:lnSpc>
              <a:buFont typeface="Wingdings" panose="05000000000000000000" pitchFamily="2" charset="2"/>
              <a:buChar char="Ø"/>
            </a:pPr>
            <a:r>
              <a:rPr lang="de-DE" sz="1400" dirty="0"/>
              <a:t>Wir wollen das </a:t>
            </a:r>
            <a:r>
              <a:rPr lang="de-DE" sz="1400" b="1" dirty="0"/>
              <a:t>von den Unfällen entkoppeln</a:t>
            </a:r>
            <a:r>
              <a:rPr lang="de-DE" sz="1400" dirty="0"/>
              <a:t>. So wie es uns beim Autoverkehr ja auch gelungen ist: Trotz höherer Verkehrsleistung – weniger Getötete und weniger Unfälle. </a:t>
            </a:r>
            <a:br>
              <a:rPr lang="de-DE" sz="1400" dirty="0"/>
            </a:br>
            <a:r>
              <a:rPr lang="de-DE" sz="1400" dirty="0"/>
              <a:t>Konkret: </a:t>
            </a:r>
            <a:r>
              <a:rPr lang="de-DE" sz="1400" b="1" dirty="0"/>
              <a:t>Gegenüber 2019 soll sich die Zahl der im Verkehr getöteten Radfahrenden um 40 % reduzieren</a:t>
            </a:r>
            <a:r>
              <a:rPr lang="de-DE" sz="1400" dirty="0"/>
              <a:t> – trotz deutlich mehr Radverkehr.</a:t>
            </a:r>
            <a:endParaRPr lang="en-US" sz="1400" dirty="0"/>
          </a:p>
          <a:p>
            <a:pPr lvl="0">
              <a:lnSpc>
                <a:spcPct val="150000"/>
              </a:lnSpc>
            </a:pPr>
            <a:endParaRPr lang="de-DE" sz="1400" dirty="0"/>
          </a:p>
          <a:p>
            <a:pPr lvl="0">
              <a:lnSpc>
                <a:spcPct val="150000"/>
              </a:lnSpc>
            </a:pPr>
            <a:r>
              <a:rPr lang="de-DE" sz="1400" b="1" dirty="0"/>
              <a:t>Ausgangslage beim Fahrrad:</a:t>
            </a:r>
          </a:p>
          <a:p>
            <a:pPr marL="171416" indent="-171416">
              <a:lnSpc>
                <a:spcPct val="150000"/>
              </a:lnSpc>
              <a:buFont typeface="Wingdings" panose="05000000000000000000" pitchFamily="2" charset="2"/>
              <a:buChar char="Ø"/>
            </a:pPr>
            <a:r>
              <a:rPr lang="de-DE" sz="1400" dirty="0"/>
              <a:t>Drei Viertel der Deutschen haben laut unserer großen Mobilitätsstudie </a:t>
            </a:r>
            <a:r>
              <a:rPr lang="de-DE" sz="1400" dirty="0" err="1"/>
              <a:t>MiD</a:t>
            </a:r>
            <a:r>
              <a:rPr lang="de-DE" sz="1400" dirty="0"/>
              <a:t> 2017 mindestens ein Fahrrad.</a:t>
            </a:r>
            <a:endParaRPr lang="en-US" sz="1400" dirty="0"/>
          </a:p>
          <a:p>
            <a:pPr marL="171416" indent="-171416">
              <a:lnSpc>
                <a:spcPct val="150000"/>
              </a:lnSpc>
              <a:buFont typeface="Wingdings" panose="05000000000000000000" pitchFamily="2" charset="2"/>
              <a:buChar char="Ø"/>
            </a:pPr>
            <a:r>
              <a:rPr lang="de-DE" sz="1400" dirty="0"/>
              <a:t>Dennoch werden nur 11 Prozent der Wege mit dem Fahrrad unternommen. Aber 57 Prozent der Wege mit dem Auto. </a:t>
            </a:r>
          </a:p>
          <a:p>
            <a:pPr marL="171416" indent="-171416">
              <a:lnSpc>
                <a:spcPct val="150000"/>
              </a:lnSpc>
              <a:buFont typeface="Wingdings" panose="05000000000000000000" pitchFamily="2" charset="2"/>
              <a:buChar char="Ø"/>
            </a:pPr>
            <a:r>
              <a:rPr lang="de-DE" sz="1400" dirty="0"/>
              <a:t>Dabei haben mehr Deutsche ein Fahrrad als ein Auto.</a:t>
            </a:r>
          </a:p>
          <a:p>
            <a:pPr marL="171416" indent="-171416">
              <a:lnSpc>
                <a:spcPct val="150000"/>
              </a:lnSpc>
              <a:buFont typeface="Wingdings" panose="05000000000000000000" pitchFamily="2" charset="2"/>
              <a:buChar char="Ø"/>
            </a:pPr>
            <a:r>
              <a:rPr lang="de-DE" sz="1400" dirty="0"/>
              <a:t>Und die meisten Wege sind kurz: In der Stadt, aber auch auf dem Land sind 40 Prozent der Wege, die mit dem Auto gemacht werden, kürzer als 5 km. </a:t>
            </a:r>
          </a:p>
          <a:p>
            <a:pPr marL="171416" indent="-171416">
              <a:lnSpc>
                <a:spcPct val="150000"/>
              </a:lnSpc>
              <a:buFont typeface="Wingdings" panose="05000000000000000000" pitchFamily="2" charset="2"/>
              <a:buChar char="Ø"/>
            </a:pPr>
            <a:r>
              <a:rPr lang="de-DE" sz="1400" dirty="0"/>
              <a:t>Das heißt: </a:t>
            </a:r>
            <a:r>
              <a:rPr lang="de-DE" sz="1400" b="1" dirty="0"/>
              <a:t>das Potential für das Fahrrad ist groß, denn das Verkehrsmittel steht zur Verfügung und die Wegelängen sprechen auch nicht gegen die Nutzung des Rads</a:t>
            </a:r>
            <a:r>
              <a:rPr lang="de-DE" sz="1400" dirty="0"/>
              <a:t>, sondern eher dafür. </a:t>
            </a:r>
            <a:endParaRPr lang="en-US" sz="1400" dirty="0"/>
          </a:p>
          <a:p>
            <a:pPr lvl="0">
              <a:lnSpc>
                <a:spcPct val="150000"/>
              </a:lnSpc>
            </a:pPr>
            <a:endParaRPr lang="de-DE" sz="1400" dirty="0"/>
          </a:p>
          <a:p>
            <a:pPr lvl="0">
              <a:lnSpc>
                <a:spcPct val="150000"/>
              </a:lnSpc>
            </a:pPr>
            <a:r>
              <a:rPr lang="de-DE" sz="1400" dirty="0"/>
              <a:t>Warum wir oft lieber hinterm Lenkrad als auf dem Sattel sitzen, hat viele Gründe. Aber einer ist zentral: </a:t>
            </a:r>
            <a:r>
              <a:rPr lang="de-DE" sz="1400" b="1" dirty="0"/>
              <a:t>Wir fühlen uns im Auto sicherer. </a:t>
            </a:r>
          </a:p>
          <a:p>
            <a:pPr lvl="0">
              <a:lnSpc>
                <a:spcPct val="150000"/>
              </a:lnSpc>
            </a:pPr>
            <a:r>
              <a:rPr lang="de-DE" sz="1400" b="1" dirty="0"/>
              <a:t>Deshalb müssen wir dafür sorgen, dass sich die Menschen auch auf dem Fahrrad sicher fühlen.</a:t>
            </a:r>
          </a:p>
          <a:p>
            <a:pPr lvl="0">
              <a:lnSpc>
                <a:spcPct val="150000"/>
              </a:lnSpc>
            </a:pPr>
            <a:endParaRPr lang="de-DE" sz="1400" dirty="0"/>
          </a:p>
          <a:p>
            <a:pPr lvl="0">
              <a:lnSpc>
                <a:spcPct val="150000"/>
              </a:lnSpc>
            </a:pPr>
            <a:endParaRPr lang="de-DE" sz="1400" dirty="0"/>
          </a:p>
          <a:p>
            <a:pPr lvl="0">
              <a:lnSpc>
                <a:spcPct val="150000"/>
              </a:lnSpc>
            </a:pPr>
            <a:endParaRPr lang="de-DE" sz="1400" dirty="0"/>
          </a:p>
          <a:p>
            <a:pPr lvl="0">
              <a:lnSpc>
                <a:spcPct val="150000"/>
              </a:lnSpc>
            </a:pPr>
            <a:r>
              <a:rPr lang="de-DE" sz="1400" dirty="0"/>
              <a:t>Was wird von Radfahrenden gefordert (Fahrradklimatest 2020):</a:t>
            </a:r>
            <a:endParaRPr lang="en-US" sz="1400" dirty="0"/>
          </a:p>
          <a:p>
            <a:pPr marL="171416" indent="-171416">
              <a:lnSpc>
                <a:spcPct val="150000"/>
              </a:lnSpc>
              <a:buFont typeface="Wingdings" panose="05000000000000000000" pitchFamily="2" charset="2"/>
              <a:buChar char="Ø"/>
            </a:pPr>
            <a:r>
              <a:rPr lang="de-DE" sz="1400" dirty="0"/>
              <a:t>ein gutes Sicherheitsgefühl (81 %)</a:t>
            </a:r>
            <a:endParaRPr lang="en-US" sz="1400" dirty="0"/>
          </a:p>
          <a:p>
            <a:pPr marL="171416" indent="-171416">
              <a:lnSpc>
                <a:spcPct val="150000"/>
              </a:lnSpc>
              <a:buFont typeface="Wingdings" panose="05000000000000000000" pitchFamily="2" charset="2"/>
              <a:buChar char="Ø"/>
            </a:pPr>
            <a:r>
              <a:rPr lang="de-DE" sz="1400" dirty="0"/>
              <a:t>die Akzeptanz von Radfahrenden durch andere Verkehrsteilnehmende (80 %)</a:t>
            </a:r>
            <a:endParaRPr lang="en-US" sz="1400" dirty="0"/>
          </a:p>
          <a:p>
            <a:pPr marL="171416" indent="-171416">
              <a:lnSpc>
                <a:spcPct val="150000"/>
              </a:lnSpc>
              <a:buFont typeface="Wingdings" panose="05000000000000000000" pitchFamily="2" charset="2"/>
              <a:buChar char="Ø"/>
            </a:pPr>
            <a:r>
              <a:rPr lang="de-DE" sz="1400" dirty="0"/>
              <a:t>ein konfliktfreies Miteinander von Rad- und Autoverkehr (79 %)</a:t>
            </a:r>
            <a:endParaRPr lang="en-US" sz="1400" dirty="0"/>
          </a:p>
          <a:p>
            <a:pPr marL="171416" indent="-171416" defTabSz="914218">
              <a:lnSpc>
                <a:spcPct val="150000"/>
              </a:lnSpc>
              <a:buFont typeface="Wingdings" panose="05000000000000000000" pitchFamily="2" charset="2"/>
              <a:buChar char="Ø"/>
              <a:defRPr/>
            </a:pPr>
            <a:r>
              <a:rPr lang="de-DE" sz="1400" dirty="0"/>
              <a:t>Die </a:t>
            </a:r>
            <a:r>
              <a:rPr lang="de-DE" sz="1400" b="1" dirty="0"/>
              <a:t>Kontrolle von Falschparkenden</a:t>
            </a:r>
            <a:r>
              <a:rPr lang="de-DE" sz="1400" dirty="0"/>
              <a:t> auf Radwegen ist für 75 % das größte Problem in deutschen Städten. Nur in einigen Großstädten wie Frankfurt am Main und Düsseldorf ist eine leichte Verbesserung zu verzeichnen.</a:t>
            </a:r>
            <a:endParaRPr lang="en-US" sz="1400" dirty="0"/>
          </a:p>
          <a:p>
            <a:pPr marL="171416" indent="-171416">
              <a:lnSpc>
                <a:spcPct val="150000"/>
              </a:lnSpc>
              <a:buFont typeface="Wingdings" panose="05000000000000000000" pitchFamily="2" charset="2"/>
              <a:buChar char="Ø"/>
            </a:pPr>
            <a:endParaRPr lang="de-DE" sz="1400" dirty="0"/>
          </a:p>
          <a:p>
            <a:pPr>
              <a:lnSpc>
                <a:spcPct val="150000"/>
              </a:lnSpc>
            </a:pPr>
            <a:r>
              <a:rPr lang="de-DE" sz="1400" dirty="0"/>
              <a:t>Forderungen an die Politik („Fahrrad Monitor“ 2021)</a:t>
            </a:r>
          </a:p>
          <a:p>
            <a:pPr>
              <a:lnSpc>
                <a:spcPct val="150000"/>
              </a:lnSpc>
            </a:pPr>
            <a:r>
              <a:rPr lang="de-DE" sz="1400" dirty="0"/>
              <a:t>Die fünf dringlichsten Forderungen an die Politik lauten:</a:t>
            </a:r>
          </a:p>
          <a:p>
            <a:pPr marL="285693" indent="-285693">
              <a:lnSpc>
                <a:spcPct val="150000"/>
              </a:lnSpc>
              <a:buFont typeface="Wingdings" panose="05000000000000000000" pitchFamily="2" charset="2"/>
              <a:buChar char="Ø"/>
            </a:pPr>
            <a:r>
              <a:rPr lang="de-DE" sz="1400" dirty="0"/>
              <a:t>Mehr Radwege bauen (57 Prozent)</a:t>
            </a:r>
          </a:p>
          <a:p>
            <a:pPr marL="285693" indent="-285693">
              <a:lnSpc>
                <a:spcPct val="150000"/>
              </a:lnSpc>
              <a:buFont typeface="Wingdings" panose="05000000000000000000" pitchFamily="2" charset="2"/>
              <a:buChar char="Ø"/>
            </a:pPr>
            <a:r>
              <a:rPr lang="de-DE" sz="1400" b="1" dirty="0"/>
              <a:t>Bessere Trennung der Radfahrenden von den PKW-Fahrenden (53 Prozent) und den </a:t>
            </a:r>
            <a:r>
              <a:rPr lang="de-DE" sz="1400" b="1" dirty="0" err="1"/>
              <a:t>Zufußgehenden</a:t>
            </a:r>
            <a:r>
              <a:rPr lang="de-DE" sz="1400" b="1" dirty="0"/>
              <a:t> (45 Prozent) </a:t>
            </a:r>
          </a:p>
          <a:p>
            <a:pPr marL="285693" indent="-285693">
              <a:lnSpc>
                <a:spcPct val="150000"/>
              </a:lnSpc>
              <a:buFont typeface="Wingdings" panose="05000000000000000000" pitchFamily="2" charset="2"/>
              <a:buChar char="Ø"/>
            </a:pPr>
            <a:r>
              <a:rPr lang="de-DE" sz="1400" dirty="0"/>
              <a:t>Mehr Schutz- und Radfahrstreifen einrichten (43 Prozent)</a:t>
            </a:r>
          </a:p>
          <a:p>
            <a:pPr marL="285693" indent="-285693">
              <a:lnSpc>
                <a:spcPct val="150000"/>
              </a:lnSpc>
              <a:buFont typeface="Wingdings" panose="05000000000000000000" pitchFamily="2" charset="2"/>
              <a:buChar char="Ø"/>
            </a:pPr>
            <a:r>
              <a:rPr lang="de-DE" sz="1400" dirty="0"/>
              <a:t>Sichere Fahrrad-Abstellanlagen (41 Prozent)</a:t>
            </a:r>
          </a:p>
          <a:p>
            <a:pPr marL="285693" indent="-285693">
              <a:lnSpc>
                <a:spcPct val="150000"/>
              </a:lnSpc>
              <a:buFont typeface="Wingdings" panose="05000000000000000000" pitchFamily="2" charset="2"/>
              <a:buChar char="Ø"/>
            </a:pPr>
            <a:r>
              <a:rPr lang="de-DE" sz="1400" dirty="0"/>
              <a:t>Mehr Fahrradstraßen einrichten (39 Prozent)</a:t>
            </a:r>
          </a:p>
          <a:p>
            <a:pPr>
              <a:lnSpc>
                <a:spcPct val="150000"/>
              </a:lnSpc>
            </a:pPr>
            <a:endParaRPr lang="de-DE" sz="1400" dirty="0"/>
          </a:p>
          <a:p>
            <a:pPr>
              <a:lnSpc>
                <a:spcPct val="150000"/>
              </a:lnSpc>
            </a:pPr>
            <a:r>
              <a:rPr lang="de-DE" sz="1400" dirty="0"/>
              <a:t>Der „Fahrrad Monitor“ ist eine repräsentative Umfrage</a:t>
            </a:r>
          </a:p>
          <a:p>
            <a:pPr>
              <a:lnSpc>
                <a:spcPct val="150000"/>
              </a:lnSpc>
            </a:pPr>
            <a:r>
              <a:rPr lang="de-DE" sz="1400" dirty="0"/>
              <a:t>Sie erhebt im Abstand von rund zwei Jahren das subjektive Stimmungsbild der Radfahrenden in Deutschland. Für den Fahrrad-Monitor 2021 wurden von Mitte Mai bis Mitte Juni 2021 3.107 Bürgerinnen und Bürger zwischen 14 und 69 Jahren zu ihrem Mobilitätsverhalten und zu ihren Präferenzen online befragt. Der Monitor ist repräsentativ nach Geschlecht, Alter, Bildung und Ortsgrößenklassen</a:t>
            </a:r>
          </a:p>
          <a:p>
            <a:pPr>
              <a:lnSpc>
                <a:spcPct val="150000"/>
              </a:lnSpc>
            </a:pPr>
            <a:endParaRPr lang="de-DE" sz="1400" dirty="0"/>
          </a:p>
          <a:p>
            <a:pPr>
              <a:lnSpc>
                <a:spcPct val="150000"/>
              </a:lnSpc>
            </a:pPr>
            <a:r>
              <a:rPr lang="de-DE" sz="1400" b="1" dirty="0"/>
              <a:t>Infrastruktur und Überwachung sind also zwei zentrale Stellschrauben</a:t>
            </a:r>
            <a:r>
              <a:rPr lang="de-DE" sz="1400" dirty="0"/>
              <a:t>, damit Menschen auf dem Fahrrad sicherer fühlen und damit auch öfter das Verkehrsmittel nutzen.</a:t>
            </a:r>
          </a:p>
          <a:p>
            <a:pPr>
              <a:lnSpc>
                <a:spcPct val="150000"/>
              </a:lnSpc>
            </a:pPr>
            <a:endParaRPr lang="de-DE" sz="1400" dirty="0"/>
          </a:p>
          <a:p>
            <a:pPr>
              <a:lnSpc>
                <a:spcPct val="150000"/>
              </a:lnSpc>
            </a:pPr>
            <a:r>
              <a:rPr lang="de-DE" sz="1400" dirty="0"/>
              <a:t>Überwachung liegt bei Ländern!</a:t>
            </a:r>
          </a:p>
          <a:p>
            <a:pPr>
              <a:lnSpc>
                <a:spcPct val="150000"/>
              </a:lnSpc>
            </a:pPr>
            <a:endParaRPr lang="de-DE" sz="1400" dirty="0"/>
          </a:p>
          <a:p>
            <a:pPr>
              <a:lnSpc>
                <a:spcPct val="150000"/>
              </a:lnSpc>
            </a:pPr>
            <a:r>
              <a:rPr lang="de-DE" sz="1400" b="1" dirty="0"/>
              <a:t>Bund aktuell Fokus auf Verbesserung der Infrastruktur. Denn:</a:t>
            </a:r>
          </a:p>
          <a:p>
            <a:pPr>
              <a:lnSpc>
                <a:spcPct val="150000"/>
              </a:lnSpc>
            </a:pPr>
            <a:r>
              <a:rPr lang="de-DE" sz="1400" b="1" dirty="0"/>
              <a:t>Infrastruktur kann Konflikte erzeugen, aber sie kann Konflikte auch lösen.</a:t>
            </a:r>
          </a:p>
          <a:p>
            <a:pPr>
              <a:lnSpc>
                <a:spcPct val="150000"/>
              </a:lnSpc>
            </a:pPr>
            <a:endParaRPr lang="de-DE" sz="1400" b="1" dirty="0"/>
          </a:p>
          <a:p>
            <a:pPr>
              <a:lnSpc>
                <a:spcPct val="150000"/>
              </a:lnSpc>
            </a:pPr>
            <a:r>
              <a:rPr lang="de-DE" sz="1400" b="1" dirty="0"/>
              <a:t>Wichtig: Es muss objektiv sicher sein, aber sich auch sicher anfühlen!!!!</a:t>
            </a:r>
          </a:p>
          <a:p>
            <a:pPr lvl="0">
              <a:lnSpc>
                <a:spcPct val="150000"/>
              </a:lnSpc>
            </a:pPr>
            <a:endParaRPr lang="de-DE" sz="1400" dirty="0"/>
          </a:p>
          <a:p>
            <a:pPr lvl="0">
              <a:lnSpc>
                <a:spcPct val="150000"/>
              </a:lnSpc>
            </a:pPr>
            <a:endParaRPr lang="de-DE" sz="1400" dirty="0"/>
          </a:p>
          <a:p>
            <a:pPr>
              <a:lnSpc>
                <a:spcPct val="150000"/>
              </a:lnSpc>
            </a:pPr>
            <a:endParaRPr lang="de-DE" sz="1400"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5</a:t>
            </a:fld>
            <a:endParaRPr lang="de-DE"/>
          </a:p>
        </p:txBody>
      </p:sp>
    </p:spTree>
    <p:extLst>
      <p:ext uri="{BB962C8B-B14F-4D97-AF65-F5344CB8AC3E}">
        <p14:creationId xmlns:p14="http://schemas.microsoft.com/office/powerpoint/2010/main" val="3545290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693" indent="-285693">
              <a:lnSpc>
                <a:spcPct val="150000"/>
              </a:lnSpc>
              <a:buFont typeface="Wingdings" panose="05000000000000000000" pitchFamily="2" charset="2"/>
              <a:buChar char="Ø"/>
            </a:pPr>
            <a:r>
              <a:rPr lang="de-DE" sz="1400" dirty="0"/>
              <a:t>Finanzierung : 30 Euro </a:t>
            </a:r>
            <a:r>
              <a:rPr lang="de-DE" sz="1400" dirty="0" err="1"/>
              <a:t>pP</a:t>
            </a:r>
            <a:r>
              <a:rPr lang="de-DE" sz="1400" dirty="0"/>
              <a:t> und Jahr</a:t>
            </a:r>
          </a:p>
          <a:p>
            <a:pPr marL="285693" indent="-285693">
              <a:lnSpc>
                <a:spcPct val="150000"/>
              </a:lnSpc>
              <a:buFont typeface="Wingdings" panose="05000000000000000000" pitchFamily="2" charset="2"/>
              <a:buChar char="Ø"/>
            </a:pPr>
            <a:r>
              <a:rPr lang="de-DE" sz="1400" dirty="0"/>
              <a:t>Zu jedem Leitziel wurden Unterziele definiert und diese mit Maßnahmen unterlegt</a:t>
            </a:r>
          </a:p>
          <a:p>
            <a:pPr marL="285693" indent="-285693">
              <a:lnSpc>
                <a:spcPct val="150000"/>
              </a:lnSpc>
              <a:buFont typeface="Wingdings" panose="05000000000000000000" pitchFamily="2" charset="2"/>
              <a:buChar char="Ø"/>
            </a:pPr>
            <a:r>
              <a:rPr lang="de-DE" sz="1400" dirty="0"/>
              <a:t>zB Strategisch planen! In integrierte Stadtentwicklungskonzepte eingebundene kommunale Fahrradstellplatzkonzepte + Lastenräder; Radschulwegeplanungen; Flächen neu verteilen! Parkraummanagement; Umwandlung von Kfz-Stellplätzen für den fließenden und ruhenden Radverkehr</a:t>
            </a:r>
          </a:p>
          <a:p>
            <a:pPr marL="285693" indent="-285693">
              <a:lnSpc>
                <a:spcPct val="150000"/>
              </a:lnSpc>
              <a:buFont typeface="Wingdings" panose="05000000000000000000" pitchFamily="2" charset="2"/>
              <a:buChar char="Ø"/>
            </a:pPr>
            <a:r>
              <a:rPr lang="de-DE" sz="1400" dirty="0"/>
              <a:t>Adressiert sind Bund/Lander/Landkreise/Kommunen, weitere Akteure; in Prozess der Aufstellung NRVP einbezogen: Bürgerdialog, Dialogforen….</a:t>
            </a:r>
          </a:p>
          <a:p>
            <a:pPr>
              <a:lnSpc>
                <a:spcPct val="150000"/>
              </a:lnSpc>
            </a:pPr>
            <a:r>
              <a:rPr lang="de-DE" sz="1400" b="1" dirty="0"/>
              <a:t>Leitziel: Vision Zero</a:t>
            </a:r>
            <a:r>
              <a:rPr lang="de-DE" sz="1400" dirty="0"/>
              <a:t>!</a:t>
            </a:r>
          </a:p>
        </p:txBody>
      </p:sp>
      <p:sp>
        <p:nvSpPr>
          <p:cNvPr id="4" name="Foliennummernplatzhalter 3"/>
          <p:cNvSpPr>
            <a:spLocks noGrp="1"/>
          </p:cNvSpPr>
          <p:nvPr>
            <p:ph type="sldNum" sz="quarter" idx="5"/>
          </p:nvPr>
        </p:nvSpPr>
        <p:spPr/>
        <p:txBody>
          <a:bodyPr/>
          <a:lstStyle/>
          <a:p>
            <a:fld id="{709F34C4-390A-4EF4-A507-8A48FAAD6FB9}" type="slidenum">
              <a:rPr lang="de-DE" smtClean="0"/>
              <a:pPr/>
              <a:t>6</a:t>
            </a:fld>
            <a:endParaRPr lang="de-DE"/>
          </a:p>
        </p:txBody>
      </p:sp>
    </p:spTree>
    <p:extLst>
      <p:ext uri="{BB962C8B-B14F-4D97-AF65-F5344CB8AC3E}">
        <p14:creationId xmlns:p14="http://schemas.microsoft.com/office/powerpoint/2010/main" val="2063473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dirty="0"/>
              <a:t>Leitziel: Lückenloser Radverkehr in Deutschland</a:t>
            </a:r>
          </a:p>
          <a:p>
            <a:endParaRPr lang="de-DE" sz="1400" b="1" dirty="0"/>
          </a:p>
          <a:p>
            <a:r>
              <a:rPr lang="de-DE" sz="1400" b="1" dirty="0"/>
              <a:t>Wichtig: Getrennte Infrastruktur!</a:t>
            </a:r>
          </a:p>
        </p:txBody>
      </p:sp>
      <p:sp>
        <p:nvSpPr>
          <p:cNvPr id="4" name="Foliennummernplatzhalter 3"/>
          <p:cNvSpPr>
            <a:spLocks noGrp="1"/>
          </p:cNvSpPr>
          <p:nvPr>
            <p:ph type="sldNum" sz="quarter" idx="5"/>
          </p:nvPr>
        </p:nvSpPr>
        <p:spPr/>
        <p:txBody>
          <a:bodyPr/>
          <a:lstStyle/>
          <a:p>
            <a:fld id="{709F34C4-390A-4EF4-A507-8A48FAAD6FB9}" type="slidenum">
              <a:rPr lang="de-DE" smtClean="0"/>
              <a:pPr/>
              <a:t>7</a:t>
            </a:fld>
            <a:endParaRPr lang="de-DE"/>
          </a:p>
        </p:txBody>
      </p:sp>
    </p:spTree>
    <p:extLst>
      <p:ext uri="{BB962C8B-B14F-4D97-AF65-F5344CB8AC3E}">
        <p14:creationId xmlns:p14="http://schemas.microsoft.com/office/powerpoint/2010/main" val="766521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dirty="0"/>
              <a:t>Fahrradpendlerland Deutschland</a:t>
            </a:r>
          </a:p>
          <a:p>
            <a:endParaRPr lang="de-DE" dirty="0"/>
          </a:p>
        </p:txBody>
      </p:sp>
      <p:sp>
        <p:nvSpPr>
          <p:cNvPr id="4" name="Foliennummernplatzhalter 3"/>
          <p:cNvSpPr>
            <a:spLocks noGrp="1"/>
          </p:cNvSpPr>
          <p:nvPr>
            <p:ph type="sldNum" sz="quarter" idx="5"/>
          </p:nvPr>
        </p:nvSpPr>
        <p:spPr/>
        <p:txBody>
          <a:bodyPr/>
          <a:lstStyle/>
          <a:p>
            <a:fld id="{709F34C4-390A-4EF4-A507-8A48FAAD6FB9}" type="slidenum">
              <a:rPr lang="de-DE" smtClean="0"/>
              <a:pPr/>
              <a:t>8</a:t>
            </a:fld>
            <a:endParaRPr lang="de-DE"/>
          </a:p>
        </p:txBody>
      </p:sp>
    </p:spTree>
    <p:extLst>
      <p:ext uri="{BB962C8B-B14F-4D97-AF65-F5344CB8AC3E}">
        <p14:creationId xmlns:p14="http://schemas.microsoft.com/office/powerpoint/2010/main" val="2439312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400" dirty="0"/>
              <a:t>Knotenpunkte sicher und verständlich gestalten! Attraktive Radverkehrsnetze brauchen konsequent sicher und verständlich gestaltete Knotenpunkte. Denn dies sind die kritischsten Infrastrukturelemente für die Verkehrssicherheit von Radfahrenden. Dabei sind die folgenden Grundsätze zu beachten:</a:t>
            </a:r>
          </a:p>
          <a:p>
            <a:pPr marL="285693" indent="-285693">
              <a:lnSpc>
                <a:spcPct val="150000"/>
              </a:lnSpc>
              <a:buFont typeface="Wingdings" panose="05000000000000000000" pitchFamily="2" charset="2"/>
              <a:buChar char="§"/>
            </a:pPr>
            <a:r>
              <a:rPr lang="de-DE" sz="1400" dirty="0"/>
              <a:t>Vorfahrtsregelungen des Radverkehrs an Kreuzungsflächen und Einmündungen mit </a:t>
            </a:r>
            <a:r>
              <a:rPr lang="de-DE" sz="1400" dirty="0" err="1"/>
              <a:t>Aufpflasterungen</a:t>
            </a:r>
            <a:r>
              <a:rPr lang="de-DE" sz="1400" dirty="0"/>
              <a:t> und Einfärbungen intuitiv erkennbar machen</a:t>
            </a:r>
          </a:p>
          <a:p>
            <a:pPr marL="285693" indent="-285693">
              <a:lnSpc>
                <a:spcPct val="150000"/>
              </a:lnSpc>
              <a:buFont typeface="Wingdings" panose="05000000000000000000" pitchFamily="2" charset="2"/>
              <a:buChar char="§"/>
            </a:pPr>
            <a:r>
              <a:rPr lang="de-DE" sz="1400" dirty="0"/>
              <a:t>Sichthindernisse laufend entfernen, denn gute Sichtbeziehungen an Knotenpunkten sind entscheidend für die Sicherheit.</a:t>
            </a:r>
          </a:p>
          <a:p>
            <a:pPr marL="285693" indent="-285693">
              <a:lnSpc>
                <a:spcPct val="150000"/>
              </a:lnSpc>
              <a:buFont typeface="Wingdings" panose="05000000000000000000" pitchFamily="2" charset="2"/>
              <a:buChar char="§"/>
            </a:pPr>
            <a:r>
              <a:rPr lang="de-DE" sz="1400" dirty="0"/>
              <a:t>Eigene Lichtsignalphasen von Radfahrenden (und zu Fuß Gehenden) gegenüber abbiegenden Kfz, insbesondere an Knotenpunkten mit vielen Abbiegenden oder hohen Unfallzahlen.</a:t>
            </a:r>
          </a:p>
          <a:p>
            <a:pPr marL="285693" indent="-285693">
              <a:lnSpc>
                <a:spcPct val="150000"/>
              </a:lnSpc>
              <a:buFont typeface="Wingdings" panose="05000000000000000000" pitchFamily="2" charset="2"/>
              <a:buChar char="§"/>
            </a:pPr>
            <a:r>
              <a:rPr lang="de-DE" sz="1400" dirty="0"/>
              <a:t>Konfliktzonen entschärfen: durch ausreichende Aufstell- und Abstandsflächen und bei Bedarf eine bauliche Trennung von Rad- und Kfz-Verkehr.	</a:t>
            </a:r>
          </a:p>
        </p:txBody>
      </p:sp>
      <p:sp>
        <p:nvSpPr>
          <p:cNvPr id="4" name="Foliennummernplatzhalter 3"/>
          <p:cNvSpPr>
            <a:spLocks noGrp="1"/>
          </p:cNvSpPr>
          <p:nvPr>
            <p:ph type="sldNum" sz="quarter" idx="5"/>
          </p:nvPr>
        </p:nvSpPr>
        <p:spPr/>
        <p:txBody>
          <a:bodyPr/>
          <a:lstStyle/>
          <a:p>
            <a:fld id="{709F34C4-390A-4EF4-A507-8A48FAAD6FB9}" type="slidenum">
              <a:rPr lang="de-DE" smtClean="0"/>
              <a:pPr/>
              <a:t>9</a:t>
            </a:fld>
            <a:endParaRPr lang="de-DE"/>
          </a:p>
        </p:txBody>
      </p:sp>
    </p:spTree>
    <p:extLst>
      <p:ext uri="{BB962C8B-B14F-4D97-AF65-F5344CB8AC3E}">
        <p14:creationId xmlns:p14="http://schemas.microsoft.com/office/powerpoint/2010/main" val="2089122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 1">
    <p:bg bwMode="gray">
      <p:bgPr>
        <a:solidFill>
          <a:schemeClr val="accent1"/>
        </a:solidFill>
        <a:effectLst/>
      </p:bgPr>
    </p:bg>
    <p:spTree>
      <p:nvGrpSpPr>
        <p:cNvPr id="1" name=""/>
        <p:cNvGrpSpPr/>
        <p:nvPr/>
      </p:nvGrpSpPr>
      <p:grpSpPr>
        <a:xfrm>
          <a:off x="0" y="0"/>
          <a:ext cx="0" cy="0"/>
          <a:chOff x="0" y="0"/>
          <a:chExt cx="0" cy="0"/>
        </a:xfrm>
      </p:grpSpPr>
      <p:sp>
        <p:nvSpPr>
          <p:cNvPr id="8" name="Rechteck 7"/>
          <p:cNvSpPr/>
          <p:nvPr userDrawn="1"/>
        </p:nvSpPr>
        <p:spPr bwMode="gray">
          <a:xfrm>
            <a:off x="143508" y="140432"/>
            <a:ext cx="8856000" cy="1207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ctrTitle"/>
          </p:nvPr>
        </p:nvSpPr>
        <p:spPr bwMode="gray">
          <a:xfrm>
            <a:off x="719138" y="1748978"/>
            <a:ext cx="7632700" cy="858776"/>
          </a:xfrm>
        </p:spPr>
        <p:txBody>
          <a:bodyPr anchor="t" anchorCtr="0"/>
          <a:lstStyle>
            <a:lvl1pPr>
              <a:defRPr sz="2800">
                <a:solidFill>
                  <a:schemeClr val="bg1"/>
                </a:solidFill>
              </a:defRPr>
            </a:lvl1pPr>
          </a:lstStyle>
          <a:p>
            <a:r>
              <a:rPr lang="de-DE" dirty="0"/>
              <a:t>Titelmasterformat durch Klicken bearbeiten</a:t>
            </a:r>
          </a:p>
        </p:txBody>
      </p:sp>
      <p:sp>
        <p:nvSpPr>
          <p:cNvPr id="3" name="Untertitel 2"/>
          <p:cNvSpPr>
            <a:spLocks noGrp="1"/>
          </p:cNvSpPr>
          <p:nvPr>
            <p:ph type="subTitle" idx="1"/>
          </p:nvPr>
        </p:nvSpPr>
        <p:spPr bwMode="gray">
          <a:xfrm>
            <a:off x="719138" y="2749221"/>
            <a:ext cx="7632700" cy="1443367"/>
          </a:xfr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sp>
        <p:nvSpPr>
          <p:cNvPr id="10" name="Textfeld 9"/>
          <p:cNvSpPr txBox="1"/>
          <p:nvPr userDrawn="1"/>
        </p:nvSpPr>
        <p:spPr bwMode="gray">
          <a:xfrm>
            <a:off x="719572" y="4584160"/>
            <a:ext cx="2748788" cy="219838"/>
          </a:xfrm>
          <a:prstGeom prst="rect">
            <a:avLst/>
          </a:prstGeom>
        </p:spPr>
        <p:txBody>
          <a:bodyPr vert="horz" lIns="0" tIns="0" rIns="0" bIns="0" rtlCol="0" anchor="b" anchorCtr="0"/>
          <a:lstStyle>
            <a:defPPr>
              <a:defRPr lang="de-DE"/>
            </a:defPPr>
            <a:lvl1pPr>
              <a:defRPr sz="1200"/>
            </a:lvl1pPr>
          </a:lstStyle>
          <a:p>
            <a:pPr lvl="0"/>
            <a:r>
              <a:rPr lang="de-DE" sz="1000" b="1" dirty="0">
                <a:solidFill>
                  <a:schemeClr val="bg1"/>
                </a:solidFill>
              </a:rPr>
              <a:t>www.bmdv.de</a:t>
            </a:r>
          </a:p>
        </p:txBody>
      </p:sp>
      <p:pic>
        <p:nvPicPr>
          <p:cNvPr id="7" name="Grafik 6">
            <a:extLst>
              <a:ext uri="{FF2B5EF4-FFF2-40B4-BE49-F238E27FC236}">
                <a16:creationId xmlns:a16="http://schemas.microsoft.com/office/drawing/2014/main" id="{5A0B5793-1ECA-4206-9FFA-111FAAD38EF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7504" y="182495"/>
            <a:ext cx="1856245" cy="1149104"/>
          </a:xfrm>
          <a:prstGeom prst="rect">
            <a:avLst/>
          </a:prstGeom>
        </p:spPr>
      </p:pic>
    </p:spTree>
    <p:extLst>
      <p:ext uri="{BB962C8B-B14F-4D97-AF65-F5344CB8AC3E}">
        <p14:creationId xmlns:p14="http://schemas.microsoft.com/office/powerpoint/2010/main" val="1281404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 2">
    <p:bg bwMode="gray">
      <p:bgPr>
        <a:solidFill>
          <a:schemeClr val="accent1"/>
        </a:solidFill>
        <a:effectLst/>
      </p:bgPr>
    </p:bg>
    <p:spTree>
      <p:nvGrpSpPr>
        <p:cNvPr id="1" name=""/>
        <p:cNvGrpSpPr/>
        <p:nvPr/>
      </p:nvGrpSpPr>
      <p:grpSpPr>
        <a:xfrm>
          <a:off x="0" y="0"/>
          <a:ext cx="0" cy="0"/>
          <a:chOff x="0" y="0"/>
          <a:chExt cx="0" cy="0"/>
        </a:xfrm>
      </p:grpSpPr>
      <p:sp>
        <p:nvSpPr>
          <p:cNvPr id="15" name="Rechteck 14"/>
          <p:cNvSpPr/>
          <p:nvPr userDrawn="1"/>
        </p:nvSpPr>
        <p:spPr bwMode="gray">
          <a:xfrm>
            <a:off x="143508" y="4513385"/>
            <a:ext cx="8856000" cy="4875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ctrTitle"/>
          </p:nvPr>
        </p:nvSpPr>
        <p:spPr bwMode="gray">
          <a:xfrm>
            <a:off x="719138" y="1749600"/>
            <a:ext cx="7632700" cy="858776"/>
          </a:xfrm>
        </p:spPr>
        <p:txBody>
          <a:bodyPr anchor="t" anchorCtr="0"/>
          <a:lstStyle>
            <a:lvl1pPr>
              <a:defRPr sz="2800">
                <a:solidFill>
                  <a:schemeClr val="bg1"/>
                </a:solidFill>
              </a:defRPr>
            </a:lvl1pPr>
          </a:lstStyle>
          <a:p>
            <a:r>
              <a:rPr lang="de-DE"/>
              <a:t>Titelmasterformat durch Klicken bearbeiten</a:t>
            </a:r>
          </a:p>
        </p:txBody>
      </p:sp>
      <p:sp>
        <p:nvSpPr>
          <p:cNvPr id="3" name="Untertitel 2"/>
          <p:cNvSpPr>
            <a:spLocks noGrp="1"/>
          </p:cNvSpPr>
          <p:nvPr>
            <p:ph type="subTitle" idx="1"/>
          </p:nvPr>
        </p:nvSpPr>
        <p:spPr bwMode="gray">
          <a:xfrm>
            <a:off x="719138" y="2750400"/>
            <a:ext cx="7632700" cy="1442188"/>
          </a:xfr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10" name="Textfeld 9"/>
          <p:cNvSpPr txBox="1"/>
          <p:nvPr userDrawn="1"/>
        </p:nvSpPr>
        <p:spPr bwMode="gray">
          <a:xfrm>
            <a:off x="719572" y="4614453"/>
            <a:ext cx="2748788" cy="219838"/>
          </a:xfrm>
          <a:prstGeom prst="rect">
            <a:avLst/>
          </a:prstGeom>
        </p:spPr>
        <p:txBody>
          <a:bodyPr vert="horz" lIns="0" tIns="0" rIns="0" bIns="0" rtlCol="0" anchor="b" anchorCtr="0"/>
          <a:lstStyle>
            <a:defPPr>
              <a:defRPr lang="de-DE"/>
            </a:defPPr>
            <a:lvl1pPr>
              <a:defRPr sz="1200"/>
            </a:lvl1pPr>
          </a:lstStyle>
          <a:p>
            <a:pPr lvl="0"/>
            <a:r>
              <a:rPr lang="de-DE" sz="1000" b="1" dirty="0">
                <a:solidFill>
                  <a:schemeClr val="accent1"/>
                </a:solidFill>
              </a:rPr>
              <a:t>www.bmdv.de</a:t>
            </a:r>
          </a:p>
        </p:txBody>
      </p:sp>
      <p:sp>
        <p:nvSpPr>
          <p:cNvPr id="12" name="Rechteck 11"/>
          <p:cNvSpPr/>
          <p:nvPr userDrawn="1"/>
        </p:nvSpPr>
        <p:spPr bwMode="gray">
          <a:xfrm>
            <a:off x="143508" y="140432"/>
            <a:ext cx="8856000" cy="1207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60460" y="156600"/>
            <a:ext cx="1856245" cy="1109480"/>
          </a:xfrm>
          <a:prstGeom prst="rect">
            <a:avLst/>
          </a:prstGeom>
        </p:spPr>
      </p:pic>
    </p:spTree>
    <p:extLst>
      <p:ext uri="{BB962C8B-B14F-4D97-AF65-F5344CB8AC3E}">
        <p14:creationId xmlns:p14="http://schemas.microsoft.com/office/powerpoint/2010/main" val="1900573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a:t>Titelmasterformat durch Klicken bearbeiten</a:t>
            </a:r>
          </a:p>
        </p:txBody>
      </p:sp>
      <p:sp>
        <p:nvSpPr>
          <p:cNvPr id="3" name="Inhaltsplatzhalter 2"/>
          <p:cNvSpPr>
            <a:spLocks noGrp="1"/>
          </p:cNvSpPr>
          <p:nvPr>
            <p:ph idx="1"/>
          </p:nvPr>
        </p:nvSpPr>
        <p:spPr bwMode="gray"/>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bwMode="gray"/>
        <p:txBody>
          <a:bodyPr/>
          <a:lstStyle/>
          <a:p>
            <a:fld id="{A1C186C8-1CFD-4B2A-8575-14B10C9AEFC1}" type="datetime4">
              <a:rPr lang="de-DE" smtClean="0"/>
              <a:pPr/>
              <a:t>20. April 2022</a:t>
            </a:fld>
            <a:endParaRPr lang="de-DE"/>
          </a:p>
        </p:txBody>
      </p:sp>
      <p:sp>
        <p:nvSpPr>
          <p:cNvPr id="6" name="Foliennummernplatzhalter 5"/>
          <p:cNvSpPr>
            <a:spLocks noGrp="1"/>
          </p:cNvSpPr>
          <p:nvPr>
            <p:ph type="sldNum" sz="quarter" idx="12"/>
          </p:nvPr>
        </p:nvSpPr>
        <p:spPr bwMode="gray"/>
        <p:txBody>
          <a:bodyPr/>
          <a:lstStyle/>
          <a:p>
            <a:fld id="{CEEEC7DC-69A7-490A-A22F-3ACE3AFE1842}" type="slidenum">
              <a:rPr lang="de-DE" smtClean="0"/>
              <a:pPr/>
              <a:t>‹Nr.›</a:t>
            </a:fld>
            <a:endParaRPr lang="de-DE"/>
          </a:p>
        </p:txBody>
      </p:sp>
    </p:spTree>
    <p:extLst>
      <p:ext uri="{BB962C8B-B14F-4D97-AF65-F5344CB8AC3E}">
        <p14:creationId xmlns:p14="http://schemas.microsoft.com/office/powerpoint/2010/main" val="3901579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Abschluss">
    <p:bg bwMode="gray">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a:solidFill>
                  <a:schemeClr val="bg1"/>
                </a:solidFill>
              </a:defRPr>
            </a:lvl1pPr>
          </a:lstStyle>
          <a:p>
            <a:r>
              <a:rPr lang="de-DE"/>
              <a:t>Titelmasterformat durch Klicken bearbeiten</a:t>
            </a:r>
          </a:p>
        </p:txBody>
      </p:sp>
      <p:sp>
        <p:nvSpPr>
          <p:cNvPr id="3" name="Inhaltsplatzhalter 2"/>
          <p:cNvSpPr>
            <a:spLocks noGrp="1"/>
          </p:cNvSpPr>
          <p:nvPr>
            <p:ph idx="1"/>
          </p:nvPr>
        </p:nvSpPr>
        <p:spPr bwMode="gray">
          <a:xfrm>
            <a:off x="719138" y="1958975"/>
            <a:ext cx="7632700" cy="2268959"/>
          </a:xfrm>
        </p:spPr>
        <p:txBody>
          <a:bodyPr anchor="b" anchorCtr="0"/>
          <a:lstStyle>
            <a:lvl1pPr>
              <a:defRPr sz="1000">
                <a:solidFill>
                  <a:schemeClr val="bg1"/>
                </a:solidFill>
              </a:defRPr>
            </a:lvl1pPr>
          </a:lstStyle>
          <a:p>
            <a:pPr lvl="0"/>
            <a:r>
              <a:rPr lang="de-DE"/>
              <a:t>Textmasterformate durch Klicken bearbeiten</a:t>
            </a:r>
          </a:p>
        </p:txBody>
      </p:sp>
      <p:sp>
        <p:nvSpPr>
          <p:cNvPr id="6" name="Textfeld 5"/>
          <p:cNvSpPr txBox="1"/>
          <p:nvPr userDrawn="1"/>
        </p:nvSpPr>
        <p:spPr bwMode="gray">
          <a:xfrm>
            <a:off x="719572" y="4584160"/>
            <a:ext cx="2748788" cy="219838"/>
          </a:xfrm>
          <a:prstGeom prst="rect">
            <a:avLst/>
          </a:prstGeom>
        </p:spPr>
        <p:txBody>
          <a:bodyPr vert="horz" lIns="0" tIns="0" rIns="0" bIns="0" rtlCol="0" anchor="b" anchorCtr="0"/>
          <a:lstStyle>
            <a:defPPr>
              <a:defRPr lang="de-DE"/>
            </a:defPPr>
            <a:lvl1pPr>
              <a:defRPr sz="1200"/>
            </a:lvl1pPr>
          </a:lstStyle>
          <a:p>
            <a:pPr lvl="0"/>
            <a:r>
              <a:rPr lang="de-DE" sz="1000" b="1" dirty="0">
                <a:solidFill>
                  <a:schemeClr val="bg1"/>
                </a:solidFill>
              </a:rPr>
              <a:t>www.bmdv.de</a:t>
            </a:r>
          </a:p>
        </p:txBody>
      </p:sp>
    </p:spTree>
    <p:extLst>
      <p:ext uri="{BB962C8B-B14F-4D97-AF65-F5344CB8AC3E}">
        <p14:creationId xmlns:p14="http://schemas.microsoft.com/office/powerpoint/2010/main" val="2331712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a:t>Titelmasterformat durch Klicken bearbeiten</a:t>
            </a:r>
          </a:p>
        </p:txBody>
      </p:sp>
      <p:sp>
        <p:nvSpPr>
          <p:cNvPr id="3" name="Datumsplatzhalter 2"/>
          <p:cNvSpPr>
            <a:spLocks noGrp="1"/>
          </p:cNvSpPr>
          <p:nvPr>
            <p:ph type="dt" sz="half" idx="10"/>
          </p:nvPr>
        </p:nvSpPr>
        <p:spPr bwMode="gray"/>
        <p:txBody>
          <a:bodyPr/>
          <a:lstStyle/>
          <a:p>
            <a:fld id="{E855B7C7-54E0-410E-9A43-12F11150E5B2}" type="datetime4">
              <a:rPr lang="de-DE" smtClean="0"/>
              <a:pPr/>
              <a:t>20. April 2022</a:t>
            </a:fld>
            <a:endParaRPr lang="de-DE"/>
          </a:p>
        </p:txBody>
      </p:sp>
      <p:sp>
        <p:nvSpPr>
          <p:cNvPr id="5" name="Foliennummernplatzhalter 4"/>
          <p:cNvSpPr>
            <a:spLocks noGrp="1"/>
          </p:cNvSpPr>
          <p:nvPr>
            <p:ph type="sldNum" sz="quarter" idx="12"/>
          </p:nvPr>
        </p:nvSpPr>
        <p:spPr bwMode="gray"/>
        <p:txBody>
          <a:bodyPr/>
          <a:lstStyle/>
          <a:p>
            <a:fld id="{CEEEC7DC-69A7-490A-A22F-3ACE3AFE1842}" type="slidenum">
              <a:rPr lang="de-DE" smtClean="0"/>
              <a:pPr/>
              <a:t>‹Nr.›</a:t>
            </a:fld>
            <a:endParaRPr lang="de-DE"/>
          </a:p>
        </p:txBody>
      </p:sp>
    </p:spTree>
    <p:extLst>
      <p:ext uri="{BB962C8B-B14F-4D97-AF65-F5344CB8AC3E}">
        <p14:creationId xmlns:p14="http://schemas.microsoft.com/office/powerpoint/2010/main" val="573886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bwMode="gray"/>
        <p:txBody>
          <a:bodyPr/>
          <a:lstStyle/>
          <a:p>
            <a:fld id="{73D09E42-D789-4903-AE88-1BB438A21061}" type="datetime4">
              <a:rPr lang="de-DE" smtClean="0"/>
              <a:pPr/>
              <a:t>20. April 2022</a:t>
            </a:fld>
            <a:endParaRPr lang="de-DE"/>
          </a:p>
        </p:txBody>
      </p:sp>
      <p:sp>
        <p:nvSpPr>
          <p:cNvPr id="4" name="Foliennummernplatzhalter 3"/>
          <p:cNvSpPr>
            <a:spLocks noGrp="1"/>
          </p:cNvSpPr>
          <p:nvPr>
            <p:ph type="sldNum" sz="quarter" idx="12"/>
          </p:nvPr>
        </p:nvSpPr>
        <p:spPr bwMode="gray"/>
        <p:txBody>
          <a:bodyPr/>
          <a:lstStyle/>
          <a:p>
            <a:fld id="{CEEEC7DC-69A7-490A-A22F-3ACE3AFE1842}" type="slidenum">
              <a:rPr lang="de-DE" smtClean="0"/>
              <a:pPr/>
              <a:t>‹Nr.›</a:t>
            </a:fld>
            <a:endParaRPr lang="de-DE"/>
          </a:p>
        </p:txBody>
      </p:sp>
    </p:spTree>
    <p:extLst>
      <p:ext uri="{BB962C8B-B14F-4D97-AF65-F5344CB8AC3E}">
        <p14:creationId xmlns:p14="http://schemas.microsoft.com/office/powerpoint/2010/main" val="1765961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xt-Bild (horizonta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a:t>Titelmasterformat durch Klicken bearbeiten</a:t>
            </a:r>
            <a:endParaRPr lang="de-DE" dirty="0"/>
          </a:p>
        </p:txBody>
      </p:sp>
      <p:sp>
        <p:nvSpPr>
          <p:cNvPr id="3" name="Inhaltsplatzhalter 2"/>
          <p:cNvSpPr>
            <a:spLocks noGrp="1"/>
          </p:cNvSpPr>
          <p:nvPr>
            <p:ph idx="1"/>
          </p:nvPr>
        </p:nvSpPr>
        <p:spPr bwMode="gray">
          <a:xfrm>
            <a:off x="503239" y="3354838"/>
            <a:ext cx="8137525" cy="945701"/>
          </a:xfrm>
        </p:spPr>
        <p:txBody>
          <a:bodyPr/>
          <a:lstStyle/>
          <a:p>
            <a:pPr lvl="0"/>
            <a:r>
              <a:rPr lang="de-DE"/>
              <a:t>Textmasterformat bearbeiten</a:t>
            </a:r>
          </a:p>
          <a:p>
            <a:pPr lvl="1"/>
            <a:r>
              <a:rPr lang="de-DE"/>
              <a:t>Zweite Ebene</a:t>
            </a:r>
          </a:p>
        </p:txBody>
      </p:sp>
      <p:sp>
        <p:nvSpPr>
          <p:cNvPr id="7" name="Fußzeilenplatzhalter 6"/>
          <p:cNvSpPr>
            <a:spLocks noGrp="1"/>
          </p:cNvSpPr>
          <p:nvPr>
            <p:ph type="ftr" sz="quarter" idx="10"/>
          </p:nvPr>
        </p:nvSpPr>
        <p:spPr>
          <a:xfrm>
            <a:off x="6300192" y="4806013"/>
            <a:ext cx="2088232" cy="142001"/>
          </a:xfrm>
          <a:prstGeom prst="rect">
            <a:avLst/>
          </a:prstGeom>
        </p:spPr>
        <p:txBody>
          <a:bodyPr/>
          <a:lstStyle/>
          <a:p>
            <a:r>
              <a:rPr lang="de-DE" dirty="0"/>
              <a:t>www.bmvi.de | 12. April 2014</a:t>
            </a:r>
          </a:p>
        </p:txBody>
      </p:sp>
      <p:sp>
        <p:nvSpPr>
          <p:cNvPr id="8" name="Foliennummernplatzhalter 7"/>
          <p:cNvSpPr>
            <a:spLocks noGrp="1"/>
          </p:cNvSpPr>
          <p:nvPr>
            <p:ph type="sldNum" sz="quarter" idx="11"/>
          </p:nvPr>
        </p:nvSpPr>
        <p:spPr/>
        <p:txBody>
          <a:bodyPr/>
          <a:lstStyle/>
          <a:p>
            <a:fld id="{CEEEC7DC-69A7-490A-A22F-3ACE3AFE1842}" type="slidenum">
              <a:rPr lang="de-DE" smtClean="0"/>
              <a:pPr/>
              <a:t>‹Nr.›</a:t>
            </a:fld>
            <a:endParaRPr lang="de-DE" dirty="0"/>
          </a:p>
        </p:txBody>
      </p:sp>
      <p:sp>
        <p:nvSpPr>
          <p:cNvPr id="6" name="Bildplatzhalter 5"/>
          <p:cNvSpPr>
            <a:spLocks noGrp="1"/>
          </p:cNvSpPr>
          <p:nvPr>
            <p:ph type="pic" sz="quarter" idx="12"/>
          </p:nvPr>
        </p:nvSpPr>
        <p:spPr>
          <a:xfrm>
            <a:off x="6084169" y="1248603"/>
            <a:ext cx="2556595" cy="1782198"/>
          </a:xfrm>
          <a:solidFill>
            <a:schemeClr val="bg2"/>
          </a:solidFill>
        </p:spPr>
        <p:txBody>
          <a:bodyPr lIns="90000" tIns="46800" rIns="90000" bIns="46800" anchor="ctr" anchorCtr="0"/>
          <a:lstStyle>
            <a:lvl1pPr marL="0" indent="0" algn="ctr">
              <a:defRPr sz="1400">
                <a:solidFill>
                  <a:schemeClr val="accent3"/>
                </a:solidFill>
              </a:defRPr>
            </a:lvl1pPr>
          </a:lstStyle>
          <a:p>
            <a:r>
              <a:rPr lang="de-DE" dirty="0"/>
              <a:t>Bild durch Klicken auf Symbol hinzufügen</a:t>
            </a:r>
          </a:p>
        </p:txBody>
      </p:sp>
      <p:sp>
        <p:nvSpPr>
          <p:cNvPr id="12" name="Bildplatzhalter 5"/>
          <p:cNvSpPr>
            <a:spLocks noGrp="1"/>
          </p:cNvSpPr>
          <p:nvPr>
            <p:ph type="pic" sz="quarter" idx="13"/>
          </p:nvPr>
        </p:nvSpPr>
        <p:spPr>
          <a:xfrm>
            <a:off x="503239" y="1248603"/>
            <a:ext cx="2556905" cy="1782198"/>
          </a:xfrm>
          <a:solidFill>
            <a:schemeClr val="bg2"/>
          </a:solidFill>
        </p:spPr>
        <p:txBody>
          <a:bodyPr lIns="90000" tIns="46800" rIns="90000" bIns="46800" anchor="ctr" anchorCtr="0"/>
          <a:lstStyle>
            <a:lvl1pPr marL="0" indent="0" algn="ctr">
              <a:defRPr sz="1400">
                <a:solidFill>
                  <a:schemeClr val="accent3"/>
                </a:solidFill>
              </a:defRPr>
            </a:lvl1pPr>
          </a:lstStyle>
          <a:p>
            <a:r>
              <a:rPr lang="de-DE" dirty="0"/>
              <a:t>Bild durch Klicken auf Symbol hinzufügen</a:t>
            </a:r>
          </a:p>
        </p:txBody>
      </p:sp>
      <p:sp>
        <p:nvSpPr>
          <p:cNvPr id="13" name="Bildplatzhalter 5"/>
          <p:cNvSpPr>
            <a:spLocks noGrp="1"/>
          </p:cNvSpPr>
          <p:nvPr>
            <p:ph type="pic" sz="quarter" idx="14"/>
          </p:nvPr>
        </p:nvSpPr>
        <p:spPr>
          <a:xfrm>
            <a:off x="3275857" y="1248603"/>
            <a:ext cx="2592909" cy="1782198"/>
          </a:xfrm>
          <a:solidFill>
            <a:schemeClr val="bg2"/>
          </a:solidFill>
        </p:spPr>
        <p:txBody>
          <a:bodyPr lIns="90000" tIns="46800" rIns="90000" bIns="46800" anchor="ctr" anchorCtr="0"/>
          <a:lstStyle>
            <a:lvl1pPr marL="0" indent="0" algn="ctr">
              <a:defRPr sz="1400">
                <a:solidFill>
                  <a:schemeClr val="accent3"/>
                </a:solidFill>
              </a:defRPr>
            </a:lvl1pPr>
          </a:lstStyle>
          <a:p>
            <a:r>
              <a:rPr lang="de-DE" dirty="0"/>
              <a:t>Bild durch Klicken auf Symbol hinzufügen</a:t>
            </a:r>
          </a:p>
        </p:txBody>
      </p:sp>
      <p:sp>
        <p:nvSpPr>
          <p:cNvPr id="14" name="Inhaltsplatzhalter 2"/>
          <p:cNvSpPr>
            <a:spLocks noGrp="1"/>
          </p:cNvSpPr>
          <p:nvPr>
            <p:ph idx="15"/>
          </p:nvPr>
        </p:nvSpPr>
        <p:spPr bwMode="gray">
          <a:xfrm>
            <a:off x="503239" y="3111810"/>
            <a:ext cx="8137525" cy="243027"/>
          </a:xfrm>
        </p:spPr>
        <p:txBody>
          <a:bodyPr/>
          <a:lstStyle>
            <a:lvl1pPr>
              <a:defRPr sz="1200">
                <a:solidFill>
                  <a:schemeClr val="tx2"/>
                </a:solidFill>
              </a:defRPr>
            </a:lvl1pPr>
          </a:lstStyle>
          <a:p>
            <a:pPr lvl="0"/>
            <a:r>
              <a:rPr lang="de-DE"/>
              <a:t>Textmasterformat bearbeiten</a:t>
            </a:r>
          </a:p>
        </p:txBody>
      </p:sp>
    </p:spTree>
    <p:extLst>
      <p:ext uri="{BB962C8B-B14F-4D97-AF65-F5344CB8AC3E}">
        <p14:creationId xmlns:p14="http://schemas.microsoft.com/office/powerpoint/2010/main" val="2118880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roßes Bild im Rast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a:t>Titelmasterformat durch Klicken bearbeiten</a:t>
            </a:r>
          </a:p>
        </p:txBody>
      </p:sp>
      <p:sp>
        <p:nvSpPr>
          <p:cNvPr id="6" name="Fußzeilenplatzhalter 5"/>
          <p:cNvSpPr>
            <a:spLocks noGrp="1"/>
          </p:cNvSpPr>
          <p:nvPr>
            <p:ph type="ftr" sz="quarter" idx="10"/>
          </p:nvPr>
        </p:nvSpPr>
        <p:spPr>
          <a:xfrm>
            <a:off x="6300192" y="4806013"/>
            <a:ext cx="2088232" cy="142001"/>
          </a:xfrm>
          <a:prstGeom prst="rect">
            <a:avLst/>
          </a:prstGeom>
        </p:spPr>
        <p:txBody>
          <a:bodyPr/>
          <a:lstStyle/>
          <a:p>
            <a:r>
              <a:rPr lang="de-DE" dirty="0"/>
              <a:t>www.bmvi.de | 12. April 2014</a:t>
            </a:r>
          </a:p>
        </p:txBody>
      </p:sp>
      <p:sp>
        <p:nvSpPr>
          <p:cNvPr id="7" name="Foliennummernplatzhalter 6"/>
          <p:cNvSpPr>
            <a:spLocks noGrp="1"/>
          </p:cNvSpPr>
          <p:nvPr>
            <p:ph type="sldNum" sz="quarter" idx="11"/>
          </p:nvPr>
        </p:nvSpPr>
        <p:spPr/>
        <p:txBody>
          <a:bodyPr/>
          <a:lstStyle/>
          <a:p>
            <a:fld id="{CEEEC7DC-69A7-490A-A22F-3ACE3AFE1842}" type="slidenum">
              <a:rPr lang="de-DE" smtClean="0"/>
              <a:pPr/>
              <a:t>‹Nr.›</a:t>
            </a:fld>
            <a:endParaRPr lang="de-DE" dirty="0"/>
          </a:p>
        </p:txBody>
      </p:sp>
      <p:sp>
        <p:nvSpPr>
          <p:cNvPr id="8" name="Bildplatzhalter 5"/>
          <p:cNvSpPr>
            <a:spLocks noGrp="1"/>
          </p:cNvSpPr>
          <p:nvPr>
            <p:ph type="pic" sz="quarter" idx="13"/>
          </p:nvPr>
        </p:nvSpPr>
        <p:spPr>
          <a:xfrm>
            <a:off x="503239" y="1248603"/>
            <a:ext cx="8137525" cy="3051935"/>
          </a:xfrm>
          <a:solidFill>
            <a:schemeClr val="bg2"/>
          </a:solidFill>
        </p:spPr>
        <p:txBody>
          <a:bodyPr lIns="90000" tIns="46800" rIns="90000" bIns="46800" anchor="ctr" anchorCtr="0"/>
          <a:lstStyle>
            <a:lvl1pPr marL="0" indent="0" algn="ctr">
              <a:defRPr sz="1400">
                <a:solidFill>
                  <a:schemeClr val="accent3"/>
                </a:solidFill>
              </a:defRPr>
            </a:lvl1pPr>
          </a:lstStyle>
          <a:p>
            <a:r>
              <a:rPr lang="de-DE" dirty="0"/>
              <a:t>Bild durch Klicken auf Symbol hinzufügen</a:t>
            </a:r>
          </a:p>
        </p:txBody>
      </p:sp>
    </p:spTree>
    <p:extLst>
      <p:ext uri="{BB962C8B-B14F-4D97-AF65-F5344CB8AC3E}">
        <p14:creationId xmlns:p14="http://schemas.microsoft.com/office/powerpoint/2010/main" val="75601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umsplatzhalter 3"/>
          <p:cNvSpPr>
            <a:spLocks noGrp="1"/>
          </p:cNvSpPr>
          <p:nvPr>
            <p:ph type="dt" sz="half" idx="2"/>
          </p:nvPr>
        </p:nvSpPr>
        <p:spPr bwMode="gray">
          <a:xfrm>
            <a:off x="719138" y="4634582"/>
            <a:ext cx="7632700" cy="165832"/>
          </a:xfrm>
          <a:prstGeom prst="rect">
            <a:avLst/>
          </a:prstGeom>
        </p:spPr>
        <p:txBody>
          <a:bodyPr vert="horz" lIns="0" tIns="0" rIns="0" bIns="0" rtlCol="0" anchor="b" anchorCtr="0"/>
          <a:lstStyle>
            <a:lvl1pPr algn="l">
              <a:defRPr sz="1000">
                <a:solidFill>
                  <a:schemeClr val="tx1"/>
                </a:solidFill>
              </a:defRPr>
            </a:lvl1pPr>
          </a:lstStyle>
          <a:p>
            <a:fld id="{D9A74496-F557-42C4-AEF1-9C95EECDE4D4}" type="datetime4">
              <a:rPr lang="de-DE" smtClean="0"/>
              <a:pPr/>
              <a:t>20. April 2022</a:t>
            </a:fld>
            <a:endParaRPr lang="de-DE"/>
          </a:p>
        </p:txBody>
      </p:sp>
      <p:sp>
        <p:nvSpPr>
          <p:cNvPr id="6" name="Foliennummernplatzhalter 5"/>
          <p:cNvSpPr>
            <a:spLocks noGrp="1"/>
          </p:cNvSpPr>
          <p:nvPr>
            <p:ph type="sldNum" sz="quarter" idx="4"/>
          </p:nvPr>
        </p:nvSpPr>
        <p:spPr bwMode="gray">
          <a:xfrm>
            <a:off x="349696" y="4634582"/>
            <a:ext cx="297868" cy="165832"/>
          </a:xfrm>
          <a:prstGeom prst="rect">
            <a:avLst/>
          </a:prstGeom>
        </p:spPr>
        <p:txBody>
          <a:bodyPr vert="horz" lIns="0" tIns="0" rIns="0" bIns="0" rtlCol="0" anchor="b" anchorCtr="0"/>
          <a:lstStyle>
            <a:lvl1pPr algn="l">
              <a:defRPr sz="1000">
                <a:solidFill>
                  <a:schemeClr val="tx1"/>
                </a:solidFill>
              </a:defRPr>
            </a:lvl1pPr>
          </a:lstStyle>
          <a:p>
            <a:fld id="{CEEEC7DC-69A7-490A-A22F-3ACE3AFE1842}" type="slidenum">
              <a:rPr lang="de-DE" smtClean="0"/>
              <a:pPr/>
              <a:t>‹Nr.›</a:t>
            </a:fld>
            <a:endParaRPr lang="de-DE"/>
          </a:p>
        </p:txBody>
      </p:sp>
      <p:sp>
        <p:nvSpPr>
          <p:cNvPr id="2" name="Titelplatzhalter 1"/>
          <p:cNvSpPr>
            <a:spLocks noGrp="1"/>
          </p:cNvSpPr>
          <p:nvPr>
            <p:ph type="title"/>
          </p:nvPr>
        </p:nvSpPr>
        <p:spPr bwMode="gray">
          <a:xfrm>
            <a:off x="719138" y="1131590"/>
            <a:ext cx="7632700" cy="633356"/>
          </a:xfrm>
          <a:prstGeom prst="rect">
            <a:avLst/>
          </a:prstGeom>
        </p:spPr>
        <p:txBody>
          <a:bodyPr vert="horz" lIns="0" tIns="0" rIns="0" bIns="0" rtlCol="0" anchor="b" anchorCtr="0">
            <a:noAutofit/>
          </a:bodyPr>
          <a:lstStyle/>
          <a:p>
            <a:r>
              <a:rPr lang="de-DE"/>
              <a:t>Titelmasterformat durch Klicken bearbeiten</a:t>
            </a:r>
          </a:p>
        </p:txBody>
      </p:sp>
      <p:sp>
        <p:nvSpPr>
          <p:cNvPr id="3" name="Textplatzhalter 2"/>
          <p:cNvSpPr>
            <a:spLocks noGrp="1"/>
          </p:cNvSpPr>
          <p:nvPr>
            <p:ph type="body" idx="1"/>
          </p:nvPr>
        </p:nvSpPr>
        <p:spPr bwMode="gray">
          <a:xfrm>
            <a:off x="719138" y="1895983"/>
            <a:ext cx="7632700" cy="2296605"/>
          </a:xfrm>
          <a:prstGeom prst="rect">
            <a:avLst/>
          </a:prstGeom>
        </p:spPr>
        <p:txBody>
          <a:bodyPr vert="horz" lIns="0" tIns="0" rIns="0" bIns="0" rtlCol="0" anchor="t" anchorCtr="0">
            <a:no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pic>
        <p:nvPicPr>
          <p:cNvPr id="9" name="Grafik 8">
            <a:extLst>
              <a:ext uri="{FF2B5EF4-FFF2-40B4-BE49-F238E27FC236}">
                <a16:creationId xmlns:a16="http://schemas.microsoft.com/office/drawing/2014/main" id="{41C3BC22-6059-4287-8DD4-3E687686B569}"/>
              </a:ext>
            </a:extLst>
          </p:cNvPr>
          <p:cNvPicPr>
            <a:picLocks noChangeAspect="1"/>
          </p:cNvPicPr>
          <p:nvPr userDrawn="1"/>
        </p:nvPicPr>
        <p:blipFill>
          <a:blip r:embed="rId10" cstate="hqprint">
            <a:extLst>
              <a:ext uri="{28A0092B-C50C-407E-A947-70E740481C1C}">
                <a14:useLocalDpi xmlns:a14="http://schemas.microsoft.com/office/drawing/2010/main"/>
              </a:ext>
            </a:extLst>
          </a:blip>
          <a:stretch>
            <a:fillRect/>
          </a:stretch>
        </p:blipFill>
        <p:spPr>
          <a:xfrm>
            <a:off x="107504" y="182495"/>
            <a:ext cx="1856245" cy="1149104"/>
          </a:xfrm>
          <a:prstGeom prst="rect">
            <a:avLst/>
          </a:prstGeom>
        </p:spPr>
      </p:pic>
    </p:spTree>
    <p:extLst>
      <p:ext uri="{BB962C8B-B14F-4D97-AF65-F5344CB8AC3E}">
        <p14:creationId xmlns:p14="http://schemas.microsoft.com/office/powerpoint/2010/main" val="52045220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4" r:id="rId5"/>
    <p:sldLayoutId id="2147483655" r:id="rId6"/>
    <p:sldLayoutId id="2147483658" r:id="rId7"/>
    <p:sldLayoutId id="2147483659" r:id="rId8"/>
  </p:sldLayoutIdLst>
  <p:hf hdr="0" ftr="0"/>
  <p:txStyles>
    <p:titleStyle>
      <a:lvl1pPr algn="l" defTabSz="914400" rtl="0" eaLnBrk="1" latinLnBrk="0" hangingPunct="1">
        <a:lnSpc>
          <a:spcPct val="98000"/>
        </a:lnSpc>
        <a:spcBef>
          <a:spcPct val="0"/>
        </a:spcBef>
        <a:buNone/>
        <a:defRPr sz="2000"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buFont typeface="Arial" pitchFamily="34" charset="0"/>
        <a:buNone/>
        <a:defRPr sz="1700" kern="1200">
          <a:solidFill>
            <a:schemeClr val="tx1"/>
          </a:solidFill>
          <a:latin typeface="+mn-lt"/>
          <a:ea typeface="+mn-ea"/>
          <a:cs typeface="+mn-cs"/>
        </a:defRPr>
      </a:lvl1pPr>
      <a:lvl2pPr marL="449263" indent="-266700" algn="l" defTabSz="914400" rtl="0" eaLnBrk="1" latinLnBrk="0" hangingPunct="1">
        <a:lnSpc>
          <a:spcPct val="100000"/>
        </a:lnSpc>
        <a:spcBef>
          <a:spcPts val="0"/>
        </a:spcBef>
        <a:buFont typeface="Arial" pitchFamily="34" charset="0"/>
        <a:buChar char="•"/>
        <a:defRPr sz="1700" kern="1200">
          <a:solidFill>
            <a:schemeClr val="tx1"/>
          </a:solidFill>
          <a:latin typeface="+mn-lt"/>
          <a:ea typeface="+mn-ea"/>
          <a:cs typeface="+mn-cs"/>
        </a:defRPr>
      </a:lvl2pPr>
      <a:lvl3pPr marL="625475" indent="-176213" algn="l" defTabSz="914400" rtl="0" eaLnBrk="1" latinLnBrk="0" hangingPunct="1">
        <a:lnSpc>
          <a:spcPct val="100000"/>
        </a:lnSpc>
        <a:spcBef>
          <a:spcPts val="0"/>
        </a:spcBef>
        <a:buFont typeface="Arial" pitchFamily="34" charset="0"/>
        <a:buChar char="•"/>
        <a:defRPr sz="1300" kern="1200">
          <a:solidFill>
            <a:schemeClr val="tx1"/>
          </a:solidFill>
          <a:latin typeface="+mn-lt"/>
          <a:ea typeface="+mn-ea"/>
          <a:cs typeface="+mn-cs"/>
        </a:defRPr>
      </a:lvl3pPr>
      <a:lvl4pPr marL="808038" indent="-182563" algn="l" defTabSz="914400" rtl="0" eaLnBrk="1" latinLnBrk="0" hangingPunct="1">
        <a:lnSpc>
          <a:spcPct val="100000"/>
        </a:lnSpc>
        <a:spcBef>
          <a:spcPts val="0"/>
        </a:spcBef>
        <a:buFont typeface="Arial" pitchFamily="34" charset="0"/>
        <a:buChar char="•"/>
        <a:defRPr sz="1300" kern="1200">
          <a:solidFill>
            <a:schemeClr val="tx1"/>
          </a:solidFill>
          <a:latin typeface="+mn-lt"/>
          <a:ea typeface="+mn-ea"/>
          <a:cs typeface="+mn-cs"/>
        </a:defRPr>
      </a:lvl4pPr>
      <a:lvl5pPr marL="982663" indent="-174625" algn="l" defTabSz="914400" rtl="0" eaLnBrk="1" latinLnBrk="0" hangingPunct="1">
        <a:lnSpc>
          <a:spcPct val="100000"/>
        </a:lnSpc>
        <a:spcBef>
          <a:spcPts val="0"/>
        </a:spcBef>
        <a:buFont typeface="Arial" pitchFamily="34" charset="0"/>
        <a:buChar char="•"/>
        <a:defRPr sz="13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fixmyberlin.de/research/subjektive-sicherheit"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9138" y="1748978"/>
            <a:ext cx="7632700" cy="858776"/>
          </a:xfrm>
        </p:spPr>
        <p:txBody>
          <a:bodyPr/>
          <a:lstStyle/>
          <a:p>
            <a:br>
              <a:rPr lang="de-DE" dirty="0"/>
            </a:br>
            <a:endParaRPr lang="de-DE" dirty="0"/>
          </a:p>
        </p:txBody>
      </p:sp>
      <p:sp>
        <p:nvSpPr>
          <p:cNvPr id="3" name="Untertitel 2"/>
          <p:cNvSpPr>
            <a:spLocks noGrp="1"/>
          </p:cNvSpPr>
          <p:nvPr>
            <p:ph type="subTitle" idx="1"/>
          </p:nvPr>
        </p:nvSpPr>
        <p:spPr>
          <a:xfrm>
            <a:off x="323528" y="1850066"/>
            <a:ext cx="8676456" cy="2377868"/>
          </a:xfrm>
        </p:spPr>
        <p:txBody>
          <a:bodyPr/>
          <a:lstStyle/>
          <a:p>
            <a:r>
              <a:rPr lang="de-DE" sz="3200" dirty="0">
                <a:latin typeface="BundesSans Office" panose="020B0002030500000203" pitchFamily="34" charset="0"/>
              </a:rPr>
              <a:t>Fahrradpolitik in der 20. Legislaturperiode</a:t>
            </a:r>
            <a:br>
              <a:rPr lang="de-DE" sz="3200" dirty="0">
                <a:latin typeface="BundesSans Office" panose="020B0002030500000203" pitchFamily="34" charset="0"/>
              </a:rPr>
            </a:br>
            <a:endParaRPr lang="de-DE" sz="3200" dirty="0">
              <a:latin typeface="BundesSans Office" panose="020B0002030500000203" pitchFamily="34" charset="0"/>
            </a:endParaRPr>
          </a:p>
          <a:p>
            <a:r>
              <a:rPr lang="de-DE" dirty="0">
                <a:latin typeface="BundesSans Office" panose="020B0002030500000203" pitchFamily="34" charset="0"/>
              </a:rPr>
              <a:t>Friedrich-Schiller-Universität Jena, Forschungsstelle für Verkehrsmarktrecht</a:t>
            </a:r>
          </a:p>
          <a:p>
            <a:r>
              <a:rPr lang="de-DE" dirty="0">
                <a:latin typeface="BundesSans Office" panose="020B0002030500000203" pitchFamily="34" charset="0"/>
              </a:rPr>
              <a:t>5. Mai 2022, 13-18 Uhr</a:t>
            </a:r>
          </a:p>
          <a:p>
            <a:endParaRPr lang="de-DE" dirty="0">
              <a:latin typeface="BundesSans Office" panose="020B0002030500000203" pitchFamily="34" charset="0"/>
            </a:endParaRPr>
          </a:p>
          <a:p>
            <a:r>
              <a:rPr lang="de-DE" dirty="0">
                <a:latin typeface="BundesSans Office" panose="020B0002030500000203" pitchFamily="34" charset="0"/>
              </a:rPr>
              <a:t>Karola Lambeck, Radverkehrsbeauftragte</a:t>
            </a:r>
          </a:p>
          <a:p>
            <a:r>
              <a:rPr lang="de-DE" dirty="0">
                <a:latin typeface="BundesSans Office" panose="020B0002030500000203" pitchFamily="34" charset="0"/>
              </a:rPr>
              <a:t>Bundesministerium für Digitales und Verkehr</a:t>
            </a:r>
            <a:br>
              <a:rPr lang="de-DE" dirty="0"/>
            </a:br>
            <a:br>
              <a:rPr lang="de-DE" dirty="0"/>
            </a:br>
            <a:endParaRPr lang="de-DE" dirty="0"/>
          </a:p>
        </p:txBody>
      </p:sp>
    </p:spTree>
    <p:extLst>
      <p:ext uri="{BB962C8B-B14F-4D97-AF65-F5344CB8AC3E}">
        <p14:creationId xmlns:p14="http://schemas.microsoft.com/office/powerpoint/2010/main" val="754106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BA9B6-13AC-4FFA-B470-94916D7EA4B2}"/>
              </a:ext>
            </a:extLst>
          </p:cNvPr>
          <p:cNvSpPr>
            <a:spLocks noGrp="1"/>
          </p:cNvSpPr>
          <p:nvPr>
            <p:ph type="title"/>
          </p:nvPr>
        </p:nvSpPr>
        <p:spPr/>
        <p:txBody>
          <a:bodyPr/>
          <a:lstStyle/>
          <a:p>
            <a:r>
              <a:rPr lang="de-DE" b="1" dirty="0">
                <a:latin typeface="BundesSans Office" panose="020B0002030500000203" pitchFamily="34" charset="0"/>
              </a:rPr>
              <a:t>Aktionsfeld Stadt &amp; La</a:t>
            </a:r>
            <a:r>
              <a:rPr lang="de-DE" b="1" dirty="0"/>
              <a:t>nd</a:t>
            </a:r>
          </a:p>
        </p:txBody>
      </p:sp>
      <p:sp>
        <p:nvSpPr>
          <p:cNvPr id="3" name="Inhaltsplatzhalter 2">
            <a:extLst>
              <a:ext uri="{FF2B5EF4-FFF2-40B4-BE49-F238E27FC236}">
                <a16:creationId xmlns:a16="http://schemas.microsoft.com/office/drawing/2014/main" id="{A9A815EA-34B5-438E-B1B4-99C254451B75}"/>
              </a:ext>
            </a:extLst>
          </p:cNvPr>
          <p:cNvSpPr>
            <a:spLocks noGrp="1"/>
          </p:cNvSpPr>
          <p:nvPr>
            <p:ph idx="1"/>
          </p:nvPr>
        </p:nvSpPr>
        <p:spPr/>
        <p:txBody>
          <a:bodyPr/>
          <a:lstStyle/>
          <a:p>
            <a:r>
              <a:rPr lang="de-DE" b="1" dirty="0">
                <a:latin typeface="BundesSans Office" panose="020B0002030500000203" pitchFamily="34" charset="0"/>
              </a:rPr>
              <a:t>Platz schaffen für das Fahrrad! </a:t>
            </a:r>
          </a:p>
          <a:p>
            <a:endParaRPr lang="de-DE" b="1" dirty="0">
              <a:latin typeface="BundesSans Office" panose="020B0002030500000203" pitchFamily="34" charset="0"/>
            </a:endParaRPr>
          </a:p>
          <a:p>
            <a:r>
              <a:rPr lang="de-DE" dirty="0">
                <a:latin typeface="BundesSans Office" panose="020B0002030500000203" pitchFamily="34" charset="0"/>
              </a:rPr>
              <a:t>Der fließende und der ruhende Kfz-Verkehr benötigen derzeit viel Fläche. Die Fläche sollte so verteilt werden, dass stadtverträgliche Verkehrskonzepte mit hochwertigen Radverkehrsinfrastrukturen realisierbar werden, z. B. mit geschützten Radfahrstreifen oder Straßenquerschnitten mit Langsamfahrspuren. Diese können auch große Radverkehrsmengen mit unterschiedlichen Fahrradtypen bewältigen. Im Nebennetz sind Fahrradstraßen ein selbstverständliches Infrastrukturelement. </a:t>
            </a:r>
          </a:p>
          <a:p>
            <a:endParaRPr lang="de-DE" dirty="0"/>
          </a:p>
        </p:txBody>
      </p:sp>
      <p:sp>
        <p:nvSpPr>
          <p:cNvPr id="5" name="Foliennummernplatzhalter 4">
            <a:extLst>
              <a:ext uri="{FF2B5EF4-FFF2-40B4-BE49-F238E27FC236}">
                <a16:creationId xmlns:a16="http://schemas.microsoft.com/office/drawing/2014/main" id="{D47DAC8E-AB33-4B4F-8318-D3EE80B44E9F}"/>
              </a:ext>
            </a:extLst>
          </p:cNvPr>
          <p:cNvSpPr>
            <a:spLocks noGrp="1"/>
          </p:cNvSpPr>
          <p:nvPr>
            <p:ph type="sldNum" sz="quarter" idx="12"/>
          </p:nvPr>
        </p:nvSpPr>
        <p:spPr/>
        <p:txBody>
          <a:bodyPr/>
          <a:lstStyle/>
          <a:p>
            <a:fld id="{CEEEC7DC-69A7-490A-A22F-3ACE3AFE1842}" type="slidenum">
              <a:rPr lang="de-DE" smtClean="0"/>
              <a:pPr/>
              <a:t>10</a:t>
            </a:fld>
            <a:endParaRPr lang="de-DE"/>
          </a:p>
        </p:txBody>
      </p:sp>
    </p:spTree>
    <p:extLst>
      <p:ext uri="{BB962C8B-B14F-4D97-AF65-F5344CB8AC3E}">
        <p14:creationId xmlns:p14="http://schemas.microsoft.com/office/powerpoint/2010/main" val="2257968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Einladende Radinfrastruktur</a:t>
            </a:r>
            <a:endParaRPr lang="en-US" dirty="0"/>
          </a:p>
        </p:txBody>
      </p:sp>
      <p:sp>
        <p:nvSpPr>
          <p:cNvPr id="3" name="Inhaltsplatzhalter 2"/>
          <p:cNvSpPr>
            <a:spLocks noGrp="1"/>
          </p:cNvSpPr>
          <p:nvPr>
            <p:ph idx="1"/>
          </p:nvPr>
        </p:nvSpPr>
        <p:spPr>
          <a:xfrm>
            <a:off x="503239" y="3417844"/>
            <a:ext cx="8137525" cy="954106"/>
          </a:xfrm>
        </p:spPr>
        <p:txBody>
          <a:bodyPr/>
          <a:lstStyle/>
          <a:p>
            <a:r>
              <a:rPr lang="de-DE" sz="1600" b="1" dirty="0">
                <a:latin typeface="BundesSans Office" panose="020B0002030500000203" pitchFamily="34" charset="0"/>
              </a:rPr>
              <a:t>Fahrradstraßen</a:t>
            </a:r>
            <a:r>
              <a:rPr lang="de-DE" sz="1600" dirty="0">
                <a:latin typeface="BundesSans Office" panose="020B0002030500000203" pitchFamily="34" charset="0"/>
              </a:rPr>
              <a:t>: Eine gut gestaltete Fahrradstraße bietet mehr Sicherheit durch wenig Kfz-Verkehr, schnelles Vorankommen durch Vorrang an Einmündungen sowie die wunderbare Möglichkeit, mit Fahrrädern nebeneinander fahren und sich unterhalten zu können. </a:t>
            </a:r>
            <a:endParaRPr lang="en-US" sz="1600" dirty="0">
              <a:latin typeface="BundesSans Office" panose="020B0002030500000203" pitchFamily="34" charset="0"/>
            </a:endParaRPr>
          </a:p>
        </p:txBody>
      </p:sp>
      <p:sp>
        <p:nvSpPr>
          <p:cNvPr id="5" name="Foliennummernplatzhalter 4"/>
          <p:cNvSpPr>
            <a:spLocks noGrp="1"/>
          </p:cNvSpPr>
          <p:nvPr>
            <p:ph type="sldNum" sz="quarter" idx="11"/>
          </p:nvPr>
        </p:nvSpPr>
        <p:spPr/>
        <p:txBody>
          <a:bodyPr/>
          <a:lstStyle/>
          <a:p>
            <a:fld id="{CEEEC7DC-69A7-490A-A22F-3ACE3AFE1842}" type="slidenum">
              <a:rPr lang="de-DE" smtClean="0"/>
              <a:pPr/>
              <a:t>11</a:t>
            </a:fld>
            <a:endParaRPr lang="de-DE" dirty="0"/>
          </a:p>
        </p:txBody>
      </p:sp>
      <p:pic>
        <p:nvPicPr>
          <p:cNvPr id="4" name="Bildplatzhalter 3"/>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503239" y="1293441"/>
            <a:ext cx="3563937" cy="1782365"/>
          </a:xfrm>
        </p:spPr>
      </p:pic>
      <p:pic>
        <p:nvPicPr>
          <p:cNvPr id="6" name="Bildplatzhalter 5"/>
          <p:cNvPicPr>
            <a:picLocks noGrp="1" noChangeAspect="1"/>
          </p:cNvPicPr>
          <p:nvPr>
            <p:ph type="pic" sz="quarter" idx="14"/>
          </p:nvPr>
        </p:nvPicPr>
        <p:blipFill>
          <a:blip r:embed="rId4" cstate="hqprint">
            <a:extLst>
              <a:ext uri="{28A0092B-C50C-407E-A947-70E740481C1C}">
                <a14:useLocalDpi xmlns:a14="http://schemas.microsoft.com/office/drawing/2010/main"/>
              </a:ext>
            </a:extLst>
          </a:blip>
          <a:srcRect/>
          <a:stretch>
            <a:fillRect/>
          </a:stretch>
        </p:blipFill>
        <p:spPr>
          <a:xfrm>
            <a:off x="4355976" y="1293441"/>
            <a:ext cx="3600450" cy="1782365"/>
          </a:xfrm>
        </p:spPr>
      </p:pic>
      <p:sp>
        <p:nvSpPr>
          <p:cNvPr id="9" name="Inhaltsplatzhalter 8"/>
          <p:cNvSpPr>
            <a:spLocks noGrp="1"/>
          </p:cNvSpPr>
          <p:nvPr>
            <p:ph idx="15"/>
          </p:nvPr>
        </p:nvSpPr>
        <p:spPr>
          <a:xfrm>
            <a:off x="503239" y="3192819"/>
            <a:ext cx="8137525" cy="243027"/>
          </a:xfrm>
        </p:spPr>
        <p:txBody>
          <a:bodyPr/>
          <a:lstStyle/>
          <a:p>
            <a:r>
              <a:rPr lang="de-DE" dirty="0">
                <a:latin typeface="BundesSans Office" panose="020B0002030500000203" pitchFamily="34" charset="0"/>
              </a:rPr>
              <a:t>Bismarckallee in Münster vorher und nachher, Quelle: Stadt Münster</a:t>
            </a:r>
            <a:endParaRPr lang="en-US" dirty="0">
              <a:latin typeface="BundesSans Office" panose="020B0002030500000203" pitchFamily="34" charset="0"/>
            </a:endParaRPr>
          </a:p>
        </p:txBody>
      </p:sp>
      <p:sp>
        <p:nvSpPr>
          <p:cNvPr id="8" name="Titel 1"/>
          <p:cNvSpPr txBox="1">
            <a:spLocks/>
          </p:cNvSpPr>
          <p:nvPr/>
        </p:nvSpPr>
        <p:spPr bwMode="gray">
          <a:xfrm>
            <a:off x="2051720" y="483518"/>
            <a:ext cx="5904706" cy="633356"/>
          </a:xfrm>
          <a:prstGeom prst="rect">
            <a:avLst/>
          </a:prstGeom>
        </p:spPr>
        <p:txBody>
          <a:bodyPr vert="horz" lIns="0" tIns="0" rIns="0" bIns="0" rtlCol="0" anchor="b" anchorCtr="0">
            <a:noAutofit/>
          </a:bodyPr>
          <a:lstStyle>
            <a:lvl1pPr algn="l" defTabSz="914400" rtl="0" eaLnBrk="1" latinLnBrk="0" hangingPunct="1">
              <a:lnSpc>
                <a:spcPct val="98000"/>
              </a:lnSpc>
              <a:spcBef>
                <a:spcPct val="0"/>
              </a:spcBef>
              <a:buNone/>
              <a:defRPr sz="2000" kern="1200">
                <a:solidFill>
                  <a:schemeClr val="accent1"/>
                </a:solidFill>
                <a:latin typeface="+mj-lt"/>
                <a:ea typeface="+mj-ea"/>
                <a:cs typeface="+mj-cs"/>
              </a:defRPr>
            </a:lvl1pPr>
          </a:lstStyle>
          <a:p>
            <a:r>
              <a:rPr lang="de-DE" sz="2400" b="1" dirty="0">
                <a:latin typeface="BundesSans Office" panose="020B0002030500000203" pitchFamily="34" charset="0"/>
              </a:rPr>
              <a:t>Einladende Radinfrastruktur</a:t>
            </a:r>
            <a:endParaRPr lang="en-US" sz="2400" b="1" dirty="0">
              <a:latin typeface="BundesSans Office" panose="020B0002030500000203" pitchFamily="34" charset="0"/>
            </a:endParaRPr>
          </a:p>
        </p:txBody>
      </p:sp>
    </p:spTree>
    <p:extLst>
      <p:ext uri="{BB962C8B-B14F-4D97-AF65-F5344CB8AC3E}">
        <p14:creationId xmlns:p14="http://schemas.microsoft.com/office/powerpoint/2010/main" val="3106070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Einladende Radinfrastruktur</a:t>
            </a:r>
            <a:endParaRPr lang="en-US" dirty="0"/>
          </a:p>
        </p:txBody>
      </p:sp>
      <p:sp>
        <p:nvSpPr>
          <p:cNvPr id="4" name="Foliennummernplatzhalter 3"/>
          <p:cNvSpPr>
            <a:spLocks noGrp="1"/>
          </p:cNvSpPr>
          <p:nvPr>
            <p:ph type="sldNum" sz="quarter" idx="11"/>
          </p:nvPr>
        </p:nvSpPr>
        <p:spPr/>
        <p:txBody>
          <a:bodyPr/>
          <a:lstStyle/>
          <a:p>
            <a:fld id="{CEEEC7DC-69A7-490A-A22F-3ACE3AFE1842}" type="slidenum">
              <a:rPr lang="de-DE" smtClean="0"/>
              <a:pPr/>
              <a:t>12</a:t>
            </a:fld>
            <a:endParaRPr lang="de-DE" dirty="0"/>
          </a:p>
        </p:txBody>
      </p:sp>
      <p:pic>
        <p:nvPicPr>
          <p:cNvPr id="3" name="Bildplatzhalter 2"/>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83568" y="1265907"/>
            <a:ext cx="7597775" cy="2241947"/>
          </a:xfrm>
        </p:spPr>
      </p:pic>
      <p:sp>
        <p:nvSpPr>
          <p:cNvPr id="6" name="Textfeld 5"/>
          <p:cNvSpPr txBox="1"/>
          <p:nvPr/>
        </p:nvSpPr>
        <p:spPr>
          <a:xfrm>
            <a:off x="611560" y="3756977"/>
            <a:ext cx="7560840" cy="830997"/>
          </a:xfrm>
          <a:prstGeom prst="rect">
            <a:avLst/>
          </a:prstGeom>
          <a:noFill/>
        </p:spPr>
        <p:txBody>
          <a:bodyPr wrap="square" rtlCol="0">
            <a:spAutoFit/>
          </a:bodyPr>
          <a:lstStyle/>
          <a:p>
            <a:r>
              <a:rPr lang="de-DE" sz="1600" b="1" dirty="0">
                <a:latin typeface="BundesSans Office" panose="020B0002030500000203" pitchFamily="34" charset="0"/>
              </a:rPr>
              <a:t>Geschützte Radfahrstreifen</a:t>
            </a:r>
            <a:r>
              <a:rPr lang="de-DE" sz="1600" dirty="0">
                <a:latin typeface="BundesSans Office" panose="020B0002030500000203" pitchFamily="34" charset="0"/>
              </a:rPr>
              <a:t>: Sind als Instrument noch nicht so etabliert, aber sie bieten schnelles Vorankommen und sind kostengünstig. Ein gutes Instrument für das positive Sicherheitsgefühl bei Radfahren an Hauptverkehrsstraßen.</a:t>
            </a:r>
            <a:endParaRPr lang="en-US" sz="1600" dirty="0">
              <a:latin typeface="BundesSans Office" panose="020B0002030500000203" pitchFamily="34" charset="0"/>
            </a:endParaRPr>
          </a:p>
        </p:txBody>
      </p:sp>
      <p:sp>
        <p:nvSpPr>
          <p:cNvPr id="7" name="Textfeld 6"/>
          <p:cNvSpPr txBox="1"/>
          <p:nvPr/>
        </p:nvSpPr>
        <p:spPr>
          <a:xfrm>
            <a:off x="611560" y="3534276"/>
            <a:ext cx="6408712" cy="276999"/>
          </a:xfrm>
          <a:prstGeom prst="rect">
            <a:avLst/>
          </a:prstGeom>
          <a:noFill/>
        </p:spPr>
        <p:txBody>
          <a:bodyPr wrap="square" rtlCol="0">
            <a:spAutoFit/>
          </a:bodyPr>
          <a:lstStyle/>
          <a:p>
            <a:r>
              <a:rPr lang="de-DE" sz="1200" dirty="0">
                <a:solidFill>
                  <a:srgbClr val="002060"/>
                </a:solidFill>
                <a:latin typeface="BundesSans Office" panose="020B0002030500000203" pitchFamily="34" charset="0"/>
              </a:rPr>
              <a:t>Geschützter Radfahrstreifen Darmstadt, Quelle: </a:t>
            </a:r>
            <a:r>
              <a:rPr lang="de-DE" sz="1200" dirty="0" err="1">
                <a:solidFill>
                  <a:srgbClr val="002060"/>
                </a:solidFill>
                <a:latin typeface="BundesSans Office" panose="020B0002030500000203" pitchFamily="34" charset="0"/>
              </a:rPr>
              <a:t>i.n.s</a:t>
            </a:r>
            <a:r>
              <a:rPr lang="de-DE" sz="1200" dirty="0">
                <a:solidFill>
                  <a:srgbClr val="002060"/>
                </a:solidFill>
                <a:latin typeface="BundesSans Office" panose="020B0002030500000203" pitchFamily="34" charset="0"/>
              </a:rPr>
              <a:t>. – Institut für innovative Städte</a:t>
            </a:r>
            <a:endParaRPr lang="en-US" sz="1200" dirty="0">
              <a:solidFill>
                <a:srgbClr val="002060"/>
              </a:solidFill>
              <a:latin typeface="BundesSans Office" panose="020B0002030500000203" pitchFamily="34" charset="0"/>
            </a:endParaRPr>
          </a:p>
        </p:txBody>
      </p:sp>
      <p:sp>
        <p:nvSpPr>
          <p:cNvPr id="8" name="Titel 1"/>
          <p:cNvSpPr txBox="1">
            <a:spLocks/>
          </p:cNvSpPr>
          <p:nvPr/>
        </p:nvSpPr>
        <p:spPr bwMode="gray">
          <a:xfrm>
            <a:off x="2051720" y="426226"/>
            <a:ext cx="7632700" cy="633356"/>
          </a:xfrm>
          <a:prstGeom prst="rect">
            <a:avLst/>
          </a:prstGeom>
        </p:spPr>
        <p:txBody>
          <a:bodyPr vert="horz" lIns="0" tIns="0" rIns="0" bIns="0" rtlCol="0" anchor="b" anchorCtr="0">
            <a:noAutofit/>
          </a:bodyPr>
          <a:lstStyle>
            <a:lvl1pPr algn="l" defTabSz="914400" rtl="0" eaLnBrk="1" latinLnBrk="0" hangingPunct="1">
              <a:lnSpc>
                <a:spcPct val="98000"/>
              </a:lnSpc>
              <a:spcBef>
                <a:spcPct val="0"/>
              </a:spcBef>
              <a:buNone/>
              <a:defRPr sz="2000" kern="1200">
                <a:solidFill>
                  <a:schemeClr val="accent1"/>
                </a:solidFill>
                <a:latin typeface="+mj-lt"/>
                <a:ea typeface="+mj-ea"/>
                <a:cs typeface="+mj-cs"/>
              </a:defRPr>
            </a:lvl1pPr>
          </a:lstStyle>
          <a:p>
            <a:r>
              <a:rPr lang="de-DE" sz="2400" b="1" dirty="0">
                <a:latin typeface="BundesSans Office" panose="020B0002030500000203" pitchFamily="34" charset="0"/>
              </a:rPr>
              <a:t>Einladende Radinfrastruktur</a:t>
            </a:r>
            <a:endParaRPr lang="en-US" sz="2400" b="1" dirty="0">
              <a:latin typeface="BundesSans Office" panose="020B0002030500000203" pitchFamily="34" charset="0"/>
            </a:endParaRPr>
          </a:p>
        </p:txBody>
      </p:sp>
    </p:spTree>
    <p:extLst>
      <p:ext uri="{BB962C8B-B14F-4D97-AF65-F5344CB8AC3E}">
        <p14:creationId xmlns:p14="http://schemas.microsoft.com/office/powerpoint/2010/main" val="3462368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03239" y="3811689"/>
            <a:ext cx="8137525" cy="704277"/>
          </a:xfrm>
        </p:spPr>
        <p:txBody>
          <a:bodyPr/>
          <a:lstStyle/>
          <a:p>
            <a:r>
              <a:rPr lang="de-DE" sz="1600" b="1" dirty="0">
                <a:latin typeface="BundesSans Office" panose="020B0002030500000203" pitchFamily="34" charset="0"/>
              </a:rPr>
              <a:t>Knotenpunkte</a:t>
            </a:r>
            <a:r>
              <a:rPr lang="de-DE" sz="1600" dirty="0">
                <a:latin typeface="BundesSans Office" panose="020B0002030500000203" pitchFamily="34" charset="0"/>
              </a:rPr>
              <a:t>: Am Knotenpunkt entscheidet sich die Bewertung des Netzes. Wenn die Situation an Kreuzungen unübersichtlich ist oder Kraftfahrzeuge zu nah und zu schnell sind, hält das vom Radfahren ab. Auch wenn die anderen Strecken noch so komfortabel sind.</a:t>
            </a:r>
            <a:endParaRPr lang="en-US" sz="1600" dirty="0">
              <a:latin typeface="BundesSans Office" panose="020B0002030500000203" pitchFamily="34" charset="0"/>
            </a:endParaRPr>
          </a:p>
        </p:txBody>
      </p:sp>
      <p:sp>
        <p:nvSpPr>
          <p:cNvPr id="5" name="Foliennummernplatzhalter 4"/>
          <p:cNvSpPr>
            <a:spLocks noGrp="1"/>
          </p:cNvSpPr>
          <p:nvPr>
            <p:ph type="sldNum" sz="quarter" idx="11"/>
          </p:nvPr>
        </p:nvSpPr>
        <p:spPr/>
        <p:txBody>
          <a:bodyPr/>
          <a:lstStyle/>
          <a:p>
            <a:fld id="{CEEEC7DC-69A7-490A-A22F-3ACE3AFE1842}" type="slidenum">
              <a:rPr lang="de-DE" smtClean="0"/>
              <a:pPr/>
              <a:t>13</a:t>
            </a:fld>
            <a:endParaRPr lang="de-DE" dirty="0"/>
          </a:p>
        </p:txBody>
      </p:sp>
      <p:pic>
        <p:nvPicPr>
          <p:cNvPr id="11" name="Bildplatzhalter 10"/>
          <p:cNvPicPr>
            <a:picLocks noGrp="1" noChangeAspect="1"/>
          </p:cNvPicPr>
          <p:nvPr>
            <p:ph type="pic" sz="quarter" idx="12"/>
          </p:nvPr>
        </p:nvPicPr>
        <p:blipFill>
          <a:blip r:embed="rId3" cstate="hqprint">
            <a:extLst>
              <a:ext uri="{28A0092B-C50C-407E-A947-70E740481C1C}">
                <a14:useLocalDpi xmlns:a14="http://schemas.microsoft.com/office/drawing/2010/main"/>
              </a:ext>
            </a:extLst>
          </a:blip>
          <a:srcRect/>
          <a:stretch>
            <a:fillRect/>
          </a:stretch>
        </p:blipFill>
        <p:spPr>
          <a:xfrm>
            <a:off x="4716463" y="1365448"/>
            <a:ext cx="3924300" cy="1782366"/>
          </a:xfrm>
        </p:spPr>
      </p:pic>
      <p:pic>
        <p:nvPicPr>
          <p:cNvPr id="10" name="Bildplatzhalter 9"/>
          <p:cNvPicPr>
            <a:picLocks noGrp="1" noChangeAspect="1"/>
          </p:cNvPicPr>
          <p:nvPr>
            <p:ph type="pic" sz="quarter" idx="14"/>
          </p:nvPr>
        </p:nvPicPr>
        <p:blipFill>
          <a:blip r:embed="rId4" cstate="hqprint">
            <a:extLst>
              <a:ext uri="{28A0092B-C50C-407E-A947-70E740481C1C}">
                <a14:useLocalDpi xmlns:a14="http://schemas.microsoft.com/office/drawing/2010/main"/>
              </a:ext>
            </a:extLst>
          </a:blip>
          <a:srcRect/>
          <a:stretch>
            <a:fillRect/>
          </a:stretch>
        </p:blipFill>
        <p:spPr>
          <a:xfrm>
            <a:off x="538164" y="1365448"/>
            <a:ext cx="4033837" cy="1782366"/>
          </a:xfrm>
        </p:spPr>
      </p:pic>
      <p:sp>
        <p:nvSpPr>
          <p:cNvPr id="9" name="Inhaltsplatzhalter 8"/>
          <p:cNvSpPr>
            <a:spLocks noGrp="1"/>
          </p:cNvSpPr>
          <p:nvPr>
            <p:ph idx="15"/>
          </p:nvPr>
        </p:nvSpPr>
        <p:spPr>
          <a:xfrm>
            <a:off x="503238" y="3219822"/>
            <a:ext cx="8317234" cy="243027"/>
          </a:xfrm>
        </p:spPr>
        <p:txBody>
          <a:bodyPr/>
          <a:lstStyle/>
          <a:p>
            <a:r>
              <a:rPr lang="de-DE" dirty="0">
                <a:latin typeface="BundesSans Office" panose="020B0002030500000203" pitchFamily="34" charset="0"/>
              </a:rPr>
              <a:t>NRVP-Projekte: l: Darmstadt, Prinzip der geschützten Kreuzung mit umlaufenden und eingefärbten Radwegen inkl. Schutzinseln © Nick </a:t>
            </a:r>
            <a:r>
              <a:rPr lang="de-DE" dirty="0" err="1">
                <a:latin typeface="BundesSans Office" panose="020B0002030500000203" pitchFamily="34" charset="0"/>
              </a:rPr>
              <a:t>Falbo</a:t>
            </a:r>
            <a:r>
              <a:rPr lang="de-DE" dirty="0">
                <a:latin typeface="BundesSans Office" panose="020B0002030500000203" pitchFamily="34" charset="0"/>
              </a:rPr>
              <a:t>; r. Umbau der Esplanade in Hamburg - Mehr Sicherheit und Komfort für Radfahrende durch </a:t>
            </a:r>
            <a:r>
              <a:rPr lang="de-DE" dirty="0" err="1">
                <a:latin typeface="BundesSans Office" panose="020B0002030500000203" pitchFamily="34" charset="0"/>
              </a:rPr>
              <a:t>Protected</a:t>
            </a:r>
            <a:r>
              <a:rPr lang="de-DE" dirty="0">
                <a:latin typeface="BundesSans Office" panose="020B0002030500000203" pitchFamily="34" charset="0"/>
              </a:rPr>
              <a:t> Bike Lanes © 3D Agentur Berlin, Behörde für Verkehr und Mobilitätswende</a:t>
            </a:r>
          </a:p>
          <a:p>
            <a:endParaRPr lang="en-US" sz="1050" dirty="0"/>
          </a:p>
        </p:txBody>
      </p:sp>
      <p:sp>
        <p:nvSpPr>
          <p:cNvPr id="12" name="Titel 1"/>
          <p:cNvSpPr txBox="1">
            <a:spLocks/>
          </p:cNvSpPr>
          <p:nvPr/>
        </p:nvSpPr>
        <p:spPr bwMode="gray">
          <a:xfrm>
            <a:off x="2051720" y="498234"/>
            <a:ext cx="7632700" cy="633356"/>
          </a:xfrm>
          <a:prstGeom prst="rect">
            <a:avLst/>
          </a:prstGeom>
        </p:spPr>
        <p:txBody>
          <a:bodyPr vert="horz" lIns="0" tIns="0" rIns="0" bIns="0" rtlCol="0" anchor="b" anchorCtr="0">
            <a:noAutofit/>
          </a:bodyPr>
          <a:lstStyle>
            <a:lvl1pPr algn="l" defTabSz="914400" rtl="0" eaLnBrk="1" latinLnBrk="0" hangingPunct="1">
              <a:lnSpc>
                <a:spcPct val="98000"/>
              </a:lnSpc>
              <a:spcBef>
                <a:spcPct val="0"/>
              </a:spcBef>
              <a:buNone/>
              <a:defRPr sz="2000" kern="1200">
                <a:solidFill>
                  <a:schemeClr val="accent1"/>
                </a:solidFill>
                <a:latin typeface="+mj-lt"/>
                <a:ea typeface="+mj-ea"/>
                <a:cs typeface="+mj-cs"/>
              </a:defRPr>
            </a:lvl1pPr>
          </a:lstStyle>
          <a:p>
            <a:r>
              <a:rPr lang="de-DE" sz="2400" b="1" dirty="0">
                <a:latin typeface="BundesSans Office" panose="020B0002030500000203" pitchFamily="34" charset="0"/>
              </a:rPr>
              <a:t>Einladende Radinfrastruktur</a:t>
            </a:r>
            <a:endParaRPr lang="en-US" sz="2400" b="1" dirty="0">
              <a:latin typeface="BundesSans Office" panose="020B0002030500000203" pitchFamily="34" charset="0"/>
            </a:endParaRPr>
          </a:p>
        </p:txBody>
      </p:sp>
    </p:spTree>
    <p:extLst>
      <p:ext uri="{BB962C8B-B14F-4D97-AF65-F5344CB8AC3E}">
        <p14:creationId xmlns:p14="http://schemas.microsoft.com/office/powerpoint/2010/main" val="2933421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1720" y="426226"/>
            <a:ext cx="4536504" cy="633356"/>
          </a:xfrm>
        </p:spPr>
        <p:txBody>
          <a:bodyPr/>
          <a:lstStyle/>
          <a:p>
            <a:r>
              <a:rPr lang="de-DE" sz="2400" b="1" dirty="0">
                <a:latin typeface="BundesSans Office" panose="020B0002030500000203" pitchFamily="34" charset="0"/>
              </a:rPr>
              <a:t>Einladende Radinfrastruktur</a:t>
            </a:r>
            <a:endParaRPr lang="en-US" sz="2400" b="1" dirty="0">
              <a:latin typeface="BundesSans Office" panose="020B0002030500000203" pitchFamily="34" charset="0"/>
            </a:endParaRPr>
          </a:p>
        </p:txBody>
      </p:sp>
      <p:sp>
        <p:nvSpPr>
          <p:cNvPr id="4" name="Foliennummernplatzhalter 3"/>
          <p:cNvSpPr>
            <a:spLocks noGrp="1"/>
          </p:cNvSpPr>
          <p:nvPr>
            <p:ph type="sldNum" sz="quarter" idx="11"/>
          </p:nvPr>
        </p:nvSpPr>
        <p:spPr/>
        <p:txBody>
          <a:bodyPr/>
          <a:lstStyle/>
          <a:p>
            <a:fld id="{CEEEC7DC-69A7-490A-A22F-3ACE3AFE1842}" type="slidenum">
              <a:rPr lang="de-DE" smtClean="0"/>
              <a:pPr/>
              <a:t>14</a:t>
            </a:fld>
            <a:endParaRPr lang="de-DE" dirty="0"/>
          </a:p>
        </p:txBody>
      </p:sp>
      <p:pic>
        <p:nvPicPr>
          <p:cNvPr id="7" name="Bildplatzhalter 6"/>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83568" y="1280624"/>
            <a:ext cx="6192688" cy="2240441"/>
          </a:xfrm>
        </p:spPr>
      </p:pic>
      <p:sp>
        <p:nvSpPr>
          <p:cNvPr id="6" name="Textfeld 5"/>
          <p:cNvSpPr txBox="1"/>
          <p:nvPr/>
        </p:nvSpPr>
        <p:spPr>
          <a:xfrm>
            <a:off x="611560" y="3839438"/>
            <a:ext cx="6624736" cy="892552"/>
          </a:xfrm>
          <a:prstGeom prst="rect">
            <a:avLst/>
          </a:prstGeom>
          <a:noFill/>
        </p:spPr>
        <p:txBody>
          <a:bodyPr wrap="square" rtlCol="0">
            <a:spAutoFit/>
          </a:bodyPr>
          <a:lstStyle/>
          <a:p>
            <a:r>
              <a:rPr lang="de-DE" sz="1600" b="1" dirty="0">
                <a:latin typeface="BundesSans Office" panose="020B0002030500000203" pitchFamily="34" charset="0"/>
              </a:rPr>
              <a:t>Kreisverkehre</a:t>
            </a:r>
            <a:r>
              <a:rPr lang="de-DE" sz="1600" dirty="0">
                <a:latin typeface="BundesSans Office" panose="020B0002030500000203" pitchFamily="34" charset="0"/>
              </a:rPr>
              <a:t>: Innerörtliche Kreisverkehre sind der Turbo für den Radverkehr. Sie ermöglichen ein weitgehend konstantes Radfahren und sind damit sehr energieeffizient</a:t>
            </a:r>
            <a:r>
              <a:rPr lang="de-DE" sz="2000" dirty="0">
                <a:latin typeface="BundesSans Office" panose="020B0002030500000203" pitchFamily="34" charset="0"/>
              </a:rPr>
              <a:t>. </a:t>
            </a:r>
            <a:endParaRPr lang="en-US" sz="2000" dirty="0">
              <a:latin typeface="BundesSans Office" panose="020B0002030500000203" pitchFamily="34" charset="0"/>
            </a:endParaRPr>
          </a:p>
        </p:txBody>
      </p:sp>
      <p:sp>
        <p:nvSpPr>
          <p:cNvPr id="8" name="Textfeld 7"/>
          <p:cNvSpPr txBox="1"/>
          <p:nvPr/>
        </p:nvSpPr>
        <p:spPr>
          <a:xfrm>
            <a:off x="611560" y="3579862"/>
            <a:ext cx="6840760" cy="276999"/>
          </a:xfrm>
          <a:prstGeom prst="rect">
            <a:avLst/>
          </a:prstGeom>
          <a:noFill/>
        </p:spPr>
        <p:txBody>
          <a:bodyPr wrap="square" rtlCol="0">
            <a:spAutoFit/>
          </a:bodyPr>
          <a:lstStyle/>
          <a:p>
            <a:r>
              <a:rPr lang="de-DE" sz="1200" dirty="0">
                <a:solidFill>
                  <a:srgbClr val="002060"/>
                </a:solidFill>
                <a:latin typeface="BundesSans Office" panose="020B0002030500000203" pitchFamily="34" charset="0"/>
              </a:rPr>
              <a:t>Kreisverkehr „</a:t>
            </a:r>
            <a:r>
              <a:rPr lang="de-DE" sz="1200" dirty="0" err="1">
                <a:solidFill>
                  <a:srgbClr val="002060"/>
                </a:solidFill>
                <a:latin typeface="BundesSans Office" panose="020B0002030500000203" pitchFamily="34" charset="0"/>
              </a:rPr>
              <a:t>Schnabelsmühle</a:t>
            </a:r>
            <a:r>
              <a:rPr lang="de-DE" sz="1200" dirty="0">
                <a:solidFill>
                  <a:srgbClr val="002060"/>
                </a:solidFill>
                <a:latin typeface="BundesSans Office" panose="020B0002030500000203" pitchFamily="34" charset="0"/>
              </a:rPr>
              <a:t>“ in Bergisch Gladbach, Quelle: </a:t>
            </a:r>
            <a:r>
              <a:rPr lang="de-DE" sz="1200" dirty="0" err="1">
                <a:solidFill>
                  <a:srgbClr val="002060"/>
                </a:solidFill>
                <a:latin typeface="BundesSans Office" panose="020B0002030500000203" pitchFamily="34" charset="0"/>
              </a:rPr>
              <a:t>Strundeverband</a:t>
            </a:r>
            <a:r>
              <a:rPr lang="de-DE" sz="1200" dirty="0">
                <a:solidFill>
                  <a:srgbClr val="002060"/>
                </a:solidFill>
                <a:latin typeface="BundesSans Office" panose="020B0002030500000203" pitchFamily="34" charset="0"/>
              </a:rPr>
              <a:t> / Stadt Bergisch Gladbach</a:t>
            </a:r>
            <a:endParaRPr lang="en-US" sz="2400" dirty="0">
              <a:solidFill>
                <a:srgbClr val="002060"/>
              </a:solidFill>
              <a:latin typeface="BundesSans Office" panose="020B0002030500000203" pitchFamily="34" charset="0"/>
            </a:endParaRPr>
          </a:p>
        </p:txBody>
      </p:sp>
    </p:spTree>
    <p:extLst>
      <p:ext uri="{BB962C8B-B14F-4D97-AF65-F5344CB8AC3E}">
        <p14:creationId xmlns:p14="http://schemas.microsoft.com/office/powerpoint/2010/main" val="3743225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2A3068-62B5-4523-9D4E-48D52D8F38A4}"/>
              </a:ext>
            </a:extLst>
          </p:cNvPr>
          <p:cNvSpPr>
            <a:spLocks noGrp="1"/>
          </p:cNvSpPr>
          <p:nvPr>
            <p:ph type="title"/>
          </p:nvPr>
        </p:nvSpPr>
        <p:spPr>
          <a:xfrm>
            <a:off x="2051720" y="570242"/>
            <a:ext cx="4176464" cy="633356"/>
          </a:xfrm>
        </p:spPr>
        <p:txBody>
          <a:bodyPr/>
          <a:lstStyle/>
          <a:p>
            <a:r>
              <a:rPr lang="de-DE" sz="2400" b="1" dirty="0">
                <a:latin typeface="BundesSans Office" panose="020B0002030500000203" pitchFamily="34" charset="0"/>
              </a:rPr>
              <a:t>Radverkehrsoffensive:</a:t>
            </a:r>
            <a:br>
              <a:rPr lang="de-DE" sz="2400" b="1" dirty="0">
                <a:latin typeface="BundesSans Office" panose="020B0002030500000203" pitchFamily="34" charset="0"/>
              </a:rPr>
            </a:br>
            <a:r>
              <a:rPr lang="de-DE" sz="2400" b="1" dirty="0">
                <a:latin typeface="BundesSans Office" panose="020B0002030500000203" pitchFamily="34" charset="0"/>
              </a:rPr>
              <a:t>1,46 Milliarden Euro bis 2023</a:t>
            </a:r>
            <a:endParaRPr lang="de-DE" sz="2400" dirty="0"/>
          </a:p>
        </p:txBody>
      </p:sp>
      <p:graphicFrame>
        <p:nvGraphicFramePr>
          <p:cNvPr id="6" name="Inhaltsplatzhalter 5">
            <a:extLst>
              <a:ext uri="{FF2B5EF4-FFF2-40B4-BE49-F238E27FC236}">
                <a16:creationId xmlns:a16="http://schemas.microsoft.com/office/drawing/2014/main" id="{35F718F4-CB3C-4475-BEF5-7431F487BFB9}"/>
              </a:ext>
            </a:extLst>
          </p:cNvPr>
          <p:cNvGraphicFramePr>
            <a:graphicFrameLocks noGrp="1"/>
          </p:cNvGraphicFramePr>
          <p:nvPr>
            <p:ph idx="1"/>
            <p:extLst>
              <p:ext uri="{D42A27DB-BD31-4B8C-83A1-F6EECF244321}">
                <p14:modId xmlns:p14="http://schemas.microsoft.com/office/powerpoint/2010/main" val="3825797098"/>
              </p:ext>
            </p:extLst>
          </p:nvPr>
        </p:nvGraphicFramePr>
        <p:xfrm>
          <a:off x="716670" y="1059582"/>
          <a:ext cx="7632700"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a:extLst>
              <a:ext uri="{FF2B5EF4-FFF2-40B4-BE49-F238E27FC236}">
                <a16:creationId xmlns:a16="http://schemas.microsoft.com/office/drawing/2014/main" id="{FD100E29-48A1-4959-8E09-E362BAEE2075}"/>
              </a:ext>
            </a:extLst>
          </p:cNvPr>
          <p:cNvSpPr>
            <a:spLocks noGrp="1"/>
          </p:cNvSpPr>
          <p:nvPr>
            <p:ph type="sldNum" sz="quarter" idx="12"/>
          </p:nvPr>
        </p:nvSpPr>
        <p:spPr/>
        <p:txBody>
          <a:bodyPr/>
          <a:lstStyle/>
          <a:p>
            <a:fld id="{CEEEC7DC-69A7-490A-A22F-3ACE3AFE1842}" type="slidenum">
              <a:rPr lang="de-DE" smtClean="0"/>
              <a:pPr/>
              <a:t>15</a:t>
            </a:fld>
            <a:endParaRPr lang="de-DE"/>
          </a:p>
        </p:txBody>
      </p:sp>
      <p:sp>
        <p:nvSpPr>
          <p:cNvPr id="10" name="Textfeld 9">
            <a:extLst>
              <a:ext uri="{FF2B5EF4-FFF2-40B4-BE49-F238E27FC236}">
                <a16:creationId xmlns:a16="http://schemas.microsoft.com/office/drawing/2014/main" id="{76FDC9FC-D14D-43EA-BBF9-4FF709611D01}"/>
              </a:ext>
            </a:extLst>
          </p:cNvPr>
          <p:cNvSpPr txBox="1"/>
          <p:nvPr/>
        </p:nvSpPr>
        <p:spPr>
          <a:xfrm>
            <a:off x="971600" y="2977083"/>
            <a:ext cx="1152128" cy="1538883"/>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Sonder-</a:t>
            </a:r>
            <a:br>
              <a:rPr lang="de-DE" sz="1400" dirty="0">
                <a:solidFill>
                  <a:srgbClr val="002060"/>
                </a:solidFill>
              </a:rPr>
            </a:br>
            <a:r>
              <a:rPr lang="de-DE" sz="1400" dirty="0" err="1">
                <a:solidFill>
                  <a:srgbClr val="002060"/>
                </a:solidFill>
              </a:rPr>
              <a:t>programm</a:t>
            </a:r>
            <a:r>
              <a:rPr lang="de-DE" sz="1400" dirty="0">
                <a:solidFill>
                  <a:srgbClr val="002060"/>
                </a:solidFill>
              </a:rPr>
              <a:t> Stadt und Land</a:t>
            </a:r>
          </a:p>
          <a:p>
            <a:pPr defTabSz="144000">
              <a:spcAft>
                <a:spcPts val="1200"/>
              </a:spcAft>
              <a:tabLst>
                <a:tab pos="0" algn="l"/>
              </a:tabLst>
            </a:pPr>
            <a:r>
              <a:rPr lang="de-DE" sz="1400" dirty="0">
                <a:solidFill>
                  <a:srgbClr val="002060"/>
                </a:solidFill>
              </a:rPr>
              <a:t>Radschnellwege</a:t>
            </a:r>
          </a:p>
        </p:txBody>
      </p:sp>
      <p:sp>
        <p:nvSpPr>
          <p:cNvPr id="11" name="Textfeld 10">
            <a:extLst>
              <a:ext uri="{FF2B5EF4-FFF2-40B4-BE49-F238E27FC236}">
                <a16:creationId xmlns:a16="http://schemas.microsoft.com/office/drawing/2014/main" id="{337D6162-78E8-487A-961F-E190A3C533DB}"/>
              </a:ext>
            </a:extLst>
          </p:cNvPr>
          <p:cNvSpPr txBox="1"/>
          <p:nvPr/>
        </p:nvSpPr>
        <p:spPr>
          <a:xfrm>
            <a:off x="2339752" y="2931790"/>
            <a:ext cx="1152128" cy="1754326"/>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Investive</a:t>
            </a:r>
            <a:br>
              <a:rPr lang="de-DE" sz="1400" dirty="0">
                <a:solidFill>
                  <a:srgbClr val="002060"/>
                </a:solidFill>
              </a:rPr>
            </a:br>
            <a:r>
              <a:rPr lang="de-DE" sz="1400" dirty="0">
                <a:solidFill>
                  <a:srgbClr val="002060"/>
                </a:solidFill>
              </a:rPr>
              <a:t>Modell-projekte</a:t>
            </a:r>
          </a:p>
          <a:p>
            <a:pPr defTabSz="144000">
              <a:spcAft>
                <a:spcPts val="1200"/>
              </a:spcAft>
              <a:tabLst>
                <a:tab pos="0" algn="l"/>
              </a:tabLst>
            </a:pPr>
            <a:r>
              <a:rPr lang="de-DE" sz="1400" dirty="0">
                <a:solidFill>
                  <a:srgbClr val="002060"/>
                </a:solidFill>
              </a:rPr>
              <a:t>Nicht-investive Modell-projekte</a:t>
            </a:r>
          </a:p>
        </p:txBody>
      </p:sp>
      <p:sp>
        <p:nvSpPr>
          <p:cNvPr id="12" name="Textfeld 11">
            <a:extLst>
              <a:ext uri="{FF2B5EF4-FFF2-40B4-BE49-F238E27FC236}">
                <a16:creationId xmlns:a16="http://schemas.microsoft.com/office/drawing/2014/main" id="{0AC9EC0A-B0C9-4074-B3A2-162748A8EB28}"/>
              </a:ext>
            </a:extLst>
          </p:cNvPr>
          <p:cNvSpPr txBox="1"/>
          <p:nvPr/>
        </p:nvSpPr>
        <p:spPr>
          <a:xfrm>
            <a:off x="3491880" y="2931790"/>
            <a:ext cx="1152128" cy="1538883"/>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Fahrrad-freundlicher Rechts-rahmen</a:t>
            </a:r>
          </a:p>
          <a:p>
            <a:pPr defTabSz="144000">
              <a:spcAft>
                <a:spcPts val="1200"/>
              </a:spcAft>
              <a:tabLst>
                <a:tab pos="0" algn="l"/>
              </a:tabLst>
            </a:pPr>
            <a:r>
              <a:rPr lang="de-DE" sz="1400" dirty="0">
                <a:solidFill>
                  <a:srgbClr val="002060"/>
                </a:solidFill>
              </a:rPr>
              <a:t>Abbiege-assistent</a:t>
            </a:r>
          </a:p>
        </p:txBody>
      </p:sp>
      <p:sp>
        <p:nvSpPr>
          <p:cNvPr id="13" name="Textfeld 12">
            <a:extLst>
              <a:ext uri="{FF2B5EF4-FFF2-40B4-BE49-F238E27FC236}">
                <a16:creationId xmlns:a16="http://schemas.microsoft.com/office/drawing/2014/main" id="{FBDF1C05-E01A-4287-929C-0AC83680807A}"/>
              </a:ext>
            </a:extLst>
          </p:cNvPr>
          <p:cNvSpPr txBox="1"/>
          <p:nvPr/>
        </p:nvSpPr>
        <p:spPr>
          <a:xfrm>
            <a:off x="4716016" y="2931790"/>
            <a:ext cx="1152128" cy="1107996"/>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Stiftungs-professuren</a:t>
            </a:r>
          </a:p>
          <a:p>
            <a:pPr defTabSz="144000">
              <a:spcAft>
                <a:spcPts val="1200"/>
              </a:spcAft>
              <a:tabLst>
                <a:tab pos="0" algn="l"/>
              </a:tabLst>
            </a:pPr>
            <a:r>
              <a:rPr lang="de-DE" sz="1400" dirty="0">
                <a:solidFill>
                  <a:srgbClr val="002060"/>
                </a:solidFill>
              </a:rPr>
              <a:t>Mobilitäts-forum Bund</a:t>
            </a:r>
          </a:p>
        </p:txBody>
      </p:sp>
      <p:sp>
        <p:nvSpPr>
          <p:cNvPr id="14" name="Textfeld 13">
            <a:extLst>
              <a:ext uri="{FF2B5EF4-FFF2-40B4-BE49-F238E27FC236}">
                <a16:creationId xmlns:a16="http://schemas.microsoft.com/office/drawing/2014/main" id="{4574C9EE-0B78-421D-AFD3-A7629D3F892F}"/>
              </a:ext>
            </a:extLst>
          </p:cNvPr>
          <p:cNvSpPr txBox="1"/>
          <p:nvPr/>
        </p:nvSpPr>
        <p:spPr>
          <a:xfrm>
            <a:off x="5868144" y="2931790"/>
            <a:ext cx="1152128" cy="1261884"/>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NRVK</a:t>
            </a:r>
          </a:p>
          <a:p>
            <a:pPr defTabSz="144000">
              <a:spcAft>
                <a:spcPts val="1200"/>
              </a:spcAft>
              <a:tabLst>
                <a:tab pos="0" algn="l"/>
              </a:tabLst>
            </a:pPr>
            <a:r>
              <a:rPr lang="de-DE" sz="1400" dirty="0">
                <a:solidFill>
                  <a:srgbClr val="002060"/>
                </a:solidFill>
              </a:rPr>
              <a:t>Fahrrad-Klimatest</a:t>
            </a:r>
          </a:p>
          <a:p>
            <a:pPr defTabSz="144000">
              <a:spcAft>
                <a:spcPts val="1200"/>
              </a:spcAft>
              <a:tabLst>
                <a:tab pos="0" algn="l"/>
              </a:tabLst>
            </a:pPr>
            <a:r>
              <a:rPr lang="de-DE" sz="1400" dirty="0">
                <a:solidFill>
                  <a:srgbClr val="002060"/>
                </a:solidFill>
              </a:rPr>
              <a:t>Kampagnen</a:t>
            </a:r>
          </a:p>
        </p:txBody>
      </p:sp>
      <p:sp>
        <p:nvSpPr>
          <p:cNvPr id="15" name="Textfeld 14">
            <a:extLst>
              <a:ext uri="{FF2B5EF4-FFF2-40B4-BE49-F238E27FC236}">
                <a16:creationId xmlns:a16="http://schemas.microsoft.com/office/drawing/2014/main" id="{E7441DE4-63BF-4DCB-8F42-322249D36FD7}"/>
              </a:ext>
            </a:extLst>
          </p:cNvPr>
          <p:cNvSpPr txBox="1"/>
          <p:nvPr/>
        </p:nvSpPr>
        <p:spPr>
          <a:xfrm>
            <a:off x="7197242" y="2931790"/>
            <a:ext cx="1152128" cy="1107996"/>
          </a:xfrm>
          <a:prstGeom prst="rect">
            <a:avLst/>
          </a:prstGeom>
          <a:noFill/>
        </p:spPr>
        <p:txBody>
          <a:bodyPr wrap="square" rtlCol="0">
            <a:spAutoFit/>
          </a:bodyPr>
          <a:lstStyle/>
          <a:p>
            <a:pPr defTabSz="144000">
              <a:spcAft>
                <a:spcPts val="1200"/>
              </a:spcAft>
              <a:tabLst>
                <a:tab pos="0" algn="l"/>
              </a:tabLst>
            </a:pPr>
            <a:r>
              <a:rPr lang="de-DE" sz="1400" dirty="0">
                <a:solidFill>
                  <a:srgbClr val="002060"/>
                </a:solidFill>
              </a:rPr>
              <a:t>D-Routen</a:t>
            </a:r>
          </a:p>
          <a:p>
            <a:pPr defTabSz="144000">
              <a:spcAft>
                <a:spcPts val="1200"/>
              </a:spcAft>
              <a:tabLst>
                <a:tab pos="0" algn="l"/>
              </a:tabLst>
            </a:pPr>
            <a:r>
              <a:rPr lang="de-DE" sz="1400" dirty="0">
                <a:solidFill>
                  <a:srgbClr val="002060"/>
                </a:solidFill>
              </a:rPr>
              <a:t>Radweg Deutsche Einheit</a:t>
            </a:r>
          </a:p>
        </p:txBody>
      </p:sp>
    </p:spTree>
    <p:extLst>
      <p:ext uri="{BB962C8B-B14F-4D97-AF65-F5344CB8AC3E}">
        <p14:creationId xmlns:p14="http://schemas.microsoft.com/office/powerpoint/2010/main" val="2427574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6C7138-E433-4081-A6AC-7FAAA1CFC2F9}"/>
              </a:ext>
            </a:extLst>
          </p:cNvPr>
          <p:cNvSpPr>
            <a:spLocks noGrp="1"/>
          </p:cNvSpPr>
          <p:nvPr>
            <p:ph type="title"/>
          </p:nvPr>
        </p:nvSpPr>
        <p:spPr>
          <a:xfrm>
            <a:off x="683568" y="1203598"/>
            <a:ext cx="7632700" cy="345324"/>
          </a:xfrm>
        </p:spPr>
        <p:txBody>
          <a:bodyPr/>
          <a:lstStyle/>
          <a:p>
            <a:r>
              <a:rPr lang="de-DE" b="1" dirty="0">
                <a:latin typeface="BundesSans Office" panose="020B0002030500000203" pitchFamily="34" charset="0"/>
              </a:rPr>
              <a:t>Studie belegt: Sicherheit ist nicht nur eine objektive Sache</a:t>
            </a:r>
          </a:p>
        </p:txBody>
      </p:sp>
      <p:pic>
        <p:nvPicPr>
          <p:cNvPr id="7" name="Inhaltsplatzhalter 6">
            <a:extLst>
              <a:ext uri="{FF2B5EF4-FFF2-40B4-BE49-F238E27FC236}">
                <a16:creationId xmlns:a16="http://schemas.microsoft.com/office/drawing/2014/main" id="{70E23224-D56B-4751-80E7-BE149E041FA1}"/>
              </a:ext>
            </a:extLst>
          </p:cNvPr>
          <p:cNvPicPr>
            <a:picLocks noGrp="1" noChangeAspect="1"/>
          </p:cNvPicPr>
          <p:nvPr>
            <p:ph idx="1"/>
          </p:nvPr>
        </p:nvPicPr>
        <p:blipFill>
          <a:blip r:embed="rId3"/>
          <a:stretch>
            <a:fillRect/>
          </a:stretch>
        </p:blipFill>
        <p:spPr>
          <a:xfrm>
            <a:off x="611560" y="1635646"/>
            <a:ext cx="6578540" cy="2772090"/>
          </a:xfrm>
        </p:spPr>
      </p:pic>
      <p:sp>
        <p:nvSpPr>
          <p:cNvPr id="5" name="Foliennummernplatzhalter 4">
            <a:extLst>
              <a:ext uri="{FF2B5EF4-FFF2-40B4-BE49-F238E27FC236}">
                <a16:creationId xmlns:a16="http://schemas.microsoft.com/office/drawing/2014/main" id="{C1D00F53-8B44-462D-A9AE-1928D56CB860}"/>
              </a:ext>
            </a:extLst>
          </p:cNvPr>
          <p:cNvSpPr>
            <a:spLocks noGrp="1"/>
          </p:cNvSpPr>
          <p:nvPr>
            <p:ph type="sldNum" sz="quarter" idx="12"/>
          </p:nvPr>
        </p:nvSpPr>
        <p:spPr/>
        <p:txBody>
          <a:bodyPr/>
          <a:lstStyle/>
          <a:p>
            <a:fld id="{CEEEC7DC-69A7-490A-A22F-3ACE3AFE1842}" type="slidenum">
              <a:rPr lang="de-DE" smtClean="0"/>
              <a:pPr/>
              <a:t>16</a:t>
            </a:fld>
            <a:endParaRPr lang="de-DE"/>
          </a:p>
        </p:txBody>
      </p:sp>
      <p:sp>
        <p:nvSpPr>
          <p:cNvPr id="8" name="Textfeld 7">
            <a:extLst>
              <a:ext uri="{FF2B5EF4-FFF2-40B4-BE49-F238E27FC236}">
                <a16:creationId xmlns:a16="http://schemas.microsoft.com/office/drawing/2014/main" id="{43CCD0AC-804B-4414-A01A-8F009B17E185}"/>
              </a:ext>
            </a:extLst>
          </p:cNvPr>
          <p:cNvSpPr txBox="1"/>
          <p:nvPr/>
        </p:nvSpPr>
        <p:spPr>
          <a:xfrm>
            <a:off x="4716016" y="4407736"/>
            <a:ext cx="2880320" cy="215444"/>
          </a:xfrm>
          <a:prstGeom prst="rect">
            <a:avLst/>
          </a:prstGeom>
          <a:noFill/>
        </p:spPr>
        <p:txBody>
          <a:bodyPr wrap="square" rtlCol="0">
            <a:spAutoFit/>
          </a:bodyPr>
          <a:lstStyle/>
          <a:p>
            <a:r>
              <a:rPr lang="de-DE" sz="800" dirty="0">
                <a:latin typeface="BundesSans Office" panose="020B0002030500000203" pitchFamily="34" charset="0"/>
                <a:hlinkClick r:id="rId4"/>
              </a:rPr>
              <a:t>https://fixmyberlin.de/research/subjektive-sicherheit</a:t>
            </a:r>
            <a:r>
              <a:rPr lang="de-DE" sz="800" dirty="0">
                <a:latin typeface="BundesSans Office" panose="020B0002030500000203" pitchFamily="34" charset="0"/>
              </a:rPr>
              <a:t> </a:t>
            </a:r>
          </a:p>
        </p:txBody>
      </p:sp>
    </p:spTree>
    <p:extLst>
      <p:ext uri="{BB962C8B-B14F-4D97-AF65-F5344CB8AC3E}">
        <p14:creationId xmlns:p14="http://schemas.microsoft.com/office/powerpoint/2010/main" val="541221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latin typeface="BundesSans Office" panose="020B0002030500000203" pitchFamily="34" charset="0"/>
              </a:rPr>
              <a:t>Vielen Dank für Ihre Aufmerksamkeit.</a:t>
            </a:r>
          </a:p>
        </p:txBody>
      </p:sp>
      <p:sp>
        <p:nvSpPr>
          <p:cNvPr id="3" name="Inhaltsplatzhalter 2"/>
          <p:cNvSpPr>
            <a:spLocks noGrp="1"/>
          </p:cNvSpPr>
          <p:nvPr>
            <p:ph idx="1"/>
          </p:nvPr>
        </p:nvSpPr>
        <p:spPr/>
        <p:txBody>
          <a:bodyPr/>
          <a:lstStyle/>
          <a:p>
            <a:r>
              <a:rPr lang="de-DE" dirty="0">
                <a:latin typeface="BundesSans Office" panose="020B0002030500000203" pitchFamily="34" charset="0"/>
              </a:rPr>
              <a:t>Bundesministerium für Digitales und Verkehr </a:t>
            </a:r>
          </a:p>
          <a:p>
            <a:r>
              <a:rPr lang="de-DE" dirty="0">
                <a:latin typeface="BundesSans Office" panose="020B0002030500000203" pitchFamily="34" charset="0"/>
              </a:rPr>
              <a:t>Stab RV</a:t>
            </a:r>
          </a:p>
          <a:p>
            <a:r>
              <a:rPr lang="de-DE" dirty="0">
                <a:latin typeface="BundesSans Office" panose="020B0002030500000203" pitchFamily="34" charset="0"/>
              </a:rPr>
              <a:t>Invalidenstraße 44</a:t>
            </a:r>
          </a:p>
          <a:p>
            <a:r>
              <a:rPr lang="de-DE" dirty="0">
                <a:latin typeface="BundesSans Office" panose="020B0002030500000203" pitchFamily="34" charset="0"/>
              </a:rPr>
              <a:t>10115 Berlin</a:t>
            </a:r>
          </a:p>
        </p:txBody>
      </p:sp>
    </p:spTree>
    <p:extLst>
      <p:ext uri="{BB962C8B-B14F-4D97-AF65-F5344CB8AC3E}">
        <p14:creationId xmlns:p14="http://schemas.microsoft.com/office/powerpoint/2010/main" val="409146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0C6BBAB5-9D3C-4FBD-B303-5400AC7EB6BD}"/>
              </a:ext>
            </a:extLst>
          </p:cNvPr>
          <p:cNvSpPr>
            <a:spLocks noGrp="1"/>
          </p:cNvSpPr>
          <p:nvPr>
            <p:ph type="sldNum" sz="quarter" idx="12"/>
          </p:nvPr>
        </p:nvSpPr>
        <p:spPr/>
        <p:txBody>
          <a:bodyPr/>
          <a:lstStyle/>
          <a:p>
            <a:fld id="{CEEEC7DC-69A7-490A-A22F-3ACE3AFE1842}" type="slidenum">
              <a:rPr lang="de-DE" smtClean="0"/>
              <a:pPr/>
              <a:t>2</a:t>
            </a:fld>
            <a:endParaRPr lang="de-DE"/>
          </a:p>
        </p:txBody>
      </p:sp>
      <p:pic>
        <p:nvPicPr>
          <p:cNvPr id="5" name="Grafik 4">
            <a:extLst>
              <a:ext uri="{FF2B5EF4-FFF2-40B4-BE49-F238E27FC236}">
                <a16:creationId xmlns:a16="http://schemas.microsoft.com/office/drawing/2014/main" id="{7A24D29E-50EE-44FB-BF70-53CE9BFA95A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67744" y="621147"/>
            <a:ext cx="6251590" cy="3816424"/>
          </a:xfrm>
          <a:prstGeom prst="rect">
            <a:avLst/>
          </a:prstGeom>
        </p:spPr>
      </p:pic>
      <p:sp>
        <p:nvSpPr>
          <p:cNvPr id="2" name="Titel 1">
            <a:extLst>
              <a:ext uri="{FF2B5EF4-FFF2-40B4-BE49-F238E27FC236}">
                <a16:creationId xmlns:a16="http://schemas.microsoft.com/office/drawing/2014/main" id="{2F422DA6-766F-482E-BDDC-57D4EA64DA3C}"/>
              </a:ext>
            </a:extLst>
          </p:cNvPr>
          <p:cNvSpPr>
            <a:spLocks noGrp="1"/>
          </p:cNvSpPr>
          <p:nvPr>
            <p:ph type="title"/>
          </p:nvPr>
        </p:nvSpPr>
        <p:spPr/>
        <p:txBody>
          <a:bodyPr/>
          <a:lstStyle/>
          <a:p>
            <a:r>
              <a:rPr lang="de-DE" b="1" dirty="0">
                <a:latin typeface="BundesSans Office" panose="020B0002030500000203" pitchFamily="34" charset="0"/>
              </a:rPr>
              <a:t>Was ist Radverkehr?</a:t>
            </a:r>
          </a:p>
        </p:txBody>
      </p:sp>
    </p:spTree>
    <p:extLst>
      <p:ext uri="{BB962C8B-B14F-4D97-AF65-F5344CB8AC3E}">
        <p14:creationId xmlns:p14="http://schemas.microsoft.com/office/powerpoint/2010/main" val="3982542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075184C-CA9E-41F7-9571-17C865978EEC}"/>
              </a:ext>
            </a:extLst>
          </p:cNvPr>
          <p:cNvSpPr>
            <a:spLocks noGrp="1"/>
          </p:cNvSpPr>
          <p:nvPr>
            <p:ph type="sldNum" sz="quarter" idx="12"/>
          </p:nvPr>
        </p:nvSpPr>
        <p:spPr/>
        <p:txBody>
          <a:bodyPr/>
          <a:lstStyle/>
          <a:p>
            <a:fld id="{CEEEC7DC-69A7-490A-A22F-3ACE3AFE1842}" type="slidenum">
              <a:rPr lang="de-DE" smtClean="0"/>
              <a:pPr/>
              <a:t>3</a:t>
            </a:fld>
            <a:endParaRPr lang="de-DE"/>
          </a:p>
        </p:txBody>
      </p:sp>
      <p:sp>
        <p:nvSpPr>
          <p:cNvPr id="4" name="Titel 1">
            <a:extLst>
              <a:ext uri="{FF2B5EF4-FFF2-40B4-BE49-F238E27FC236}">
                <a16:creationId xmlns:a16="http://schemas.microsoft.com/office/drawing/2014/main" id="{D29AEAD6-3D2E-4C7A-8120-A97370E2470E}"/>
              </a:ext>
            </a:extLst>
          </p:cNvPr>
          <p:cNvSpPr txBox="1">
            <a:spLocks/>
          </p:cNvSpPr>
          <p:nvPr/>
        </p:nvSpPr>
        <p:spPr>
          <a:xfrm>
            <a:off x="845951" y="989434"/>
            <a:ext cx="7632700" cy="633356"/>
          </a:xfrm>
          <a:prstGeom prst="rect">
            <a:avLst/>
          </a:prstGeom>
        </p:spPr>
        <p:txBody>
          <a:bodyPr/>
          <a:lstStyle>
            <a:lvl1pPr algn="l" defTabSz="914400" rtl="0" eaLnBrk="1" latinLnBrk="0" hangingPunct="1">
              <a:lnSpc>
                <a:spcPct val="98000"/>
              </a:lnSpc>
              <a:spcBef>
                <a:spcPct val="0"/>
              </a:spcBef>
              <a:buNone/>
              <a:defRPr sz="2000" kern="1200">
                <a:solidFill>
                  <a:schemeClr val="accent1"/>
                </a:solidFill>
                <a:latin typeface="+mj-lt"/>
                <a:ea typeface="+mj-ea"/>
                <a:cs typeface="+mj-cs"/>
              </a:defRPr>
            </a:lvl1pPr>
          </a:lstStyle>
          <a:p>
            <a:endParaRPr lang="de-DE" b="1" dirty="0"/>
          </a:p>
          <a:p>
            <a:r>
              <a:rPr lang="de-DE" b="1" dirty="0">
                <a:latin typeface="BundesSans Office" panose="020B0002030500000203" pitchFamily="34" charset="0"/>
              </a:rPr>
              <a:t>Wo stehen wir?</a:t>
            </a:r>
          </a:p>
        </p:txBody>
      </p:sp>
      <p:sp>
        <p:nvSpPr>
          <p:cNvPr id="6" name="Foliennummernplatzhalter 4">
            <a:extLst>
              <a:ext uri="{FF2B5EF4-FFF2-40B4-BE49-F238E27FC236}">
                <a16:creationId xmlns:a16="http://schemas.microsoft.com/office/drawing/2014/main" id="{939E31FE-24C6-4A12-968C-5EF9CAE3B324}"/>
              </a:ext>
            </a:extLst>
          </p:cNvPr>
          <p:cNvSpPr txBox="1">
            <a:spLocks/>
          </p:cNvSpPr>
          <p:nvPr/>
        </p:nvSpPr>
        <p:spPr bwMode="gray">
          <a:xfrm>
            <a:off x="349696" y="4634582"/>
            <a:ext cx="297868" cy="165832"/>
          </a:xfrm>
          <a:prstGeom prst="rect">
            <a:avLst/>
          </a:prstGeom>
        </p:spPr>
        <p:txBody>
          <a:bodyPr vert="horz" lIns="0" tIns="0" rIns="0" bIns="0" rtlCol="0" anchor="b" anchorCtr="0"/>
          <a:lstStyle>
            <a:defPPr>
              <a:defRPr lang="de-DE"/>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EEC7DC-69A7-490A-A22F-3ACE3AFE1842}" type="slidenum">
              <a:rPr lang="de-DE" smtClean="0"/>
              <a:pPr/>
              <a:t>3</a:t>
            </a:fld>
            <a:endParaRPr lang="de-DE"/>
          </a:p>
        </p:txBody>
      </p:sp>
      <p:sp>
        <p:nvSpPr>
          <p:cNvPr id="7" name="Rechteck 6">
            <a:extLst>
              <a:ext uri="{FF2B5EF4-FFF2-40B4-BE49-F238E27FC236}">
                <a16:creationId xmlns:a16="http://schemas.microsoft.com/office/drawing/2014/main" id="{31502DBB-0B26-43C4-AD99-C26055BCA4E3}"/>
              </a:ext>
            </a:extLst>
          </p:cNvPr>
          <p:cNvSpPr/>
          <p:nvPr/>
        </p:nvSpPr>
        <p:spPr>
          <a:xfrm>
            <a:off x="750081" y="1833815"/>
            <a:ext cx="7740278" cy="2800767"/>
          </a:xfrm>
          <a:prstGeom prst="rect">
            <a:avLst/>
          </a:prstGeom>
        </p:spPr>
        <p:txBody>
          <a:bodyPr wrap="square">
            <a:spAutoFit/>
          </a:bodyPr>
          <a:lstStyle/>
          <a:p>
            <a:pPr marL="285750" indent="-285750">
              <a:buFont typeface="Arial" panose="020B0604020202020204" pitchFamily="34" charset="0"/>
              <a:buChar char="•"/>
            </a:pPr>
            <a:r>
              <a:rPr lang="de-DE" sz="1600" dirty="0">
                <a:latin typeface="BundesSans Office" panose="020B0002030500000203" pitchFamily="34" charset="0"/>
              </a:rPr>
              <a:t>77 Prozent der Menschen in Deutschland fahren mit dem Fahrrad oder Pedelec. 38 Prozent: regelmäßig, d.h. täglich oder mehrmals pro Woche.</a:t>
            </a:r>
          </a:p>
          <a:p>
            <a:pPr marL="285750" indent="-285750">
              <a:buFont typeface="Arial" panose="020B0604020202020204" pitchFamily="34" charset="0"/>
              <a:buChar char="•"/>
            </a:pPr>
            <a:endParaRPr lang="de-DE" sz="1600" dirty="0">
              <a:latin typeface="BundesSans Office" panose="020B0002030500000203" pitchFamily="34" charset="0"/>
            </a:endParaRPr>
          </a:p>
          <a:p>
            <a:pPr marL="285750" indent="-285750">
              <a:buFont typeface="Arial" panose="020B0604020202020204" pitchFamily="34" charset="0"/>
              <a:buChar char="•"/>
            </a:pPr>
            <a:r>
              <a:rPr lang="de-DE" sz="1600" dirty="0">
                <a:latin typeface="BundesSans Office" panose="020B0002030500000203" pitchFamily="34" charset="0"/>
              </a:rPr>
              <a:t>Die Qualität der Radverkehrsinfrastruktur und die Herausforderungen in den Kommunen sind sehr unterschiedlich. </a:t>
            </a:r>
          </a:p>
          <a:p>
            <a:pPr marL="285750" indent="-285750">
              <a:buFont typeface="Arial" panose="020B0604020202020204" pitchFamily="34" charset="0"/>
              <a:buChar char="•"/>
            </a:pPr>
            <a:endParaRPr lang="de-DE" sz="1600" dirty="0">
              <a:latin typeface="BundesSans Office" panose="020B0002030500000203" pitchFamily="34" charset="0"/>
            </a:endParaRPr>
          </a:p>
          <a:p>
            <a:pPr marL="285750" indent="-285750">
              <a:buFont typeface="Arial" panose="020B0604020202020204" pitchFamily="34" charset="0"/>
              <a:buChar char="•"/>
            </a:pPr>
            <a:r>
              <a:rPr lang="de-DE" sz="1600" dirty="0">
                <a:latin typeface="BundesSans Office" panose="020B0002030500000203" pitchFamily="34" charset="0"/>
              </a:rPr>
              <a:t>Bürgerinnen und Bürger wünschen sich mehr Radwege, eine bessere Trennung der Radfahrenden von den Pkw-Fahrenden und den Zufußgehenden sowie sichere Fahrradabstellanlagen. (Fahrrad-Monitor)</a:t>
            </a:r>
          </a:p>
          <a:p>
            <a:pPr marL="285750" indent="-285750">
              <a:buFont typeface="Arial" panose="020B0604020202020204" pitchFamily="34" charset="0"/>
              <a:buChar char="•"/>
            </a:pPr>
            <a:endParaRPr lang="de-DE" sz="1600" dirty="0"/>
          </a:p>
          <a:p>
            <a:pPr marL="285750" indent="-285750">
              <a:buFont typeface="Arial" panose="020B0604020202020204" pitchFamily="34" charset="0"/>
              <a:buChar char="•"/>
            </a:pPr>
            <a:endParaRPr lang="de-DE" sz="1600" dirty="0"/>
          </a:p>
        </p:txBody>
      </p:sp>
    </p:spTree>
    <p:extLst>
      <p:ext uri="{BB962C8B-B14F-4D97-AF65-F5344CB8AC3E}">
        <p14:creationId xmlns:p14="http://schemas.microsoft.com/office/powerpoint/2010/main" val="3501767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6048BD9-32E1-4A69-9D4E-4CDB7E6DEBA7}"/>
              </a:ext>
            </a:extLst>
          </p:cNvPr>
          <p:cNvSpPr>
            <a:spLocks noGrp="1"/>
          </p:cNvSpPr>
          <p:nvPr>
            <p:ph idx="1"/>
          </p:nvPr>
        </p:nvSpPr>
        <p:spPr>
          <a:xfrm>
            <a:off x="719138" y="1895983"/>
            <a:ext cx="4644950" cy="2296605"/>
          </a:xfrm>
        </p:spPr>
        <p:txBody>
          <a:bodyPr/>
          <a:lstStyle/>
          <a:p>
            <a:r>
              <a:rPr lang="de-DE" sz="2000" b="1" dirty="0">
                <a:solidFill>
                  <a:schemeClr val="accent1"/>
                </a:solidFill>
                <a:latin typeface="BundesSans Office" panose="020B0002030500000203" pitchFamily="34" charset="0"/>
              </a:rPr>
              <a:t>Mehr, besserer und sicherer Radverkehr!</a:t>
            </a:r>
          </a:p>
          <a:p>
            <a:endParaRPr lang="de-DE" sz="1800" dirty="0">
              <a:solidFill>
                <a:srgbClr val="0070C0"/>
              </a:solidFill>
            </a:endParaRPr>
          </a:p>
          <a:p>
            <a:r>
              <a:rPr lang="de-DE" sz="1800" dirty="0">
                <a:latin typeface="BundesSans Office" panose="020B0002030500000203" pitchFamily="34" charset="0"/>
              </a:rPr>
              <a:t>Klare verkehrspolitische Weichenstellung für zusammenhängende Radverkehrsnetze!</a:t>
            </a:r>
          </a:p>
          <a:p>
            <a:endParaRPr lang="de-DE" sz="1800" dirty="0"/>
          </a:p>
          <a:p>
            <a:endParaRPr lang="de-DE" sz="1800" dirty="0"/>
          </a:p>
          <a:p>
            <a:endParaRPr lang="de-DE" sz="1800" dirty="0"/>
          </a:p>
          <a:p>
            <a:endParaRPr lang="de-DE" sz="1800" dirty="0"/>
          </a:p>
          <a:p>
            <a:endParaRPr lang="de-DE" dirty="0"/>
          </a:p>
        </p:txBody>
      </p:sp>
      <p:sp>
        <p:nvSpPr>
          <p:cNvPr id="5" name="Foliennummernplatzhalter 4">
            <a:extLst>
              <a:ext uri="{FF2B5EF4-FFF2-40B4-BE49-F238E27FC236}">
                <a16:creationId xmlns:a16="http://schemas.microsoft.com/office/drawing/2014/main" id="{DF9BA7A8-147F-46C4-9984-78332FD467B8}"/>
              </a:ext>
            </a:extLst>
          </p:cNvPr>
          <p:cNvSpPr>
            <a:spLocks noGrp="1"/>
          </p:cNvSpPr>
          <p:nvPr>
            <p:ph type="sldNum" sz="quarter" idx="12"/>
          </p:nvPr>
        </p:nvSpPr>
        <p:spPr/>
        <p:txBody>
          <a:bodyPr/>
          <a:lstStyle/>
          <a:p>
            <a:fld id="{CEEEC7DC-69A7-490A-A22F-3ACE3AFE1842}" type="slidenum">
              <a:rPr lang="de-DE" smtClean="0"/>
              <a:pPr/>
              <a:t>4</a:t>
            </a:fld>
            <a:endParaRPr lang="de-DE"/>
          </a:p>
        </p:txBody>
      </p:sp>
      <p:pic>
        <p:nvPicPr>
          <p:cNvPr id="6" name="Grafik 5">
            <a:extLst>
              <a:ext uri="{FF2B5EF4-FFF2-40B4-BE49-F238E27FC236}">
                <a16:creationId xmlns:a16="http://schemas.microsoft.com/office/drawing/2014/main" id="{CBC17132-40EE-41A9-B8A1-0BE02BC1C9DA}"/>
              </a:ext>
            </a:extLst>
          </p:cNvPr>
          <p:cNvPicPr>
            <a:picLocks noChangeAspect="1"/>
          </p:cNvPicPr>
          <p:nvPr/>
        </p:nvPicPr>
        <p:blipFill>
          <a:blip r:embed="rId3"/>
          <a:stretch>
            <a:fillRect/>
          </a:stretch>
        </p:blipFill>
        <p:spPr>
          <a:xfrm>
            <a:off x="5364088" y="368977"/>
            <a:ext cx="3136206" cy="4431437"/>
          </a:xfrm>
          <a:prstGeom prst="rect">
            <a:avLst/>
          </a:prstGeom>
        </p:spPr>
      </p:pic>
    </p:spTree>
    <p:extLst>
      <p:ext uri="{BB962C8B-B14F-4D97-AF65-F5344CB8AC3E}">
        <p14:creationId xmlns:p14="http://schemas.microsoft.com/office/powerpoint/2010/main" val="4263841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D7F4DE7-4D12-41CB-A47E-428F38B7C6BF}"/>
              </a:ext>
            </a:extLst>
          </p:cNvPr>
          <p:cNvSpPr>
            <a:spLocks noGrp="1"/>
          </p:cNvSpPr>
          <p:nvPr>
            <p:ph type="sldNum" sz="quarter" idx="12"/>
          </p:nvPr>
        </p:nvSpPr>
        <p:spPr/>
        <p:txBody>
          <a:bodyPr/>
          <a:lstStyle/>
          <a:p>
            <a:fld id="{CEEEC7DC-69A7-490A-A22F-3ACE3AFE1842}" type="slidenum">
              <a:rPr lang="de-DE" smtClean="0"/>
              <a:pPr/>
              <a:t>5</a:t>
            </a:fld>
            <a:endParaRPr lang="de-DE"/>
          </a:p>
        </p:txBody>
      </p:sp>
      <p:pic>
        <p:nvPicPr>
          <p:cNvPr id="6" name="Grafik 5">
            <a:extLst>
              <a:ext uri="{FF2B5EF4-FFF2-40B4-BE49-F238E27FC236}">
                <a16:creationId xmlns:a16="http://schemas.microsoft.com/office/drawing/2014/main" id="{2313296D-A821-4A2E-9722-09C898BBA7FB}"/>
              </a:ext>
            </a:extLst>
          </p:cNvPr>
          <p:cNvPicPr>
            <a:picLocks noChangeAspect="1"/>
          </p:cNvPicPr>
          <p:nvPr/>
        </p:nvPicPr>
        <p:blipFill>
          <a:blip r:embed="rId3"/>
          <a:stretch>
            <a:fillRect/>
          </a:stretch>
        </p:blipFill>
        <p:spPr>
          <a:xfrm>
            <a:off x="1691680" y="519425"/>
            <a:ext cx="6413548" cy="4115157"/>
          </a:xfrm>
          <a:prstGeom prst="rect">
            <a:avLst/>
          </a:prstGeom>
        </p:spPr>
      </p:pic>
    </p:spTree>
    <p:extLst>
      <p:ext uri="{BB962C8B-B14F-4D97-AF65-F5344CB8AC3E}">
        <p14:creationId xmlns:p14="http://schemas.microsoft.com/office/powerpoint/2010/main" val="1882824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4DFCF3AD-C33D-40A7-8BE1-4B714308A0CF}"/>
              </a:ext>
            </a:extLst>
          </p:cNvPr>
          <p:cNvSpPr>
            <a:spLocks noGrp="1"/>
          </p:cNvSpPr>
          <p:nvPr>
            <p:ph type="sldNum" sz="quarter" idx="12"/>
          </p:nvPr>
        </p:nvSpPr>
        <p:spPr/>
        <p:txBody>
          <a:bodyPr/>
          <a:lstStyle/>
          <a:p>
            <a:fld id="{CEEEC7DC-69A7-490A-A22F-3ACE3AFE1842}" type="slidenum">
              <a:rPr lang="de-DE" smtClean="0"/>
              <a:pPr/>
              <a:t>6</a:t>
            </a:fld>
            <a:endParaRPr lang="de-DE"/>
          </a:p>
        </p:txBody>
      </p:sp>
      <p:pic>
        <p:nvPicPr>
          <p:cNvPr id="6" name="Grafik 5">
            <a:extLst>
              <a:ext uri="{FF2B5EF4-FFF2-40B4-BE49-F238E27FC236}">
                <a16:creationId xmlns:a16="http://schemas.microsoft.com/office/drawing/2014/main" id="{47B9DE90-052B-4615-8DB8-6442D584953F}"/>
              </a:ext>
            </a:extLst>
          </p:cNvPr>
          <p:cNvPicPr>
            <a:picLocks noChangeAspect="1"/>
          </p:cNvPicPr>
          <p:nvPr/>
        </p:nvPicPr>
        <p:blipFill>
          <a:blip r:embed="rId3"/>
          <a:stretch>
            <a:fillRect/>
          </a:stretch>
        </p:blipFill>
        <p:spPr>
          <a:xfrm>
            <a:off x="1403648" y="781751"/>
            <a:ext cx="7517719" cy="3852831"/>
          </a:xfrm>
          <a:prstGeom prst="rect">
            <a:avLst/>
          </a:prstGeom>
        </p:spPr>
      </p:pic>
    </p:spTree>
    <p:extLst>
      <p:ext uri="{BB962C8B-B14F-4D97-AF65-F5344CB8AC3E}">
        <p14:creationId xmlns:p14="http://schemas.microsoft.com/office/powerpoint/2010/main" val="211941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0F7DEE-B185-4B74-9DE7-C3EA4DB46B4C}"/>
              </a:ext>
            </a:extLst>
          </p:cNvPr>
          <p:cNvSpPr>
            <a:spLocks noGrp="1"/>
          </p:cNvSpPr>
          <p:nvPr>
            <p:ph type="title"/>
          </p:nvPr>
        </p:nvSpPr>
        <p:spPr/>
        <p:txBody>
          <a:bodyPr/>
          <a:lstStyle/>
          <a:p>
            <a:r>
              <a:rPr lang="de-DE" b="1" dirty="0">
                <a:latin typeface="BundesSans Office" panose="020B0002030500000203" pitchFamily="34" charset="0"/>
              </a:rPr>
              <a:t>Kernbotschaften NRVP 3.0</a:t>
            </a:r>
          </a:p>
        </p:txBody>
      </p:sp>
      <p:sp>
        <p:nvSpPr>
          <p:cNvPr id="3" name="Inhaltsplatzhalter 2">
            <a:extLst>
              <a:ext uri="{FF2B5EF4-FFF2-40B4-BE49-F238E27FC236}">
                <a16:creationId xmlns:a16="http://schemas.microsoft.com/office/drawing/2014/main" id="{D4C97A44-F334-4FFF-8A82-37AB613D1FAD}"/>
              </a:ext>
            </a:extLst>
          </p:cNvPr>
          <p:cNvSpPr>
            <a:spLocks noGrp="1"/>
          </p:cNvSpPr>
          <p:nvPr>
            <p:ph idx="1"/>
          </p:nvPr>
        </p:nvSpPr>
        <p:spPr>
          <a:xfrm>
            <a:off x="743918" y="2051461"/>
            <a:ext cx="7453262" cy="2296605"/>
          </a:xfrm>
        </p:spPr>
        <p:txBody>
          <a:bodyPr/>
          <a:lstStyle/>
          <a:p>
            <a:r>
              <a:rPr lang="de-DE" b="1" dirty="0">
                <a:latin typeface="BundesSans Office" panose="020B0002030500000203" pitchFamily="34" charset="0"/>
              </a:rPr>
              <a:t>Geschlossene Radverkehrsnetze entwickeln und umsetzen! </a:t>
            </a:r>
          </a:p>
          <a:p>
            <a:endParaRPr lang="de-DE" dirty="0">
              <a:latin typeface="BundesSans Office" panose="020B0002030500000203" pitchFamily="34" charset="0"/>
            </a:endParaRPr>
          </a:p>
          <a:p>
            <a:r>
              <a:rPr lang="de-DE" dirty="0">
                <a:latin typeface="BundesSans Office" panose="020B0002030500000203" pitchFamily="34" charset="0"/>
              </a:rPr>
              <a:t>Länder und Kreise planen lückenlose, hierarchische Radverkehrsnetze und setzen diese koordiniert um. Dafür stimmen sie sich mit den Städten und Gemeinden ab. Bedürfnisse unterschiedlicher Nutzergruppen werden berücksichtigt und Konfliktpunkte bereits im Rahmen der Netzplanung reduziert. </a:t>
            </a:r>
          </a:p>
        </p:txBody>
      </p:sp>
      <p:sp>
        <p:nvSpPr>
          <p:cNvPr id="5" name="Foliennummernplatzhalter 4">
            <a:extLst>
              <a:ext uri="{FF2B5EF4-FFF2-40B4-BE49-F238E27FC236}">
                <a16:creationId xmlns:a16="http://schemas.microsoft.com/office/drawing/2014/main" id="{6B608E1E-4235-4FC9-9207-ACAF2B716CF9}"/>
              </a:ext>
            </a:extLst>
          </p:cNvPr>
          <p:cNvSpPr>
            <a:spLocks noGrp="1"/>
          </p:cNvSpPr>
          <p:nvPr>
            <p:ph type="sldNum" sz="quarter" idx="12"/>
          </p:nvPr>
        </p:nvSpPr>
        <p:spPr/>
        <p:txBody>
          <a:bodyPr/>
          <a:lstStyle/>
          <a:p>
            <a:fld id="{CEEEC7DC-69A7-490A-A22F-3ACE3AFE1842}" type="slidenum">
              <a:rPr lang="de-DE" smtClean="0"/>
              <a:pPr/>
              <a:t>7</a:t>
            </a:fld>
            <a:endParaRPr lang="de-DE"/>
          </a:p>
        </p:txBody>
      </p:sp>
    </p:spTree>
    <p:extLst>
      <p:ext uri="{BB962C8B-B14F-4D97-AF65-F5344CB8AC3E}">
        <p14:creationId xmlns:p14="http://schemas.microsoft.com/office/powerpoint/2010/main" val="525118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A8A209-4532-46E7-8A12-2CBE97F49D27}"/>
              </a:ext>
            </a:extLst>
          </p:cNvPr>
          <p:cNvSpPr>
            <a:spLocks noGrp="1"/>
          </p:cNvSpPr>
          <p:nvPr>
            <p:ph type="title"/>
          </p:nvPr>
        </p:nvSpPr>
        <p:spPr>
          <a:xfrm>
            <a:off x="683568" y="1131590"/>
            <a:ext cx="7632700" cy="633356"/>
          </a:xfrm>
        </p:spPr>
        <p:txBody>
          <a:bodyPr/>
          <a:lstStyle/>
          <a:p>
            <a:r>
              <a:rPr lang="de-DE" b="1" dirty="0">
                <a:latin typeface="BundesSans Office" panose="020B0002030500000203" pitchFamily="34" charset="0"/>
              </a:rPr>
              <a:t>Kernbotschaften NRVP 3.0</a:t>
            </a:r>
          </a:p>
        </p:txBody>
      </p:sp>
      <p:sp>
        <p:nvSpPr>
          <p:cNvPr id="3" name="Inhaltsplatzhalter 2">
            <a:extLst>
              <a:ext uri="{FF2B5EF4-FFF2-40B4-BE49-F238E27FC236}">
                <a16:creationId xmlns:a16="http://schemas.microsoft.com/office/drawing/2014/main" id="{562560B2-B476-4746-B23C-45E90F707BD1}"/>
              </a:ext>
            </a:extLst>
          </p:cNvPr>
          <p:cNvSpPr>
            <a:spLocks noGrp="1"/>
          </p:cNvSpPr>
          <p:nvPr>
            <p:ph idx="1"/>
          </p:nvPr>
        </p:nvSpPr>
        <p:spPr>
          <a:xfrm>
            <a:off x="680728" y="1974907"/>
            <a:ext cx="7632700" cy="2296605"/>
          </a:xfrm>
        </p:spPr>
        <p:txBody>
          <a:bodyPr/>
          <a:lstStyle/>
          <a:p>
            <a:r>
              <a:rPr lang="de-DE" b="1" dirty="0">
                <a:latin typeface="BundesSans Office" panose="020B0002030500000203" pitchFamily="34" charset="0"/>
              </a:rPr>
              <a:t>Leistungsfähige überörtliche Verbindungen schaffen! </a:t>
            </a:r>
          </a:p>
          <a:p>
            <a:endParaRPr lang="de-DE" dirty="0">
              <a:latin typeface="BundesSans Office" panose="020B0002030500000203" pitchFamily="34" charset="0"/>
            </a:endParaRPr>
          </a:p>
          <a:p>
            <a:r>
              <a:rPr lang="de-DE" dirty="0">
                <a:latin typeface="BundesSans Office" panose="020B0002030500000203" pitchFamily="34" charset="0"/>
              </a:rPr>
              <a:t>Insbesondere Pendelnde profitieren von gut ausgebauten Radschnellverbindungen, Radvorrangrouten und direkt geführten </a:t>
            </a:r>
          </a:p>
          <a:p>
            <a:r>
              <a:rPr lang="de-DE" dirty="0">
                <a:latin typeface="BundesSans Office" panose="020B0002030500000203" pitchFamily="34" charset="0"/>
              </a:rPr>
              <a:t>Radwegen sowie deren guter Anbindung an den öffentlichen Verkehr.</a:t>
            </a:r>
          </a:p>
          <a:p>
            <a:endParaRPr lang="de-DE" dirty="0"/>
          </a:p>
        </p:txBody>
      </p:sp>
      <p:sp>
        <p:nvSpPr>
          <p:cNvPr id="5" name="Foliennummernplatzhalter 4">
            <a:extLst>
              <a:ext uri="{FF2B5EF4-FFF2-40B4-BE49-F238E27FC236}">
                <a16:creationId xmlns:a16="http://schemas.microsoft.com/office/drawing/2014/main" id="{40523790-6AD4-4349-94BA-560D74712FAE}"/>
              </a:ext>
            </a:extLst>
          </p:cNvPr>
          <p:cNvSpPr>
            <a:spLocks noGrp="1"/>
          </p:cNvSpPr>
          <p:nvPr>
            <p:ph type="sldNum" sz="quarter" idx="12"/>
          </p:nvPr>
        </p:nvSpPr>
        <p:spPr/>
        <p:txBody>
          <a:bodyPr/>
          <a:lstStyle/>
          <a:p>
            <a:fld id="{CEEEC7DC-69A7-490A-A22F-3ACE3AFE1842}" type="slidenum">
              <a:rPr lang="de-DE" smtClean="0"/>
              <a:pPr/>
              <a:t>8</a:t>
            </a:fld>
            <a:endParaRPr lang="de-DE"/>
          </a:p>
        </p:txBody>
      </p:sp>
    </p:spTree>
    <p:extLst>
      <p:ext uri="{BB962C8B-B14F-4D97-AF65-F5344CB8AC3E}">
        <p14:creationId xmlns:p14="http://schemas.microsoft.com/office/powerpoint/2010/main" val="366078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DC0BF8-3171-4A04-B44D-220FA1C08C44}"/>
              </a:ext>
            </a:extLst>
          </p:cNvPr>
          <p:cNvSpPr>
            <a:spLocks noGrp="1"/>
          </p:cNvSpPr>
          <p:nvPr>
            <p:ph type="title"/>
          </p:nvPr>
        </p:nvSpPr>
        <p:spPr/>
        <p:txBody>
          <a:bodyPr/>
          <a:lstStyle/>
          <a:p>
            <a:r>
              <a:rPr lang="de-DE" b="1" dirty="0">
                <a:latin typeface="BundesSans Office" panose="020B0002030500000203" pitchFamily="34" charset="0"/>
              </a:rPr>
              <a:t>Kernbotschaften NRVP 3.0</a:t>
            </a:r>
          </a:p>
        </p:txBody>
      </p:sp>
      <p:sp>
        <p:nvSpPr>
          <p:cNvPr id="3" name="Inhaltsplatzhalter 2">
            <a:extLst>
              <a:ext uri="{FF2B5EF4-FFF2-40B4-BE49-F238E27FC236}">
                <a16:creationId xmlns:a16="http://schemas.microsoft.com/office/drawing/2014/main" id="{98F67E17-8A16-4732-BE9E-D5C4ED3948C5}"/>
              </a:ext>
            </a:extLst>
          </p:cNvPr>
          <p:cNvSpPr>
            <a:spLocks noGrp="1"/>
          </p:cNvSpPr>
          <p:nvPr>
            <p:ph idx="1"/>
          </p:nvPr>
        </p:nvSpPr>
        <p:spPr>
          <a:xfrm>
            <a:off x="719138" y="1895983"/>
            <a:ext cx="8173342" cy="3844119"/>
          </a:xfrm>
        </p:spPr>
        <p:txBody>
          <a:bodyPr/>
          <a:lstStyle/>
          <a:p>
            <a:r>
              <a:rPr lang="de-DE" b="1" dirty="0">
                <a:latin typeface="BundesSans Office" panose="020B0002030500000203" pitchFamily="34" charset="0"/>
              </a:rPr>
              <a:t>Knotenpunkte sicher und verständlich gestalten! </a:t>
            </a:r>
          </a:p>
          <a:p>
            <a:endParaRPr lang="de-DE" b="1" dirty="0">
              <a:latin typeface="BundesSans Office" panose="020B0002030500000203" pitchFamily="34" charset="0"/>
            </a:endParaRPr>
          </a:p>
          <a:p>
            <a:r>
              <a:rPr lang="de-DE" dirty="0">
                <a:latin typeface="BundesSans Office" panose="020B0002030500000203" pitchFamily="34" charset="0"/>
              </a:rPr>
              <a:t>Attraktive Radverkehrsnetze brauchen konsequent sicher und verständlich gestaltete Knotenpunkte. </a:t>
            </a:r>
          </a:p>
          <a:p>
            <a:pPr marL="342900" indent="-342900">
              <a:buFont typeface="Wingdings" panose="05000000000000000000" pitchFamily="2" charset="2"/>
              <a:buChar char="Ø"/>
            </a:pPr>
            <a:r>
              <a:rPr lang="de-DE" dirty="0">
                <a:latin typeface="BundesSans Office" panose="020B0002030500000203" pitchFamily="34" charset="0"/>
              </a:rPr>
              <a:t>intuitiv erkennbare Vorfahrtsregelungen des Radverkehrs an Kreuzungsflächen und Einmündungen durch Aufpflasterungen und Einfärbungen</a:t>
            </a:r>
          </a:p>
          <a:p>
            <a:pPr marL="342900" indent="-342900">
              <a:buFont typeface="Wingdings" panose="05000000000000000000" pitchFamily="2" charset="2"/>
              <a:buChar char="Ø"/>
            </a:pPr>
            <a:r>
              <a:rPr lang="de-DE" dirty="0">
                <a:latin typeface="BundesSans Office" panose="020B0002030500000203" pitchFamily="34" charset="0"/>
              </a:rPr>
              <a:t>Sichthindernisse entfernen</a:t>
            </a:r>
          </a:p>
          <a:p>
            <a:pPr marL="342900" indent="-342900">
              <a:buFont typeface="Wingdings" panose="05000000000000000000" pitchFamily="2" charset="2"/>
              <a:buChar char="Ø"/>
            </a:pPr>
            <a:r>
              <a:rPr lang="de-DE" dirty="0">
                <a:latin typeface="BundesSans Office" panose="020B0002030500000203" pitchFamily="34" charset="0"/>
              </a:rPr>
              <a:t>Eigene Lichtsignalphasen von Radfahrenden (und zu Fuß Gehenden) </a:t>
            </a:r>
          </a:p>
          <a:p>
            <a:pPr marL="342900" indent="-342900">
              <a:buFont typeface="Wingdings" panose="05000000000000000000" pitchFamily="2" charset="2"/>
              <a:buChar char="Ø"/>
            </a:pPr>
            <a:r>
              <a:rPr lang="de-DE" dirty="0">
                <a:latin typeface="BundesSans Office" panose="020B0002030500000203" pitchFamily="34" charset="0"/>
              </a:rPr>
              <a:t>Konfliktzonen entschärfen: Aufstell- und Abstandsflächen und bei Bedarf eine bauliche Trennung von Rad- und Kfz-Verkehr.</a:t>
            </a:r>
          </a:p>
          <a:p>
            <a:endParaRPr lang="de-DE" dirty="0"/>
          </a:p>
        </p:txBody>
      </p:sp>
    </p:spTree>
    <p:extLst>
      <p:ext uri="{BB962C8B-B14F-4D97-AF65-F5344CB8AC3E}">
        <p14:creationId xmlns:p14="http://schemas.microsoft.com/office/powerpoint/2010/main" val="4170231794"/>
      </p:ext>
    </p:extLst>
  </p:cSld>
  <p:clrMapOvr>
    <a:masterClrMapping/>
  </p:clrMapOvr>
</p:sld>
</file>

<file path=ppt/theme/theme1.xml><?xml version="1.0" encoding="utf-8"?>
<a:theme xmlns:a="http://schemas.openxmlformats.org/drawingml/2006/main" name="BMVI_PowerPoint-16-9-Systemschriften_DE">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sz="20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000" smtClean="0"/>
        </a:defPPr>
      </a:lstStyle>
    </a:txDef>
  </a:objectDefaults>
  <a:extraClrSchemeLst/>
  <a:extLst>
    <a:ext uri="{05A4C25C-085E-4340-85A3-A5531E510DB2}">
      <thm15:themeFamily xmlns:thm15="http://schemas.microsoft.com/office/thememl/2012/main" name="BMVI_PowerPoint-16-9-Systemschriften_DE [Schreibgeschützt]" id="{5064A9B5-92AE-440B-912E-FFE5BEBCB165}" vid="{BEB3C6FE-F501-40F8-A7C5-64CB726E8A89}"/>
    </a:ext>
  </a:extLst>
</a:theme>
</file>

<file path=ppt/theme/theme2.xml><?xml version="1.0" encoding="utf-8"?>
<a:theme xmlns:a="http://schemas.openxmlformats.org/drawingml/2006/main" name="Larissa">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BMVI_PowerPoint-16-9-Systemschriften_DE</Template>
  <TotalTime>0</TotalTime>
  <Words>1622</Words>
  <Application>Microsoft Office PowerPoint</Application>
  <PresentationFormat>Bildschirmpräsentation (16:9)</PresentationFormat>
  <Paragraphs>222</Paragraphs>
  <Slides>17</Slides>
  <Notes>17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17</vt:i4>
      </vt:variant>
    </vt:vector>
  </HeadingPairs>
  <TitlesOfParts>
    <vt:vector size="22" baseType="lpstr">
      <vt:lpstr>Arial</vt:lpstr>
      <vt:lpstr>BundesSans Office</vt:lpstr>
      <vt:lpstr>Times New Roman</vt:lpstr>
      <vt:lpstr>Wingdings</vt:lpstr>
      <vt:lpstr>BMVI_PowerPoint-16-9-Systemschriften_DE</vt:lpstr>
      <vt:lpstr> </vt:lpstr>
      <vt:lpstr>Was ist Radverkehr?</vt:lpstr>
      <vt:lpstr>PowerPoint-Präsentation</vt:lpstr>
      <vt:lpstr>PowerPoint-Präsentation</vt:lpstr>
      <vt:lpstr>PowerPoint-Präsentation</vt:lpstr>
      <vt:lpstr>PowerPoint-Präsentation</vt:lpstr>
      <vt:lpstr>Kernbotschaften NRVP 3.0</vt:lpstr>
      <vt:lpstr>Kernbotschaften NRVP 3.0</vt:lpstr>
      <vt:lpstr>Kernbotschaften NRVP 3.0</vt:lpstr>
      <vt:lpstr>Aktionsfeld Stadt &amp; Land</vt:lpstr>
      <vt:lpstr>Einladende Radinfrastruktur</vt:lpstr>
      <vt:lpstr>Einladende Radinfrastruktur</vt:lpstr>
      <vt:lpstr>PowerPoint-Präsentation</vt:lpstr>
      <vt:lpstr>Einladende Radinfrastruktur</vt:lpstr>
      <vt:lpstr>Radverkehrsoffensive: 1,46 Milliarden Euro bis 2023</vt:lpstr>
      <vt:lpstr>Studie belegt: Sicherheit ist nicht nur eine objektive Sache</vt:lpstr>
      <vt:lpstr>Vielen Dank für Ihre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Bund-/Länderbesprechung vom 07.01.2022</dc:title>
  <dc:creator>Lukas Bamberger</dc:creator>
  <cp:lastModifiedBy>Lambeck, Karola</cp:lastModifiedBy>
  <cp:revision>188</cp:revision>
  <cp:lastPrinted>2022-04-20T14:22:42Z</cp:lastPrinted>
  <dcterms:created xsi:type="dcterms:W3CDTF">2022-01-03T15:57:28Z</dcterms:created>
  <dcterms:modified xsi:type="dcterms:W3CDTF">2022-04-20T14:25:07Z</dcterms:modified>
</cp:coreProperties>
</file>