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5"/>
  </p:notesMasterIdLst>
  <p:handoutMasterIdLst>
    <p:handoutMasterId r:id="rId26"/>
  </p:handoutMasterIdLst>
  <p:sldIdLst>
    <p:sldId id="256" r:id="rId5"/>
    <p:sldId id="323" r:id="rId6"/>
    <p:sldId id="379" r:id="rId7"/>
    <p:sldId id="381" r:id="rId8"/>
    <p:sldId id="380" r:id="rId9"/>
    <p:sldId id="409" r:id="rId10"/>
    <p:sldId id="383" r:id="rId11"/>
    <p:sldId id="382" r:id="rId12"/>
    <p:sldId id="385" r:id="rId13"/>
    <p:sldId id="386" r:id="rId14"/>
    <p:sldId id="296" r:id="rId15"/>
    <p:sldId id="340" r:id="rId16"/>
    <p:sldId id="387" r:id="rId17"/>
    <p:sldId id="388" r:id="rId18"/>
    <p:sldId id="341" r:id="rId19"/>
    <p:sldId id="389" r:id="rId20"/>
    <p:sldId id="390" r:id="rId21"/>
    <p:sldId id="391" r:id="rId22"/>
    <p:sldId id="392" r:id="rId23"/>
    <p:sldId id="408" r:id="rId24"/>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111"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1"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1"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1"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1" charset="-128"/>
        <a:cs typeface="+mn-cs"/>
      </a:defRPr>
    </a:lvl5pPr>
    <a:lvl6pPr marL="2286000" algn="l" defTabSz="914400" rtl="0" eaLnBrk="1" latinLnBrk="0" hangingPunct="1">
      <a:defRPr kern="1200">
        <a:solidFill>
          <a:schemeClr val="tx1"/>
        </a:solidFill>
        <a:latin typeface="Arial" pitchFamily="34" charset="0"/>
        <a:ea typeface="ＭＳ Ｐゴシック" pitchFamily="-111" charset="-128"/>
        <a:cs typeface="+mn-cs"/>
      </a:defRPr>
    </a:lvl6pPr>
    <a:lvl7pPr marL="2743200" algn="l" defTabSz="914400" rtl="0" eaLnBrk="1" latinLnBrk="0" hangingPunct="1">
      <a:defRPr kern="1200">
        <a:solidFill>
          <a:schemeClr val="tx1"/>
        </a:solidFill>
        <a:latin typeface="Arial" pitchFamily="34" charset="0"/>
        <a:ea typeface="ＭＳ Ｐゴシック" pitchFamily="-111" charset="-128"/>
        <a:cs typeface="+mn-cs"/>
      </a:defRPr>
    </a:lvl7pPr>
    <a:lvl8pPr marL="3200400" algn="l" defTabSz="914400" rtl="0" eaLnBrk="1" latinLnBrk="0" hangingPunct="1">
      <a:defRPr kern="1200">
        <a:solidFill>
          <a:schemeClr val="tx1"/>
        </a:solidFill>
        <a:latin typeface="Arial" pitchFamily="34" charset="0"/>
        <a:ea typeface="ＭＳ Ｐゴシック" pitchFamily="-111" charset="-128"/>
        <a:cs typeface="+mn-cs"/>
      </a:defRPr>
    </a:lvl8pPr>
    <a:lvl9pPr marL="3657600" algn="l" defTabSz="914400" rtl="0" eaLnBrk="1" latinLnBrk="0" hangingPunct="1">
      <a:defRPr kern="1200">
        <a:solidFill>
          <a:schemeClr val="tx1"/>
        </a:solidFill>
        <a:latin typeface="Arial" pitchFamily="34" charset="0"/>
        <a:ea typeface="ＭＳ Ｐゴシック" pitchFamily="-111" charset="-128"/>
        <a:cs typeface="+mn-cs"/>
      </a:defRPr>
    </a:lvl9pPr>
  </p:defaultTextStyle>
  <p:extLst>
    <p:ext uri="{521415D9-36F7-43E2-AB2F-B90AF26B5E84}">
      <p14:sectionLst xmlns:p14="http://schemas.microsoft.com/office/powerpoint/2010/main">
        <p14:section name="Standardabschnitt" id="{66CD7C82-8372-46CC-A053-0D7F7D2C7FA5}">
          <p14:sldIdLst>
            <p14:sldId id="256"/>
            <p14:sldId id="323"/>
            <p14:sldId id="379"/>
            <p14:sldId id="381"/>
            <p14:sldId id="380"/>
            <p14:sldId id="409"/>
            <p14:sldId id="383"/>
            <p14:sldId id="382"/>
            <p14:sldId id="385"/>
            <p14:sldId id="386"/>
            <p14:sldId id="296"/>
            <p14:sldId id="340"/>
            <p14:sldId id="387"/>
            <p14:sldId id="388"/>
            <p14:sldId id="341"/>
            <p14:sldId id="389"/>
            <p14:sldId id="390"/>
            <p14:sldId id="391"/>
            <p14:sldId id="392"/>
            <p14:sldId id="408"/>
          </p14:sldIdLst>
        </p14:section>
      </p14:sectionLst>
    </p:ex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milie tolmein" initials="ft" lastIdx="2" clrIdx="0">
    <p:extLst>
      <p:ext uri="{19B8F6BF-5375-455C-9EA6-DF929625EA0E}">
        <p15:presenceInfo xmlns:p15="http://schemas.microsoft.com/office/powerpoint/2012/main" userId="c16d6393e725a0a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8EC1"/>
    <a:srgbClr val="DE3314"/>
    <a:srgbClr val="CF205A"/>
    <a:srgbClr val="C031BF"/>
    <a:srgbClr val="2B4D73"/>
    <a:srgbClr val="00C0AC"/>
    <a:srgbClr val="0D9104"/>
    <a:srgbClr val="FCD3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BCECDA-794B-42BF-BF55-5F61992AD531}" v="54" dt="2020-10-30T07:40:56.4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snapToObjects="1">
      <p:cViewPr varScale="1">
        <p:scale>
          <a:sx n="74" d="100"/>
          <a:sy n="74" d="100"/>
        </p:scale>
        <p:origin x="1296" y="60"/>
      </p:cViewPr>
      <p:guideLst>
        <p:guide orient="horz" pos="2160"/>
        <p:guide pos="3120"/>
      </p:guideLst>
    </p:cSldViewPr>
  </p:slideViewPr>
  <p:notesTextViewPr>
    <p:cViewPr>
      <p:scale>
        <a:sx n="100" d="100"/>
        <a:sy n="100" d="100"/>
      </p:scale>
      <p:origin x="0" y="0"/>
    </p:cViewPr>
  </p:notesTextViewPr>
  <p:sorterViewPr>
    <p:cViewPr varScale="1">
      <p:scale>
        <a:sx n="100" d="100"/>
        <a:sy n="100" d="100"/>
      </p:scale>
      <p:origin x="0" y="-13627"/>
    </p:cViewPr>
  </p:sorterViewPr>
  <p:notesViewPr>
    <p:cSldViewPr snapToGrid="0" snapToObjects="1">
      <p:cViewPr varScale="1">
        <p:scale>
          <a:sx n="46" d="100"/>
          <a:sy n="46" d="100"/>
        </p:scale>
        <p:origin x="2808" y="51"/>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9031B035-A4ED-4646-83AC-C4A556CFAFB3}" type="datetime1">
              <a:rPr lang="en-US"/>
              <a:pPr/>
              <a:t>11/3/2020</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31C6EBA1-1301-4622-8621-8A4E5B5A1765}" type="slidenum">
              <a:rPr lang="en-US"/>
              <a:pPr/>
              <a:t>‹Nr.›</a:t>
            </a:fld>
            <a:endParaRPr lang="en-US"/>
          </a:p>
        </p:txBody>
      </p:sp>
    </p:spTree>
    <p:extLst>
      <p:ext uri="{BB962C8B-B14F-4D97-AF65-F5344CB8AC3E}">
        <p14:creationId xmlns:p14="http://schemas.microsoft.com/office/powerpoint/2010/main" val="11394478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18DD2237-C501-4A7D-9587-8D64EA754017}" type="datetime1">
              <a:rPr lang="en-US"/>
              <a:pPr/>
              <a:t>11/3/2020</a:t>
            </a:fld>
            <a:endParaRPr lang="en-US"/>
          </a:p>
        </p:txBody>
      </p:sp>
      <p:sp>
        <p:nvSpPr>
          <p:cNvPr id="4" name="Slide Image Placeholder 3"/>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wrap="square" lIns="91440" tIns="45720" rIns="91440" bIns="45720" numCol="1" anchor="t" anchorCtr="0" compatLnSpc="1">
            <a:prstTxWarp prst="textNoShape">
              <a:avLst/>
            </a:prstTxWarp>
            <a:normAutofit/>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B6062A5F-F0C6-4A1B-AE04-13FFA2903117}" type="slidenum">
              <a:rPr lang="en-US"/>
              <a:pPr/>
              <a:t>‹Nr.›</a:t>
            </a:fld>
            <a:endParaRPr lang="en-US"/>
          </a:p>
        </p:txBody>
      </p:sp>
    </p:spTree>
    <p:extLst>
      <p:ext uri="{BB962C8B-B14F-4D97-AF65-F5344CB8AC3E}">
        <p14:creationId xmlns:p14="http://schemas.microsoft.com/office/powerpoint/2010/main" val="2775052510"/>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21" charset="-128"/>
        <a:cs typeface="ＭＳ Ｐゴシック" pitchFamily="2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2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21"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21"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2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B6062A5F-F0C6-4A1B-AE04-13FFA2903117}" type="slidenum">
              <a:rPr lang="en-US" smtClean="0"/>
              <a:pPr/>
              <a:t>1</a:t>
            </a:fld>
            <a:endParaRPr lang="en-US"/>
          </a:p>
        </p:txBody>
      </p:sp>
    </p:spTree>
    <p:extLst>
      <p:ext uri="{BB962C8B-B14F-4D97-AF65-F5344CB8AC3E}">
        <p14:creationId xmlns:p14="http://schemas.microsoft.com/office/powerpoint/2010/main" val="3105492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menschenundrechte.de" TargetMode="External"/><Relationship Id="rId2" Type="http://schemas.openxmlformats.org/officeDocument/2006/relationships/hyperlink" Target="mailto:kanzlei@menschenundrechte.de"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495300" y="2416176"/>
            <a:ext cx="8915400" cy="1470025"/>
          </a:xfrm>
        </p:spPr>
        <p:txBody>
          <a:bodyPr>
            <a:normAutofit/>
          </a:bodyPr>
          <a:lstStyle>
            <a:lvl1pPr>
              <a:defRPr sz="4000" b="1" i="0">
                <a:solidFill>
                  <a:schemeClr val="tx1">
                    <a:lumMod val="75000"/>
                  </a:schemeClr>
                </a:solidFill>
                <a:latin typeface="+mn-lt"/>
              </a:defRPr>
            </a:lvl1pPr>
          </a:lstStyle>
          <a:p>
            <a:r>
              <a:rPr lang="de-DE"/>
              <a:t>Titelmasterformat durch Klicken bearbeiten</a:t>
            </a:r>
            <a:endParaRPr lang="en-GB" dirty="0"/>
          </a:p>
        </p:txBody>
      </p:sp>
      <p:sp>
        <p:nvSpPr>
          <p:cNvPr id="3" name="Subtitle 2"/>
          <p:cNvSpPr>
            <a:spLocks noGrp="1"/>
          </p:cNvSpPr>
          <p:nvPr>
            <p:ph type="subTitle" idx="1"/>
          </p:nvPr>
        </p:nvSpPr>
        <p:spPr>
          <a:xfrm>
            <a:off x="495300" y="3886200"/>
            <a:ext cx="8915400" cy="886806"/>
          </a:xfrm>
        </p:spPr>
        <p:txBody>
          <a:bodyPr/>
          <a:lstStyle>
            <a:lvl1pPr marL="0" indent="0" algn="ctr">
              <a:buNone/>
              <a:defRPr sz="3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GB" dirty="0"/>
          </a:p>
        </p:txBody>
      </p:sp>
      <p:sp>
        <p:nvSpPr>
          <p:cNvPr id="13" name="Content Placeholder 12"/>
          <p:cNvSpPr>
            <a:spLocks noGrp="1"/>
          </p:cNvSpPr>
          <p:nvPr>
            <p:ph sz="quarter" idx="13"/>
          </p:nvPr>
        </p:nvSpPr>
        <p:spPr>
          <a:xfrm>
            <a:off x="495300" y="5551828"/>
            <a:ext cx="8915400" cy="746790"/>
          </a:xfrm>
        </p:spPr>
        <p:txBody>
          <a:bodyPr/>
          <a:lstStyle>
            <a:lvl1pPr algn="ctr">
              <a:buNone/>
              <a:defRPr sz="1400" baseline="0">
                <a:solidFill>
                  <a:schemeClr val="tx1">
                    <a:lumMod val="60000"/>
                    <a:lumOff val="40000"/>
                  </a:schemeClr>
                </a:solidFill>
              </a:defRPr>
            </a:lvl1pPr>
          </a:lstStyle>
          <a:p>
            <a:pPr lvl="0"/>
            <a:r>
              <a:rPr lang="de-DE"/>
              <a:t>Textmasterformat bearbeiten</a:t>
            </a:r>
          </a:p>
        </p:txBody>
      </p:sp>
      <p:sp>
        <p:nvSpPr>
          <p:cNvPr id="5" name="Date Placeholder 3"/>
          <p:cNvSpPr>
            <a:spLocks noGrp="1"/>
          </p:cNvSpPr>
          <p:nvPr>
            <p:ph type="dt" sz="half" idx="14"/>
          </p:nvPr>
        </p:nvSpPr>
        <p:spPr/>
        <p:txBody>
          <a:bodyPr/>
          <a:lstStyle>
            <a:lvl1pPr>
              <a:defRPr/>
            </a:lvl1pPr>
          </a:lstStyle>
          <a:p>
            <a:fld id="{C0079EB0-D9CA-4B8E-9E23-BD0C9CE27693}" type="datetime1">
              <a:rPr lang="de-DE" smtClean="0"/>
              <a:t>03.11.2020</a:t>
            </a:fld>
            <a:endParaRPr lang="en-GB"/>
          </a:p>
        </p:txBody>
      </p:sp>
      <p:sp>
        <p:nvSpPr>
          <p:cNvPr id="6" name="Footer Placeholder 4"/>
          <p:cNvSpPr>
            <a:spLocks noGrp="1"/>
          </p:cNvSpPr>
          <p:nvPr>
            <p:ph type="ftr" sz="quarter" idx="15"/>
          </p:nvPr>
        </p:nvSpPr>
        <p:spPr/>
        <p:txBody>
          <a:bodyPr/>
          <a:lstStyle>
            <a:lvl1pPr>
              <a:defRPr/>
            </a:lvl1pPr>
          </a:lstStyle>
          <a:p>
            <a:pPr>
              <a:defRPr/>
            </a:pPr>
            <a:r>
              <a:t>www.menschenundrechte.de</a:t>
            </a:r>
          </a:p>
        </p:txBody>
      </p:sp>
      <p:sp>
        <p:nvSpPr>
          <p:cNvPr id="7" name="Slide Number Placeholder 5"/>
          <p:cNvSpPr>
            <a:spLocks noGrp="1"/>
          </p:cNvSpPr>
          <p:nvPr>
            <p:ph type="sldNum" sz="quarter" idx="16"/>
          </p:nvPr>
        </p:nvSpPr>
        <p:spPr/>
        <p:txBody>
          <a:bodyPr/>
          <a:lstStyle>
            <a:lvl1pPr>
              <a:defRPr/>
            </a:lvl1pPr>
          </a:lstStyle>
          <a:p>
            <a:fld id="{3EA0C94E-1730-4FC1-81DF-5807A1D38C31}" type="slidenum">
              <a:rPr lang="en-GB"/>
              <a:pPr/>
              <a:t>‹Nr.›</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TextBox 17"/>
          <p:cNvSpPr txBox="1"/>
          <p:nvPr userDrawn="1"/>
        </p:nvSpPr>
        <p:spPr>
          <a:xfrm>
            <a:off x="495300" y="2181225"/>
            <a:ext cx="8915400" cy="3368675"/>
          </a:xfrm>
          <a:prstGeom prst="rect">
            <a:avLst/>
          </a:prstGeom>
          <a:noFill/>
        </p:spPr>
        <p:txBody>
          <a:bodyPr>
            <a:spAutoFit/>
          </a:bodyPr>
          <a:lstStyle/>
          <a:p>
            <a:pPr algn="ctr">
              <a:lnSpc>
                <a:spcPts val="3200"/>
              </a:lnSpc>
            </a:pPr>
            <a:r>
              <a:rPr lang="en-US" sz="2400" dirty="0" err="1">
                <a:latin typeface="+mn-lt"/>
              </a:rPr>
              <a:t>Rechtsanwältinnen</a:t>
            </a:r>
            <a:r>
              <a:rPr lang="en-US" sz="2400" dirty="0">
                <a:latin typeface="+mn-lt"/>
              </a:rPr>
              <a:t> und </a:t>
            </a:r>
            <a:r>
              <a:rPr lang="en-US" sz="2400" dirty="0" err="1">
                <a:latin typeface="+mn-lt"/>
              </a:rPr>
              <a:t>Rechtsanwälte</a:t>
            </a:r>
            <a:endParaRPr lang="en-US" sz="2400" dirty="0">
              <a:latin typeface="+mn-lt"/>
            </a:endParaRPr>
          </a:p>
          <a:p>
            <a:pPr algn="ctr">
              <a:lnSpc>
                <a:spcPts val="3200"/>
              </a:lnSpc>
            </a:pPr>
            <a:r>
              <a:rPr lang="en-US" sz="2400" dirty="0" err="1">
                <a:latin typeface="+mn-lt"/>
              </a:rPr>
              <a:t>Lünsmann</a:t>
            </a:r>
            <a:r>
              <a:rPr lang="en-US" sz="2400" dirty="0">
                <a:latin typeface="+mn-lt"/>
              </a:rPr>
              <a:t>, Dr. </a:t>
            </a:r>
            <a:r>
              <a:rPr lang="en-US" sz="2400" dirty="0" err="1">
                <a:latin typeface="+mn-lt"/>
              </a:rPr>
              <a:t>Tolmein</a:t>
            </a:r>
            <a:r>
              <a:rPr lang="en-US" sz="2400" dirty="0">
                <a:latin typeface="+mn-lt"/>
              </a:rPr>
              <a:t>, Dr. </a:t>
            </a:r>
            <a:r>
              <a:rPr lang="en-US" sz="2400" dirty="0" err="1">
                <a:latin typeface="+mn-lt"/>
              </a:rPr>
              <a:t>Tondorf</a:t>
            </a:r>
            <a:endParaRPr lang="en-US" sz="2400" dirty="0">
              <a:latin typeface="+mn-lt"/>
            </a:endParaRPr>
          </a:p>
          <a:p>
            <a:pPr algn="ctr">
              <a:lnSpc>
                <a:spcPts val="3200"/>
              </a:lnSpc>
            </a:pPr>
            <a:r>
              <a:rPr lang="en-US" sz="2400" dirty="0" err="1">
                <a:latin typeface="+mn-lt"/>
              </a:rPr>
              <a:t>Borselstraße</a:t>
            </a:r>
            <a:r>
              <a:rPr lang="en-US" sz="2400" dirty="0">
                <a:latin typeface="+mn-lt"/>
              </a:rPr>
              <a:t> 26</a:t>
            </a:r>
          </a:p>
          <a:p>
            <a:pPr algn="ctr">
              <a:lnSpc>
                <a:spcPts val="3200"/>
              </a:lnSpc>
            </a:pPr>
            <a:r>
              <a:rPr lang="en-US" sz="2400" dirty="0">
                <a:latin typeface="+mn-lt"/>
              </a:rPr>
              <a:t>22765 Hamburg</a:t>
            </a:r>
          </a:p>
          <a:p>
            <a:pPr algn="ctr">
              <a:lnSpc>
                <a:spcPts val="3200"/>
              </a:lnSpc>
            </a:pPr>
            <a:r>
              <a:rPr lang="en-US" sz="2400" dirty="0">
                <a:latin typeface="+mn-lt"/>
              </a:rPr>
              <a:t>040.600094700 (</a:t>
            </a:r>
            <a:r>
              <a:rPr lang="en-US" sz="2400" dirty="0" err="1">
                <a:latin typeface="+mn-lt"/>
              </a:rPr>
              <a:t>Fone</a:t>
            </a:r>
            <a:r>
              <a:rPr lang="en-US" sz="2400" dirty="0">
                <a:latin typeface="+mn-lt"/>
              </a:rPr>
              <a:t>)</a:t>
            </a:r>
          </a:p>
          <a:p>
            <a:pPr algn="ctr">
              <a:lnSpc>
                <a:spcPts val="3200"/>
              </a:lnSpc>
            </a:pPr>
            <a:r>
              <a:rPr lang="en-US" sz="2400" dirty="0">
                <a:latin typeface="+mn-lt"/>
              </a:rPr>
              <a:t>040.600094747 (Fax)</a:t>
            </a:r>
          </a:p>
          <a:p>
            <a:pPr algn="ctr">
              <a:lnSpc>
                <a:spcPts val="3200"/>
              </a:lnSpc>
            </a:pPr>
            <a:r>
              <a:rPr lang="en-US" sz="2400" dirty="0">
                <a:latin typeface="+mn-lt"/>
                <a:hlinkClick r:id="rId2"/>
              </a:rPr>
              <a:t>kanzlei@menschenundrechte.de</a:t>
            </a:r>
            <a:endParaRPr lang="en-US" sz="2400" dirty="0">
              <a:latin typeface="+mn-lt"/>
            </a:endParaRPr>
          </a:p>
          <a:p>
            <a:pPr algn="ctr">
              <a:lnSpc>
                <a:spcPts val="3200"/>
              </a:lnSpc>
            </a:pPr>
            <a:r>
              <a:rPr lang="en-US" sz="2400" dirty="0">
                <a:latin typeface="+mn-lt"/>
                <a:hlinkClick r:id="rId3"/>
              </a:rPr>
              <a:t>www.menschenundrechte.de</a:t>
            </a:r>
            <a:endParaRPr lang="en-US" sz="2400" dirty="0">
              <a:latin typeface="+mn-lt"/>
            </a:endParaRPr>
          </a:p>
        </p:txBody>
      </p:sp>
      <p:sp>
        <p:nvSpPr>
          <p:cNvPr id="3" name="TextBox 18"/>
          <p:cNvSpPr txBox="1"/>
          <p:nvPr userDrawn="1"/>
        </p:nvSpPr>
        <p:spPr>
          <a:xfrm>
            <a:off x="495300" y="1336675"/>
            <a:ext cx="8915400" cy="523875"/>
          </a:xfrm>
          <a:prstGeom prst="rect">
            <a:avLst/>
          </a:prstGeom>
          <a:noFill/>
        </p:spPr>
        <p:txBody>
          <a:bodyPr>
            <a:spAutoFit/>
          </a:bodyPr>
          <a:lstStyle/>
          <a:p>
            <a:pPr algn="ctr"/>
            <a:r>
              <a:rPr lang="de-DE" sz="2800" b="1" dirty="0">
                <a:solidFill>
                  <a:srgbClr val="313235"/>
                </a:solidFill>
                <a:latin typeface="+mn-lt"/>
              </a:rPr>
              <a:t>Kanzlei Menschen und Rechte</a:t>
            </a:r>
            <a:endParaRPr lang="en-US" sz="2800" b="1" dirty="0">
              <a:solidFill>
                <a:srgbClr val="313235"/>
              </a:solidFill>
              <a:latin typeface="+mn-lt"/>
            </a:endParaRPr>
          </a:p>
        </p:txBody>
      </p:sp>
      <p:sp>
        <p:nvSpPr>
          <p:cNvPr id="4" name="Date Placeholder 3"/>
          <p:cNvSpPr>
            <a:spLocks noGrp="1"/>
          </p:cNvSpPr>
          <p:nvPr>
            <p:ph type="dt" sz="half" idx="10"/>
          </p:nvPr>
        </p:nvSpPr>
        <p:spPr/>
        <p:txBody>
          <a:bodyPr/>
          <a:lstStyle>
            <a:lvl1pPr>
              <a:defRPr/>
            </a:lvl1pPr>
          </a:lstStyle>
          <a:p>
            <a:fld id="{79A6C735-3F90-49E7-A3BB-6360E903F44B}" type="datetime1">
              <a:rPr lang="de-DE" smtClean="0"/>
              <a:t>03.11.2020</a:t>
            </a:fld>
            <a:endParaRPr lang="en-GB"/>
          </a:p>
        </p:txBody>
      </p:sp>
      <p:sp>
        <p:nvSpPr>
          <p:cNvPr id="5" name="Slide Number Placeholder 5"/>
          <p:cNvSpPr>
            <a:spLocks noGrp="1"/>
          </p:cNvSpPr>
          <p:nvPr>
            <p:ph type="sldNum" sz="quarter" idx="11"/>
          </p:nvPr>
        </p:nvSpPr>
        <p:spPr/>
        <p:txBody>
          <a:bodyPr/>
          <a:lstStyle>
            <a:lvl1pPr>
              <a:defRPr/>
            </a:lvl1pPr>
          </a:lstStyle>
          <a:p>
            <a:fld id="{455FBC15-2A67-4840-A4B1-4F9866F9D520}" type="slidenum">
              <a:rPr lang="en-GB"/>
              <a:pPr/>
              <a:t>‹Nr.›</a:t>
            </a:fld>
            <a:endParaRPr lang="en-GB"/>
          </a:p>
        </p:txBody>
      </p:sp>
      <p:sp>
        <p:nvSpPr>
          <p:cNvPr id="6" name="Footer Placeholder 4"/>
          <p:cNvSpPr>
            <a:spLocks noGrp="1"/>
          </p:cNvSpPr>
          <p:nvPr>
            <p:ph type="ftr" sz="quarter" idx="12"/>
          </p:nvPr>
        </p:nvSpPr>
        <p:spPr/>
        <p:txBody>
          <a:bodyPr/>
          <a:lstStyle>
            <a:lvl1pPr>
              <a:defRPr/>
            </a:lvl1pPr>
          </a:lstStyle>
          <a:p>
            <a:pPr>
              <a:defRPr/>
            </a:pPr>
            <a:r>
              <a:t>www.menschenundrechte.de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2613158" y="196884"/>
            <a:ext cx="6797542" cy="1014002"/>
          </a:xfrm>
        </p:spPr>
        <p:txBody>
          <a:bodyPr anchor="t">
            <a:normAutofit/>
          </a:bodyPr>
          <a:lstStyle>
            <a:lvl1pPr algn="r">
              <a:spcAft>
                <a:spcPts val="1200"/>
              </a:spcAft>
              <a:defRPr sz="2800" b="1">
                <a:solidFill>
                  <a:schemeClr val="tx1">
                    <a:lumMod val="75000"/>
                  </a:schemeClr>
                </a:solidFill>
                <a:latin typeface="+mn-lt"/>
              </a:defRPr>
            </a:lvl1pPr>
          </a:lstStyle>
          <a:p>
            <a:r>
              <a:rPr lang="de-DE"/>
              <a:t>Titelmasterformat durch Klicken bearbeiten</a:t>
            </a:r>
            <a:endParaRPr lang="en-GB" dirty="0"/>
          </a:p>
        </p:txBody>
      </p:sp>
      <p:sp>
        <p:nvSpPr>
          <p:cNvPr id="3" name="Content Placeholder 2"/>
          <p:cNvSpPr>
            <a:spLocks noGrp="1"/>
          </p:cNvSpPr>
          <p:nvPr>
            <p:ph idx="1"/>
          </p:nvPr>
        </p:nvSpPr>
        <p:spPr>
          <a:xfrm>
            <a:off x="495300" y="1600199"/>
            <a:ext cx="8915400" cy="4525964"/>
          </a:xfrm>
        </p:spPr>
        <p:txBody>
          <a:bodyPr/>
          <a:lstStyle>
            <a:lvl3pPr>
              <a:lnSpc>
                <a:spcPts val="2700"/>
              </a:lnSpc>
              <a:defRPr/>
            </a:lvl3pPr>
            <a:lvl4pPr>
              <a:lnSpc>
                <a:spcPts val="2400"/>
              </a:lnSpc>
              <a:defRPr/>
            </a:lvl4pPr>
            <a:lvl7pPr>
              <a:lnSpc>
                <a:spcPts val="1400"/>
              </a:lnSpc>
              <a:defRPr/>
            </a:lvl7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dirty="0"/>
          </a:p>
        </p:txBody>
      </p:sp>
      <p:sp>
        <p:nvSpPr>
          <p:cNvPr id="4" name="Date Placeholder 3"/>
          <p:cNvSpPr>
            <a:spLocks noGrp="1"/>
          </p:cNvSpPr>
          <p:nvPr>
            <p:ph type="dt" sz="half" idx="10"/>
          </p:nvPr>
        </p:nvSpPr>
        <p:spPr/>
        <p:txBody>
          <a:bodyPr/>
          <a:lstStyle>
            <a:lvl1pPr>
              <a:defRPr/>
            </a:lvl1pPr>
          </a:lstStyle>
          <a:p>
            <a:fld id="{91789EA4-02EF-426E-B013-82A2AFC527A9}" type="datetime1">
              <a:rPr lang="de-DE" smtClean="0"/>
              <a:t>03.11.2020</a:t>
            </a:fld>
            <a:endParaRPr lang="en-GB"/>
          </a:p>
        </p:txBody>
      </p:sp>
      <p:sp>
        <p:nvSpPr>
          <p:cNvPr id="5" name="Slide Number Placeholder 5"/>
          <p:cNvSpPr>
            <a:spLocks noGrp="1"/>
          </p:cNvSpPr>
          <p:nvPr>
            <p:ph type="sldNum" sz="quarter" idx="11"/>
          </p:nvPr>
        </p:nvSpPr>
        <p:spPr/>
        <p:txBody>
          <a:bodyPr/>
          <a:lstStyle>
            <a:lvl1pPr>
              <a:defRPr/>
            </a:lvl1pPr>
          </a:lstStyle>
          <a:p>
            <a:fld id="{3B098330-D37D-4A43-878B-D3DC866E0730}" type="slidenum">
              <a:rPr lang="en-GB"/>
              <a:pPr/>
              <a:t>‹Nr.›</a:t>
            </a:fld>
            <a:endParaRPr lang="en-GB"/>
          </a:p>
        </p:txBody>
      </p:sp>
      <p:sp>
        <p:nvSpPr>
          <p:cNvPr id="6" name="Footer Placeholder 4"/>
          <p:cNvSpPr>
            <a:spLocks noGrp="1"/>
          </p:cNvSpPr>
          <p:nvPr>
            <p:ph type="ftr" sz="quarter" idx="12"/>
          </p:nvPr>
        </p:nvSpPr>
        <p:spPr/>
        <p:txBody>
          <a:bodyPr/>
          <a:lstStyle>
            <a:lvl1pPr>
              <a:defRPr/>
            </a:lvl1pPr>
          </a:lstStyle>
          <a:p>
            <a:pPr>
              <a:defRPr/>
            </a:pPr>
            <a:r>
              <a:t>www.menschenundrechte.de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7" name="Title 1"/>
          <p:cNvSpPr>
            <a:spLocks noGrp="1"/>
          </p:cNvSpPr>
          <p:nvPr>
            <p:ph type="ctrTitle"/>
          </p:nvPr>
        </p:nvSpPr>
        <p:spPr>
          <a:xfrm>
            <a:off x="495300" y="2416176"/>
            <a:ext cx="8915400" cy="1470025"/>
          </a:xfrm>
        </p:spPr>
        <p:txBody>
          <a:bodyPr>
            <a:normAutofit/>
          </a:bodyPr>
          <a:lstStyle>
            <a:lvl1pPr>
              <a:defRPr sz="4000" b="1">
                <a:solidFill>
                  <a:schemeClr val="tx1">
                    <a:lumMod val="75000"/>
                  </a:schemeClr>
                </a:solidFill>
                <a:latin typeface="+mn-lt"/>
              </a:defRPr>
            </a:lvl1pPr>
          </a:lstStyle>
          <a:p>
            <a:r>
              <a:rPr lang="de-DE"/>
              <a:t>Titelmasterformat durch Klicken bearbeiten</a:t>
            </a:r>
            <a:endParaRPr lang="en-GB" dirty="0"/>
          </a:p>
        </p:txBody>
      </p:sp>
      <p:sp>
        <p:nvSpPr>
          <p:cNvPr id="10" name="Subtitle 2"/>
          <p:cNvSpPr>
            <a:spLocks noGrp="1"/>
          </p:cNvSpPr>
          <p:nvPr>
            <p:ph type="subTitle" idx="1"/>
          </p:nvPr>
        </p:nvSpPr>
        <p:spPr>
          <a:xfrm>
            <a:off x="495300" y="3886200"/>
            <a:ext cx="8915400" cy="1752600"/>
          </a:xfrm>
        </p:spPr>
        <p:txBody>
          <a:bodyPr/>
          <a:lstStyle>
            <a:lvl1pPr marL="0" indent="0" algn="ctr">
              <a:buNone/>
              <a:defRPr sz="3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GB" dirty="0"/>
          </a:p>
        </p:txBody>
      </p:sp>
      <p:sp>
        <p:nvSpPr>
          <p:cNvPr id="4" name="Date Placeholder 3"/>
          <p:cNvSpPr>
            <a:spLocks noGrp="1"/>
          </p:cNvSpPr>
          <p:nvPr>
            <p:ph type="dt" sz="half" idx="10"/>
          </p:nvPr>
        </p:nvSpPr>
        <p:spPr/>
        <p:txBody>
          <a:bodyPr/>
          <a:lstStyle>
            <a:lvl1pPr>
              <a:defRPr/>
            </a:lvl1pPr>
          </a:lstStyle>
          <a:p>
            <a:fld id="{801C407E-0F6B-4FA1-8E6D-CA7C081DC289}" type="datetime1">
              <a:rPr lang="de-DE" smtClean="0"/>
              <a:t>03.11.2020</a:t>
            </a:fld>
            <a:endParaRPr lang="en-GB"/>
          </a:p>
        </p:txBody>
      </p:sp>
      <p:sp>
        <p:nvSpPr>
          <p:cNvPr id="5" name="Slide Number Placeholder 5"/>
          <p:cNvSpPr>
            <a:spLocks noGrp="1"/>
          </p:cNvSpPr>
          <p:nvPr>
            <p:ph type="sldNum" sz="quarter" idx="11"/>
          </p:nvPr>
        </p:nvSpPr>
        <p:spPr/>
        <p:txBody>
          <a:bodyPr/>
          <a:lstStyle>
            <a:lvl1pPr>
              <a:defRPr/>
            </a:lvl1pPr>
          </a:lstStyle>
          <a:p>
            <a:fld id="{E82603EC-D21F-45F9-9856-EA4CFF534799}" type="slidenum">
              <a:rPr lang="en-GB"/>
              <a:pPr/>
              <a:t>‹Nr.›</a:t>
            </a:fld>
            <a:endParaRPr lang="en-GB"/>
          </a:p>
        </p:txBody>
      </p:sp>
      <p:sp>
        <p:nvSpPr>
          <p:cNvPr id="6" name="Footer Placeholder 4"/>
          <p:cNvSpPr>
            <a:spLocks noGrp="1"/>
          </p:cNvSpPr>
          <p:nvPr>
            <p:ph type="ftr" sz="quarter" idx="12"/>
          </p:nvPr>
        </p:nvSpPr>
        <p:spPr/>
        <p:txBody>
          <a:bodyPr/>
          <a:lstStyle>
            <a:lvl1pPr>
              <a:defRPr/>
            </a:lvl1pPr>
          </a:lstStyle>
          <a:p>
            <a:pPr>
              <a:defRPr/>
            </a:pPr>
            <a:r>
              <a:t>www.menschenundrechte.de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1" name="Title 1"/>
          <p:cNvSpPr>
            <a:spLocks noGrp="1"/>
          </p:cNvSpPr>
          <p:nvPr>
            <p:ph type="title"/>
          </p:nvPr>
        </p:nvSpPr>
        <p:spPr>
          <a:xfrm>
            <a:off x="2613158" y="196884"/>
            <a:ext cx="6797542" cy="1014002"/>
          </a:xfrm>
        </p:spPr>
        <p:txBody>
          <a:bodyPr anchor="t">
            <a:normAutofit/>
          </a:bodyPr>
          <a:lstStyle>
            <a:lvl1pPr algn="r">
              <a:spcAft>
                <a:spcPts val="1200"/>
              </a:spcAft>
              <a:defRPr sz="2800" b="1">
                <a:solidFill>
                  <a:schemeClr val="tx1">
                    <a:lumMod val="75000"/>
                  </a:schemeClr>
                </a:solidFill>
                <a:latin typeface="+mn-lt"/>
              </a:defRPr>
            </a:lvl1pPr>
          </a:lstStyle>
          <a:p>
            <a:r>
              <a:rPr lang="de-DE"/>
              <a:t>Titelmasterformat durch Klicken bearbeiten</a:t>
            </a:r>
            <a:endParaRPr lang="en-GB" dirty="0"/>
          </a:p>
        </p:txBody>
      </p:sp>
      <p:sp>
        <p:nvSpPr>
          <p:cNvPr id="10" name="Content Placeholder 2"/>
          <p:cNvSpPr>
            <a:spLocks noGrp="1"/>
          </p:cNvSpPr>
          <p:nvPr>
            <p:ph idx="1"/>
          </p:nvPr>
        </p:nvSpPr>
        <p:spPr>
          <a:xfrm>
            <a:off x="495300" y="1600199"/>
            <a:ext cx="4375150" cy="4525964"/>
          </a:xfrm>
        </p:spPr>
        <p:txBody>
          <a:bodyPr/>
          <a:lstStyle>
            <a:lvl3pPr>
              <a:lnSpc>
                <a:spcPts val="2700"/>
              </a:lnSpc>
              <a:defRPr/>
            </a:lvl3pPr>
            <a:lvl4pPr>
              <a:lnSpc>
                <a:spcPts val="2400"/>
              </a:lnSpc>
              <a:defRPr/>
            </a:lvl4pPr>
            <a:lvl7pPr>
              <a:lnSpc>
                <a:spcPts val="1400"/>
              </a:lnSpc>
              <a:defRPr/>
            </a:lvl7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dirty="0"/>
          </a:p>
        </p:txBody>
      </p:sp>
      <p:sp>
        <p:nvSpPr>
          <p:cNvPr id="12" name="Content Placeholder 2"/>
          <p:cNvSpPr>
            <a:spLocks noGrp="1"/>
          </p:cNvSpPr>
          <p:nvPr>
            <p:ph idx="13"/>
          </p:nvPr>
        </p:nvSpPr>
        <p:spPr>
          <a:xfrm>
            <a:off x="5035550" y="1600199"/>
            <a:ext cx="4375150" cy="4525964"/>
          </a:xfrm>
        </p:spPr>
        <p:txBody>
          <a:bodyPr/>
          <a:lstStyle>
            <a:lvl3pPr>
              <a:lnSpc>
                <a:spcPts val="2700"/>
              </a:lnSpc>
              <a:defRPr/>
            </a:lvl3pPr>
            <a:lvl4pPr>
              <a:lnSpc>
                <a:spcPts val="2400"/>
              </a:lnSpc>
              <a:defRPr/>
            </a:lvl4pPr>
            <a:lvl7pPr>
              <a:lnSpc>
                <a:spcPts val="1400"/>
              </a:lnSpc>
              <a:defRPr/>
            </a:lvl7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dirty="0"/>
          </a:p>
        </p:txBody>
      </p:sp>
      <p:sp>
        <p:nvSpPr>
          <p:cNvPr id="5" name="Date Placeholder 3"/>
          <p:cNvSpPr>
            <a:spLocks noGrp="1"/>
          </p:cNvSpPr>
          <p:nvPr>
            <p:ph type="dt" sz="half" idx="14"/>
          </p:nvPr>
        </p:nvSpPr>
        <p:spPr/>
        <p:txBody>
          <a:bodyPr/>
          <a:lstStyle>
            <a:lvl1pPr>
              <a:defRPr/>
            </a:lvl1pPr>
          </a:lstStyle>
          <a:p>
            <a:fld id="{EC671264-DC2B-41CC-A76E-26E851971B26}" type="datetime1">
              <a:rPr lang="de-DE" smtClean="0"/>
              <a:t>03.11.2020</a:t>
            </a:fld>
            <a:endParaRPr lang="en-GB"/>
          </a:p>
        </p:txBody>
      </p:sp>
      <p:sp>
        <p:nvSpPr>
          <p:cNvPr id="6" name="Slide Number Placeholder 5"/>
          <p:cNvSpPr>
            <a:spLocks noGrp="1"/>
          </p:cNvSpPr>
          <p:nvPr>
            <p:ph type="sldNum" sz="quarter" idx="15"/>
          </p:nvPr>
        </p:nvSpPr>
        <p:spPr/>
        <p:txBody>
          <a:bodyPr/>
          <a:lstStyle>
            <a:lvl1pPr>
              <a:defRPr/>
            </a:lvl1pPr>
          </a:lstStyle>
          <a:p>
            <a:fld id="{0938F899-0355-4B62-A1C5-D40EC5BF6090}" type="slidenum">
              <a:rPr lang="en-GB"/>
              <a:pPr/>
              <a:t>‹Nr.›</a:t>
            </a:fld>
            <a:endParaRPr lang="en-GB"/>
          </a:p>
        </p:txBody>
      </p:sp>
      <p:sp>
        <p:nvSpPr>
          <p:cNvPr id="7" name="Footer Placeholder 4"/>
          <p:cNvSpPr>
            <a:spLocks noGrp="1"/>
          </p:cNvSpPr>
          <p:nvPr>
            <p:ph type="ftr" sz="quarter" idx="16"/>
          </p:nvPr>
        </p:nvSpPr>
        <p:spPr/>
        <p:txBody>
          <a:bodyPr/>
          <a:lstStyle>
            <a:lvl1pPr>
              <a:defRPr/>
            </a:lvl1pPr>
          </a:lstStyle>
          <a:p>
            <a:pPr>
              <a:defRPr/>
            </a:pPr>
            <a:r>
              <a:t>www.menschenundrechte.de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Picture">
    <p:spTree>
      <p:nvGrpSpPr>
        <p:cNvPr id="1" name=""/>
        <p:cNvGrpSpPr/>
        <p:nvPr/>
      </p:nvGrpSpPr>
      <p:grpSpPr>
        <a:xfrm>
          <a:off x="0" y="0"/>
          <a:ext cx="0" cy="0"/>
          <a:chOff x="0" y="0"/>
          <a:chExt cx="0" cy="0"/>
        </a:xfrm>
      </p:grpSpPr>
      <p:sp>
        <p:nvSpPr>
          <p:cNvPr id="11" name="Title 1"/>
          <p:cNvSpPr>
            <a:spLocks noGrp="1"/>
          </p:cNvSpPr>
          <p:nvPr>
            <p:ph type="title"/>
          </p:nvPr>
        </p:nvSpPr>
        <p:spPr>
          <a:xfrm>
            <a:off x="2613158" y="196884"/>
            <a:ext cx="6797542" cy="1014002"/>
          </a:xfrm>
        </p:spPr>
        <p:txBody>
          <a:bodyPr anchor="t">
            <a:normAutofit/>
          </a:bodyPr>
          <a:lstStyle>
            <a:lvl1pPr algn="r">
              <a:spcAft>
                <a:spcPts val="1200"/>
              </a:spcAft>
              <a:defRPr sz="2800" b="1">
                <a:solidFill>
                  <a:schemeClr val="tx1">
                    <a:lumMod val="75000"/>
                  </a:schemeClr>
                </a:solidFill>
                <a:latin typeface="+mn-lt"/>
              </a:defRPr>
            </a:lvl1pPr>
          </a:lstStyle>
          <a:p>
            <a:r>
              <a:rPr lang="de-DE"/>
              <a:t>Titelmasterformat durch Klicken bearbeiten</a:t>
            </a:r>
            <a:endParaRPr lang="en-GB" dirty="0"/>
          </a:p>
        </p:txBody>
      </p:sp>
      <p:sp>
        <p:nvSpPr>
          <p:cNvPr id="8" name="Picture Placeholder 2"/>
          <p:cNvSpPr>
            <a:spLocks noGrp="1" noChangeAspect="1"/>
          </p:cNvSpPr>
          <p:nvPr>
            <p:ph type="pic" idx="13"/>
          </p:nvPr>
        </p:nvSpPr>
        <p:spPr>
          <a:xfrm>
            <a:off x="5151653" y="1600201"/>
            <a:ext cx="4259047" cy="4525963"/>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endParaRPr lang="en-GB" noProof="0" dirty="0"/>
          </a:p>
        </p:txBody>
      </p:sp>
      <p:sp>
        <p:nvSpPr>
          <p:cNvPr id="13" name="Content Placeholder 2"/>
          <p:cNvSpPr>
            <a:spLocks noGrp="1"/>
          </p:cNvSpPr>
          <p:nvPr>
            <p:ph idx="1"/>
          </p:nvPr>
        </p:nvSpPr>
        <p:spPr>
          <a:xfrm>
            <a:off x="495300" y="1600199"/>
            <a:ext cx="4375150" cy="4525964"/>
          </a:xfrm>
        </p:spPr>
        <p:txBody>
          <a:bodyPr/>
          <a:lstStyle>
            <a:lvl3pPr>
              <a:lnSpc>
                <a:spcPts val="2700"/>
              </a:lnSpc>
              <a:defRPr/>
            </a:lvl3pPr>
            <a:lvl4pPr>
              <a:lnSpc>
                <a:spcPts val="2400"/>
              </a:lnSpc>
              <a:defRPr/>
            </a:lvl4pPr>
            <a:lvl7pPr>
              <a:lnSpc>
                <a:spcPts val="1400"/>
              </a:lnSpc>
              <a:defRPr/>
            </a:lvl7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dirty="0"/>
          </a:p>
        </p:txBody>
      </p:sp>
      <p:sp>
        <p:nvSpPr>
          <p:cNvPr id="5" name="Date Placeholder 3"/>
          <p:cNvSpPr>
            <a:spLocks noGrp="1"/>
          </p:cNvSpPr>
          <p:nvPr>
            <p:ph type="dt" sz="half" idx="14"/>
          </p:nvPr>
        </p:nvSpPr>
        <p:spPr/>
        <p:txBody>
          <a:bodyPr/>
          <a:lstStyle>
            <a:lvl1pPr>
              <a:defRPr/>
            </a:lvl1pPr>
          </a:lstStyle>
          <a:p>
            <a:fld id="{BEF7163A-34D6-4D43-9D56-9067B78F8C90}" type="datetime1">
              <a:rPr lang="de-DE" smtClean="0"/>
              <a:t>03.11.2020</a:t>
            </a:fld>
            <a:endParaRPr lang="en-GB"/>
          </a:p>
        </p:txBody>
      </p:sp>
      <p:sp>
        <p:nvSpPr>
          <p:cNvPr id="6" name="Slide Number Placeholder 5"/>
          <p:cNvSpPr>
            <a:spLocks noGrp="1"/>
          </p:cNvSpPr>
          <p:nvPr>
            <p:ph type="sldNum" sz="quarter" idx="15"/>
          </p:nvPr>
        </p:nvSpPr>
        <p:spPr/>
        <p:txBody>
          <a:bodyPr/>
          <a:lstStyle>
            <a:lvl1pPr>
              <a:defRPr/>
            </a:lvl1pPr>
          </a:lstStyle>
          <a:p>
            <a:fld id="{D861D40F-7458-49E5-8AD5-9B044D420DD0}" type="slidenum">
              <a:rPr lang="en-GB"/>
              <a:pPr/>
              <a:t>‹Nr.›</a:t>
            </a:fld>
            <a:endParaRPr lang="en-GB"/>
          </a:p>
        </p:txBody>
      </p:sp>
      <p:sp>
        <p:nvSpPr>
          <p:cNvPr id="7" name="Footer Placeholder 4"/>
          <p:cNvSpPr>
            <a:spLocks noGrp="1"/>
          </p:cNvSpPr>
          <p:nvPr>
            <p:ph type="ftr" sz="quarter" idx="16"/>
          </p:nvPr>
        </p:nvSpPr>
        <p:spPr/>
        <p:txBody>
          <a:bodyPr/>
          <a:lstStyle>
            <a:lvl1pPr>
              <a:defRPr/>
            </a:lvl1pPr>
          </a:lstStyle>
          <a:p>
            <a:pPr>
              <a:defRPr/>
            </a:pPr>
            <a:r>
              <a:t>www.menschenundrechte.de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Picture Background">
    <p:spTree>
      <p:nvGrpSpPr>
        <p:cNvPr id="1" name=""/>
        <p:cNvGrpSpPr/>
        <p:nvPr/>
      </p:nvGrpSpPr>
      <p:grpSpPr>
        <a:xfrm>
          <a:off x="0" y="0"/>
          <a:ext cx="0" cy="0"/>
          <a:chOff x="0" y="0"/>
          <a:chExt cx="0" cy="0"/>
        </a:xfrm>
      </p:grpSpPr>
      <p:pic>
        <p:nvPicPr>
          <p:cNvPr id="4" name="Picture 17" descr="img-01.jpg"/>
          <p:cNvPicPr>
            <a:picLocks/>
          </p:cNvPicPr>
          <p:nvPr userDrawn="1"/>
        </p:nvPicPr>
        <p:blipFill>
          <a:blip r:embed="rId2"/>
          <a:srcRect/>
          <a:stretch>
            <a:fillRect/>
          </a:stretch>
        </p:blipFill>
        <p:spPr bwMode="auto">
          <a:xfrm>
            <a:off x="0" y="0"/>
            <a:ext cx="9906000" cy="6880225"/>
          </a:xfrm>
          <a:prstGeom prst="rect">
            <a:avLst/>
          </a:prstGeom>
          <a:solidFill>
            <a:srgbClr val="DE3314"/>
          </a:solidFill>
          <a:ln w="9525">
            <a:noFill/>
            <a:miter lim="800000"/>
            <a:headEnd/>
            <a:tailEnd/>
          </a:ln>
        </p:spPr>
      </p:pic>
      <p:pic>
        <p:nvPicPr>
          <p:cNvPr id="5" name="Picture 19" descr="logo-02.tif"/>
          <p:cNvPicPr>
            <a:picLocks noChangeAspect="1"/>
          </p:cNvPicPr>
          <p:nvPr userDrawn="1"/>
        </p:nvPicPr>
        <p:blipFill>
          <a:blip r:embed="rId3" cstate="print"/>
          <a:srcRect/>
          <a:stretch>
            <a:fillRect/>
          </a:stretch>
        </p:blipFill>
        <p:spPr bwMode="auto">
          <a:xfrm>
            <a:off x="495300" y="274638"/>
            <a:ext cx="1981200" cy="469900"/>
          </a:xfrm>
          <a:prstGeom prst="rect">
            <a:avLst/>
          </a:prstGeom>
          <a:noFill/>
          <a:ln w="9525">
            <a:noFill/>
            <a:miter lim="800000"/>
            <a:headEnd/>
            <a:tailEnd/>
          </a:ln>
        </p:spPr>
      </p:pic>
      <p:sp>
        <p:nvSpPr>
          <p:cNvPr id="6" name="Rectangle 19"/>
          <p:cNvSpPr/>
          <p:nvPr userDrawn="1"/>
        </p:nvSpPr>
        <p:spPr>
          <a:xfrm flipV="1">
            <a:off x="0" y="0"/>
            <a:ext cx="9906000" cy="71438"/>
          </a:xfrm>
          <a:prstGeom prst="rect">
            <a:avLst/>
          </a:prstGeom>
          <a:solidFill>
            <a:srgbClr val="DE331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7" name="Rectangle 20"/>
          <p:cNvSpPr/>
          <p:nvPr userDrawn="1"/>
        </p:nvSpPr>
        <p:spPr>
          <a:xfrm flipV="1">
            <a:off x="0" y="6794500"/>
            <a:ext cx="1238250" cy="71438"/>
          </a:xfrm>
          <a:prstGeom prst="rect">
            <a:avLst/>
          </a:prstGeom>
          <a:solidFill>
            <a:srgbClr val="FC83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8" name="Rectangle 21"/>
          <p:cNvSpPr/>
          <p:nvPr userDrawn="1"/>
        </p:nvSpPr>
        <p:spPr>
          <a:xfrm flipV="1">
            <a:off x="1238250" y="6794500"/>
            <a:ext cx="1238250" cy="71438"/>
          </a:xfrm>
          <a:prstGeom prst="rect">
            <a:avLst/>
          </a:prstGeom>
          <a:solidFill>
            <a:srgbClr val="FCD32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9" name="Rectangle 22"/>
          <p:cNvSpPr/>
          <p:nvPr userDrawn="1"/>
        </p:nvSpPr>
        <p:spPr>
          <a:xfrm flipV="1">
            <a:off x="2476500" y="6794500"/>
            <a:ext cx="1238250" cy="71438"/>
          </a:xfrm>
          <a:prstGeom prst="rect">
            <a:avLst/>
          </a:prstGeom>
          <a:solidFill>
            <a:srgbClr val="0D91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0" name="Rectangle 23"/>
          <p:cNvSpPr/>
          <p:nvPr userDrawn="1"/>
        </p:nvSpPr>
        <p:spPr>
          <a:xfrm flipV="1">
            <a:off x="3714750" y="6794500"/>
            <a:ext cx="1238250" cy="71438"/>
          </a:xfrm>
          <a:prstGeom prst="rect">
            <a:avLst/>
          </a:prstGeom>
          <a:solidFill>
            <a:srgbClr val="00C0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2" name="Rectangle 24"/>
          <p:cNvSpPr/>
          <p:nvPr userDrawn="1"/>
        </p:nvSpPr>
        <p:spPr>
          <a:xfrm flipV="1">
            <a:off x="4953000" y="6794500"/>
            <a:ext cx="1238250" cy="71438"/>
          </a:xfrm>
          <a:prstGeom prst="rect">
            <a:avLst/>
          </a:prstGeom>
          <a:solidFill>
            <a:srgbClr val="118E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3" name="Rectangle 25"/>
          <p:cNvSpPr/>
          <p:nvPr userDrawn="1"/>
        </p:nvSpPr>
        <p:spPr>
          <a:xfrm flipV="1">
            <a:off x="6191250" y="6794500"/>
            <a:ext cx="1238250" cy="71438"/>
          </a:xfrm>
          <a:prstGeom prst="rect">
            <a:avLst/>
          </a:prstGeom>
          <a:solidFill>
            <a:srgbClr val="2B4D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4" name="Rectangle 26"/>
          <p:cNvSpPr/>
          <p:nvPr userDrawn="1"/>
        </p:nvSpPr>
        <p:spPr>
          <a:xfrm flipV="1">
            <a:off x="7429500" y="6794500"/>
            <a:ext cx="1238250" cy="71438"/>
          </a:xfrm>
          <a:prstGeom prst="rect">
            <a:avLst/>
          </a:prstGeom>
          <a:solidFill>
            <a:srgbClr val="C031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5" name="Rectangle 27"/>
          <p:cNvSpPr/>
          <p:nvPr userDrawn="1"/>
        </p:nvSpPr>
        <p:spPr>
          <a:xfrm flipV="1">
            <a:off x="8667750" y="6794500"/>
            <a:ext cx="1238250" cy="71438"/>
          </a:xfrm>
          <a:prstGeom prst="rect">
            <a:avLst/>
          </a:prstGeom>
          <a:solidFill>
            <a:srgbClr val="CF20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1" name="Title 1"/>
          <p:cNvSpPr>
            <a:spLocks noGrp="1"/>
          </p:cNvSpPr>
          <p:nvPr>
            <p:ph type="title"/>
          </p:nvPr>
        </p:nvSpPr>
        <p:spPr>
          <a:xfrm>
            <a:off x="2613158" y="196885"/>
            <a:ext cx="6797542" cy="710259"/>
          </a:xfrm>
          <a:noFill/>
          <a:ln>
            <a:noFill/>
          </a:ln>
        </p:spPr>
        <p:txBody>
          <a:bodyPr anchor="t">
            <a:normAutofit/>
          </a:bodyPr>
          <a:lstStyle>
            <a:lvl1pPr algn="r">
              <a:spcAft>
                <a:spcPts val="1200"/>
              </a:spcAft>
              <a:defRPr sz="2800" b="1">
                <a:solidFill>
                  <a:schemeClr val="tx1">
                    <a:lumMod val="75000"/>
                  </a:schemeClr>
                </a:solidFill>
                <a:latin typeface="+mn-lt"/>
              </a:defRPr>
            </a:lvl1pPr>
          </a:lstStyle>
          <a:p>
            <a:r>
              <a:rPr lang="de-DE"/>
              <a:t>Titelmasterformat durch Klicken bearbeiten</a:t>
            </a:r>
            <a:endParaRPr lang="en-GB" dirty="0"/>
          </a:p>
        </p:txBody>
      </p:sp>
      <p:sp>
        <p:nvSpPr>
          <p:cNvPr id="23" name="Content Placeholder 2"/>
          <p:cNvSpPr>
            <a:spLocks noGrp="1"/>
          </p:cNvSpPr>
          <p:nvPr>
            <p:ph idx="13"/>
          </p:nvPr>
        </p:nvSpPr>
        <p:spPr>
          <a:xfrm>
            <a:off x="2613158" y="1600199"/>
            <a:ext cx="6797542" cy="4525964"/>
          </a:xfrm>
          <a:solidFill>
            <a:srgbClr val="FFFFFF">
              <a:alpha val="85000"/>
            </a:srgbClr>
          </a:solidFill>
        </p:spPr>
        <p:txBody>
          <a:bodyPr lIns="216000" tIns="187200" rIns="216000" bIns="187200"/>
          <a:lstStyle>
            <a:lvl3pPr>
              <a:lnSpc>
                <a:spcPts val="2700"/>
              </a:lnSpc>
              <a:defRPr/>
            </a:lvl3pPr>
            <a:lvl4pPr>
              <a:lnSpc>
                <a:spcPts val="2400"/>
              </a:lnSpc>
              <a:defRPr/>
            </a:lvl4pPr>
            <a:lvl7pPr>
              <a:lnSpc>
                <a:spcPts val="1400"/>
              </a:lnSpc>
              <a:defRPr/>
            </a:lvl7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dirty="0"/>
          </a:p>
        </p:txBody>
      </p:sp>
      <p:sp>
        <p:nvSpPr>
          <p:cNvPr id="16" name="Date Placeholder 4"/>
          <p:cNvSpPr>
            <a:spLocks noGrp="1"/>
          </p:cNvSpPr>
          <p:nvPr>
            <p:ph type="dt" sz="half" idx="14"/>
          </p:nvPr>
        </p:nvSpPr>
        <p:spPr/>
        <p:txBody>
          <a:bodyPr/>
          <a:lstStyle>
            <a:lvl1pPr>
              <a:defRPr>
                <a:solidFill>
                  <a:schemeClr val="bg1"/>
                </a:solidFill>
              </a:defRPr>
            </a:lvl1pPr>
          </a:lstStyle>
          <a:p>
            <a:fld id="{1894586A-372F-4B19-9216-4D9194E96E3F}" type="datetime1">
              <a:rPr lang="de-DE" smtClean="0"/>
              <a:t>03.11.2020</a:t>
            </a:fld>
            <a:endParaRPr lang="en-GB"/>
          </a:p>
        </p:txBody>
      </p:sp>
      <p:sp>
        <p:nvSpPr>
          <p:cNvPr id="17" name="Slide Number Placeholder 6"/>
          <p:cNvSpPr>
            <a:spLocks noGrp="1"/>
          </p:cNvSpPr>
          <p:nvPr>
            <p:ph type="sldNum" sz="quarter" idx="15"/>
          </p:nvPr>
        </p:nvSpPr>
        <p:spPr/>
        <p:txBody>
          <a:bodyPr/>
          <a:lstStyle>
            <a:lvl1pPr>
              <a:defRPr>
                <a:solidFill>
                  <a:schemeClr val="bg1"/>
                </a:solidFill>
              </a:defRPr>
            </a:lvl1pPr>
          </a:lstStyle>
          <a:p>
            <a:fld id="{2D577F42-6C2F-44A2-95DA-C6B8231EE5B1}" type="slidenum">
              <a:rPr lang="en-GB"/>
              <a:pPr/>
              <a:t>‹Nr.›</a:t>
            </a:fld>
            <a:endParaRPr lang="en-GB"/>
          </a:p>
        </p:txBody>
      </p:sp>
      <p:sp>
        <p:nvSpPr>
          <p:cNvPr id="18" name="Footer Placeholder 4"/>
          <p:cNvSpPr>
            <a:spLocks noGrp="1"/>
          </p:cNvSpPr>
          <p:nvPr>
            <p:ph type="ftr" sz="quarter" idx="16"/>
          </p:nvPr>
        </p:nvSpPr>
        <p:spPr/>
        <p:txBody>
          <a:bodyPr/>
          <a:lstStyle>
            <a:lvl1pPr>
              <a:defRPr/>
            </a:lvl1pPr>
          </a:lstStyle>
          <a:p>
            <a:pPr>
              <a:defRPr/>
            </a:pPr>
            <a:r>
              <a:t>www.menschenundrechte.de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9" name="Title 1"/>
          <p:cNvSpPr>
            <a:spLocks noGrp="1"/>
          </p:cNvSpPr>
          <p:nvPr>
            <p:ph type="title"/>
          </p:nvPr>
        </p:nvSpPr>
        <p:spPr>
          <a:xfrm>
            <a:off x="2613158" y="196884"/>
            <a:ext cx="6797542" cy="1014002"/>
          </a:xfrm>
        </p:spPr>
        <p:txBody>
          <a:bodyPr anchor="t">
            <a:normAutofit/>
          </a:bodyPr>
          <a:lstStyle>
            <a:lvl1pPr algn="r">
              <a:spcAft>
                <a:spcPts val="1200"/>
              </a:spcAft>
              <a:defRPr sz="2800" b="1">
                <a:solidFill>
                  <a:schemeClr val="tx1">
                    <a:lumMod val="75000"/>
                  </a:schemeClr>
                </a:solidFill>
                <a:latin typeface="+mn-lt"/>
              </a:defRPr>
            </a:lvl1pPr>
          </a:lstStyle>
          <a:p>
            <a:r>
              <a:rPr lang="de-DE"/>
              <a:t>Titelmasterformat durch Klicken bearbeiten</a:t>
            </a:r>
            <a:endParaRPr lang="en-GB" dirty="0"/>
          </a:p>
        </p:txBody>
      </p:sp>
      <p:sp>
        <p:nvSpPr>
          <p:cNvPr id="3" name="Date Placeholder 3"/>
          <p:cNvSpPr>
            <a:spLocks noGrp="1"/>
          </p:cNvSpPr>
          <p:nvPr>
            <p:ph type="dt" sz="half" idx="10"/>
          </p:nvPr>
        </p:nvSpPr>
        <p:spPr/>
        <p:txBody>
          <a:bodyPr/>
          <a:lstStyle>
            <a:lvl1pPr>
              <a:defRPr/>
            </a:lvl1pPr>
          </a:lstStyle>
          <a:p>
            <a:fld id="{B187B6FF-0692-4772-B113-AEA72FA3ACAE}" type="datetime1">
              <a:rPr lang="de-DE" smtClean="0"/>
              <a:t>03.11.2020</a:t>
            </a:fld>
            <a:endParaRPr lang="en-GB"/>
          </a:p>
        </p:txBody>
      </p:sp>
      <p:sp>
        <p:nvSpPr>
          <p:cNvPr id="4" name="Slide Number Placeholder 5"/>
          <p:cNvSpPr>
            <a:spLocks noGrp="1"/>
          </p:cNvSpPr>
          <p:nvPr>
            <p:ph type="sldNum" sz="quarter" idx="11"/>
          </p:nvPr>
        </p:nvSpPr>
        <p:spPr/>
        <p:txBody>
          <a:bodyPr/>
          <a:lstStyle>
            <a:lvl1pPr>
              <a:defRPr/>
            </a:lvl1pPr>
          </a:lstStyle>
          <a:p>
            <a:fld id="{436D5C52-CF56-49D2-9EDB-F9F2E57653A5}" type="slidenum">
              <a:rPr lang="en-GB"/>
              <a:pPr/>
              <a:t>‹Nr.›</a:t>
            </a:fld>
            <a:endParaRPr lang="en-GB"/>
          </a:p>
        </p:txBody>
      </p:sp>
      <p:sp>
        <p:nvSpPr>
          <p:cNvPr id="5" name="Footer Placeholder 4"/>
          <p:cNvSpPr>
            <a:spLocks noGrp="1"/>
          </p:cNvSpPr>
          <p:nvPr>
            <p:ph type="ftr" sz="quarter" idx="12"/>
          </p:nvPr>
        </p:nvSpPr>
        <p:spPr/>
        <p:txBody>
          <a:bodyPr/>
          <a:lstStyle>
            <a:lvl1pPr>
              <a:defRPr/>
            </a:lvl1pPr>
          </a:lstStyle>
          <a:p>
            <a:pPr>
              <a:defRPr/>
            </a:pPr>
            <a:r>
              <a:t>www.menschenundrechte.de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00C97D5F-7799-40FE-B235-6CD55C713C04}" type="datetime1">
              <a:rPr lang="de-DE" smtClean="0"/>
              <a:t>03.11.2020</a:t>
            </a:fld>
            <a:endParaRPr lang="en-GB"/>
          </a:p>
        </p:txBody>
      </p:sp>
      <p:sp>
        <p:nvSpPr>
          <p:cNvPr id="3" name="Slide Number Placeholder 5"/>
          <p:cNvSpPr>
            <a:spLocks noGrp="1"/>
          </p:cNvSpPr>
          <p:nvPr>
            <p:ph type="sldNum" sz="quarter" idx="11"/>
          </p:nvPr>
        </p:nvSpPr>
        <p:spPr/>
        <p:txBody>
          <a:bodyPr/>
          <a:lstStyle>
            <a:lvl1pPr>
              <a:defRPr/>
            </a:lvl1pPr>
          </a:lstStyle>
          <a:p>
            <a:fld id="{09BAF85D-F390-43F4-A8FA-E7088B2E84A5}" type="slidenum">
              <a:rPr lang="en-GB"/>
              <a:pPr/>
              <a:t>‹Nr.›</a:t>
            </a:fld>
            <a:endParaRPr lang="en-GB"/>
          </a:p>
        </p:txBody>
      </p:sp>
      <p:sp>
        <p:nvSpPr>
          <p:cNvPr id="4" name="Footer Placeholder 4"/>
          <p:cNvSpPr>
            <a:spLocks noGrp="1"/>
          </p:cNvSpPr>
          <p:nvPr>
            <p:ph type="ftr" sz="quarter" idx="12"/>
          </p:nvPr>
        </p:nvSpPr>
        <p:spPr/>
        <p:txBody>
          <a:bodyPr/>
          <a:lstStyle>
            <a:lvl1pPr>
              <a:defRPr/>
            </a:lvl1pPr>
          </a:lstStyle>
          <a:p>
            <a:pPr>
              <a:defRPr/>
            </a:pPr>
            <a:r>
              <a:t>www.menschenundrechte.de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95300" y="1600201"/>
            <a:ext cx="8915400" cy="3962003"/>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endParaRPr lang="en-GB" noProof="0" dirty="0"/>
          </a:p>
        </p:txBody>
      </p:sp>
      <p:sp>
        <p:nvSpPr>
          <p:cNvPr id="4" name="Text Placeholder 3"/>
          <p:cNvSpPr>
            <a:spLocks noGrp="1"/>
          </p:cNvSpPr>
          <p:nvPr>
            <p:ph type="body" sz="half" idx="2"/>
          </p:nvPr>
        </p:nvSpPr>
        <p:spPr>
          <a:xfrm>
            <a:off x="495300" y="5562203"/>
            <a:ext cx="7389945" cy="3343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12" name="Title 1"/>
          <p:cNvSpPr>
            <a:spLocks noGrp="1"/>
          </p:cNvSpPr>
          <p:nvPr>
            <p:ph type="title"/>
          </p:nvPr>
        </p:nvSpPr>
        <p:spPr>
          <a:xfrm>
            <a:off x="2613158" y="196884"/>
            <a:ext cx="6797542" cy="1014002"/>
          </a:xfrm>
        </p:spPr>
        <p:txBody>
          <a:bodyPr anchor="t">
            <a:normAutofit/>
          </a:bodyPr>
          <a:lstStyle>
            <a:lvl1pPr algn="r">
              <a:spcAft>
                <a:spcPts val="1200"/>
              </a:spcAft>
              <a:defRPr sz="2800" b="1">
                <a:solidFill>
                  <a:schemeClr val="tx1">
                    <a:lumMod val="75000"/>
                  </a:schemeClr>
                </a:solidFill>
                <a:latin typeface="+mn-lt"/>
              </a:defRPr>
            </a:lvl1pPr>
          </a:lstStyle>
          <a:p>
            <a:r>
              <a:rPr lang="de-DE"/>
              <a:t>Titelmasterformat durch Klicken bearbeiten</a:t>
            </a:r>
            <a:endParaRPr lang="en-GB" dirty="0"/>
          </a:p>
        </p:txBody>
      </p:sp>
      <p:sp>
        <p:nvSpPr>
          <p:cNvPr id="5" name="Date Placeholder 3"/>
          <p:cNvSpPr>
            <a:spLocks noGrp="1"/>
          </p:cNvSpPr>
          <p:nvPr>
            <p:ph type="dt" sz="half" idx="10"/>
          </p:nvPr>
        </p:nvSpPr>
        <p:spPr/>
        <p:txBody>
          <a:bodyPr/>
          <a:lstStyle>
            <a:lvl1pPr>
              <a:defRPr/>
            </a:lvl1pPr>
          </a:lstStyle>
          <a:p>
            <a:fld id="{98C62463-9A00-4C81-ACB9-ADD229A0AB94}" type="datetime1">
              <a:rPr lang="de-DE" smtClean="0"/>
              <a:t>03.11.2020</a:t>
            </a:fld>
            <a:endParaRPr lang="en-GB"/>
          </a:p>
        </p:txBody>
      </p:sp>
      <p:sp>
        <p:nvSpPr>
          <p:cNvPr id="6" name="Slide Number Placeholder 5"/>
          <p:cNvSpPr>
            <a:spLocks noGrp="1"/>
          </p:cNvSpPr>
          <p:nvPr>
            <p:ph type="sldNum" sz="quarter" idx="11"/>
          </p:nvPr>
        </p:nvSpPr>
        <p:spPr/>
        <p:txBody>
          <a:bodyPr/>
          <a:lstStyle>
            <a:lvl1pPr>
              <a:defRPr/>
            </a:lvl1pPr>
          </a:lstStyle>
          <a:p>
            <a:fld id="{EAE04212-DF85-4D4A-89A3-740DD0560164}" type="slidenum">
              <a:rPr lang="en-GB"/>
              <a:pPr/>
              <a:t>‹Nr.›</a:t>
            </a:fld>
            <a:endParaRPr lang="en-GB"/>
          </a:p>
        </p:txBody>
      </p:sp>
      <p:sp>
        <p:nvSpPr>
          <p:cNvPr id="7" name="Footer Placeholder 4"/>
          <p:cNvSpPr>
            <a:spLocks noGrp="1"/>
          </p:cNvSpPr>
          <p:nvPr>
            <p:ph type="ftr" sz="quarter" idx="12"/>
          </p:nvPr>
        </p:nvSpPr>
        <p:spPr/>
        <p:txBody>
          <a:bodyPr/>
          <a:lstStyle>
            <a:lvl1pPr>
              <a:defRPr/>
            </a:lvl1pPr>
          </a:lstStyle>
          <a:p>
            <a:pPr>
              <a:defRPr/>
            </a:pPr>
            <a:r>
              <a:t>www.menschenundrechte.de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www.menschenundrechte.de/"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a:t>Titelmasterformat durch Klicken bearbeiten</a:t>
            </a:r>
            <a:endParaRPr lang="en-GB" dirty="0"/>
          </a:p>
        </p:txBody>
      </p:sp>
      <p:sp>
        <p:nvSpPr>
          <p:cNvPr id="3" name="Text Placeholder 2"/>
          <p:cNvSpPr>
            <a:spLocks noGrp="1"/>
          </p:cNvSpPr>
          <p:nvPr>
            <p:ph type="body" idx="1"/>
          </p:nvPr>
        </p:nvSpPr>
        <p:spPr>
          <a:xfrm>
            <a:off x="495300" y="1600200"/>
            <a:ext cx="8915400" cy="4525963"/>
          </a:xfrm>
          <a:prstGeom prst="rect">
            <a:avLst/>
          </a:prstGeom>
        </p:spPr>
        <p:txBody>
          <a:bodyPr vert="horz" wrap="square" lIns="91440" tIns="45720" rIns="91440" bIns="45720" numCol="1" anchor="t" anchorCtr="0" compatLnSpc="1">
            <a:prstTxWarp prst="textNoShape">
              <a:avLst/>
            </a:prstTxWarp>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e Placeholder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939394"/>
                </a:solidFill>
                <a:latin typeface="PT Sans" pitchFamily="34" charset="0"/>
              </a:defRPr>
            </a:lvl1pPr>
          </a:lstStyle>
          <a:p>
            <a:fld id="{188367AF-DE65-42DF-88FE-81B2DF9675E7}" type="datetime1">
              <a:rPr lang="de-DE" smtClean="0"/>
              <a:t>03.11.2020</a:t>
            </a:fld>
            <a:endParaRPr lang="de-DE" dirty="0"/>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fontAlgn="auto">
              <a:spcBef>
                <a:spcPts val="0"/>
              </a:spcBef>
              <a:spcAft>
                <a:spcPts val="0"/>
              </a:spcAft>
              <a:defRPr lang="en-US" sz="1200" u="sng">
                <a:solidFill>
                  <a:schemeClr val="tx1">
                    <a:tint val="75000"/>
                  </a:schemeClr>
                </a:solidFill>
                <a:latin typeface="+mn-lt"/>
                <a:ea typeface="+mn-ea"/>
                <a:cs typeface="+mn-cs"/>
                <a:hlinkClick r:id="rId12"/>
              </a:defRPr>
            </a:lvl1pPr>
          </a:lstStyle>
          <a:p>
            <a:pPr>
              <a:defRPr/>
            </a:pPr>
            <a:r>
              <a:t>www.menschenundrechte.de</a:t>
            </a:r>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939394"/>
                </a:solidFill>
                <a:latin typeface="PT Sans" pitchFamily="34" charset="0"/>
              </a:defRPr>
            </a:lvl1pPr>
          </a:lstStyle>
          <a:p>
            <a:fld id="{C0AB11DF-6DF2-4E63-8879-8486FF0E9C73}" type="slidenum">
              <a:rPr lang="en-GB"/>
              <a:pPr/>
              <a:t>‹Nr.›</a:t>
            </a:fld>
            <a:endParaRPr lang="en-GB"/>
          </a:p>
        </p:txBody>
      </p:sp>
      <p:sp>
        <p:nvSpPr>
          <p:cNvPr id="8" name="Rectangle 7"/>
          <p:cNvSpPr/>
          <p:nvPr/>
        </p:nvSpPr>
        <p:spPr>
          <a:xfrm flipV="1">
            <a:off x="0" y="0"/>
            <a:ext cx="9906000" cy="71438"/>
          </a:xfrm>
          <a:prstGeom prst="rect">
            <a:avLst/>
          </a:prstGeom>
          <a:solidFill>
            <a:srgbClr val="DE331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9" name="Rectangle 8"/>
          <p:cNvSpPr/>
          <p:nvPr/>
        </p:nvSpPr>
        <p:spPr>
          <a:xfrm flipV="1">
            <a:off x="0" y="6794500"/>
            <a:ext cx="1238250" cy="71438"/>
          </a:xfrm>
          <a:prstGeom prst="rect">
            <a:avLst/>
          </a:prstGeom>
          <a:solidFill>
            <a:srgbClr val="FC83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0" name="Rectangle 9"/>
          <p:cNvSpPr/>
          <p:nvPr/>
        </p:nvSpPr>
        <p:spPr>
          <a:xfrm flipV="1">
            <a:off x="1238250" y="6794500"/>
            <a:ext cx="1238250" cy="71438"/>
          </a:xfrm>
          <a:prstGeom prst="rect">
            <a:avLst/>
          </a:prstGeom>
          <a:solidFill>
            <a:srgbClr val="FCD32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1" name="Rectangle 10"/>
          <p:cNvSpPr/>
          <p:nvPr/>
        </p:nvSpPr>
        <p:spPr>
          <a:xfrm flipV="1">
            <a:off x="2476500" y="6794500"/>
            <a:ext cx="1238250" cy="71438"/>
          </a:xfrm>
          <a:prstGeom prst="rect">
            <a:avLst/>
          </a:prstGeom>
          <a:solidFill>
            <a:srgbClr val="0D91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3" name="Rectangle 12"/>
          <p:cNvSpPr/>
          <p:nvPr userDrawn="1"/>
        </p:nvSpPr>
        <p:spPr>
          <a:xfrm flipV="1">
            <a:off x="3714750" y="6794500"/>
            <a:ext cx="1238250" cy="71438"/>
          </a:xfrm>
          <a:prstGeom prst="rect">
            <a:avLst/>
          </a:prstGeom>
          <a:solidFill>
            <a:srgbClr val="00C0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4" name="Rectangle 13"/>
          <p:cNvSpPr/>
          <p:nvPr userDrawn="1"/>
        </p:nvSpPr>
        <p:spPr>
          <a:xfrm flipV="1">
            <a:off x="4953000" y="6794500"/>
            <a:ext cx="1238250" cy="71438"/>
          </a:xfrm>
          <a:prstGeom prst="rect">
            <a:avLst/>
          </a:prstGeom>
          <a:solidFill>
            <a:srgbClr val="118E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5" name="Rectangle 14"/>
          <p:cNvSpPr/>
          <p:nvPr userDrawn="1"/>
        </p:nvSpPr>
        <p:spPr>
          <a:xfrm flipV="1">
            <a:off x="6191250" y="6794500"/>
            <a:ext cx="1238250" cy="71438"/>
          </a:xfrm>
          <a:prstGeom prst="rect">
            <a:avLst/>
          </a:prstGeom>
          <a:solidFill>
            <a:srgbClr val="2B4D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6" name="Rectangle 15"/>
          <p:cNvSpPr/>
          <p:nvPr userDrawn="1"/>
        </p:nvSpPr>
        <p:spPr>
          <a:xfrm flipV="1">
            <a:off x="7429500" y="6794500"/>
            <a:ext cx="1238250" cy="71438"/>
          </a:xfrm>
          <a:prstGeom prst="rect">
            <a:avLst/>
          </a:prstGeom>
          <a:solidFill>
            <a:srgbClr val="C031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17" name="Rectangle 16"/>
          <p:cNvSpPr/>
          <p:nvPr userDrawn="1"/>
        </p:nvSpPr>
        <p:spPr>
          <a:xfrm flipV="1">
            <a:off x="8667750" y="6794500"/>
            <a:ext cx="1238250" cy="71438"/>
          </a:xfrm>
          <a:prstGeom prst="rect">
            <a:avLst/>
          </a:prstGeom>
          <a:solidFill>
            <a:srgbClr val="CF20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pic>
        <p:nvPicPr>
          <p:cNvPr id="1040" name="Picture 18" descr="logo-02.tif"/>
          <p:cNvPicPr>
            <a:picLocks noChangeAspect="1"/>
          </p:cNvPicPr>
          <p:nvPr userDrawn="1"/>
        </p:nvPicPr>
        <p:blipFill>
          <a:blip r:embed="rId13" cstate="print"/>
          <a:srcRect/>
          <a:stretch>
            <a:fillRect/>
          </a:stretch>
        </p:blipFill>
        <p:spPr bwMode="auto">
          <a:xfrm>
            <a:off x="495300" y="274638"/>
            <a:ext cx="1981200" cy="469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Lst>
  <p:hf hdr="0"/>
  <p:txStyles>
    <p:titleStyle>
      <a:lvl1pPr algn="ctr" rtl="0" eaLnBrk="1" fontAlgn="base" hangingPunct="1">
        <a:spcBef>
          <a:spcPct val="0"/>
        </a:spcBef>
        <a:spcAft>
          <a:spcPct val="0"/>
        </a:spcAft>
        <a:defRPr sz="4200" kern="1200">
          <a:solidFill>
            <a:schemeClr val="tx1"/>
          </a:solidFill>
          <a:latin typeface="+mn-lt"/>
          <a:ea typeface="ＭＳ Ｐゴシック" pitchFamily="21" charset="-128"/>
          <a:cs typeface="ＭＳ Ｐゴシック" pitchFamily="21" charset="-128"/>
        </a:defRPr>
      </a:lvl1pPr>
      <a:lvl2pPr algn="ctr" rtl="0" eaLnBrk="1" fontAlgn="base" hangingPunct="1">
        <a:spcBef>
          <a:spcPct val="0"/>
        </a:spcBef>
        <a:spcAft>
          <a:spcPct val="0"/>
        </a:spcAft>
        <a:defRPr sz="4200">
          <a:solidFill>
            <a:schemeClr val="tx1"/>
          </a:solidFill>
          <a:latin typeface="PT Sans Caption" pitchFamily="21" charset="0"/>
          <a:ea typeface="ＭＳ Ｐゴシック" pitchFamily="21" charset="-128"/>
          <a:cs typeface="ＭＳ Ｐゴシック" pitchFamily="21" charset="-128"/>
        </a:defRPr>
      </a:lvl2pPr>
      <a:lvl3pPr algn="ctr" rtl="0" eaLnBrk="1" fontAlgn="base" hangingPunct="1">
        <a:spcBef>
          <a:spcPct val="0"/>
        </a:spcBef>
        <a:spcAft>
          <a:spcPct val="0"/>
        </a:spcAft>
        <a:defRPr sz="4200">
          <a:solidFill>
            <a:schemeClr val="tx1"/>
          </a:solidFill>
          <a:latin typeface="PT Sans Caption" pitchFamily="21" charset="0"/>
          <a:ea typeface="ＭＳ Ｐゴシック" pitchFamily="21" charset="-128"/>
          <a:cs typeface="ＭＳ Ｐゴシック" pitchFamily="21" charset="-128"/>
        </a:defRPr>
      </a:lvl3pPr>
      <a:lvl4pPr algn="ctr" rtl="0" eaLnBrk="1" fontAlgn="base" hangingPunct="1">
        <a:spcBef>
          <a:spcPct val="0"/>
        </a:spcBef>
        <a:spcAft>
          <a:spcPct val="0"/>
        </a:spcAft>
        <a:defRPr sz="4200">
          <a:solidFill>
            <a:schemeClr val="tx1"/>
          </a:solidFill>
          <a:latin typeface="PT Sans Caption" pitchFamily="21" charset="0"/>
          <a:ea typeface="ＭＳ Ｐゴシック" pitchFamily="21" charset="-128"/>
          <a:cs typeface="ＭＳ Ｐゴシック" pitchFamily="21" charset="-128"/>
        </a:defRPr>
      </a:lvl4pPr>
      <a:lvl5pPr algn="ctr" rtl="0" eaLnBrk="1" fontAlgn="base" hangingPunct="1">
        <a:spcBef>
          <a:spcPct val="0"/>
        </a:spcBef>
        <a:spcAft>
          <a:spcPct val="0"/>
        </a:spcAft>
        <a:defRPr sz="4200">
          <a:solidFill>
            <a:schemeClr val="tx1"/>
          </a:solidFill>
          <a:latin typeface="PT Sans Caption" pitchFamily="21" charset="0"/>
          <a:ea typeface="ＭＳ Ｐゴシック" pitchFamily="21" charset="-128"/>
          <a:cs typeface="ＭＳ Ｐゴシック" pitchFamily="21" charset="-128"/>
        </a:defRPr>
      </a:lvl5pPr>
      <a:lvl6pPr marL="457200" algn="ctr" rtl="0" eaLnBrk="1" fontAlgn="base" hangingPunct="1">
        <a:spcBef>
          <a:spcPct val="0"/>
        </a:spcBef>
        <a:spcAft>
          <a:spcPct val="0"/>
        </a:spcAft>
        <a:defRPr sz="4200">
          <a:solidFill>
            <a:schemeClr val="tx1"/>
          </a:solidFill>
          <a:latin typeface="PT Sans Caption" pitchFamily="21" charset="0"/>
          <a:ea typeface="ＭＳ Ｐゴシック" pitchFamily="21" charset="-128"/>
          <a:cs typeface="ＭＳ Ｐゴシック" pitchFamily="21" charset="-128"/>
        </a:defRPr>
      </a:lvl6pPr>
      <a:lvl7pPr marL="914400" algn="ctr" rtl="0" eaLnBrk="1" fontAlgn="base" hangingPunct="1">
        <a:spcBef>
          <a:spcPct val="0"/>
        </a:spcBef>
        <a:spcAft>
          <a:spcPct val="0"/>
        </a:spcAft>
        <a:defRPr sz="4200">
          <a:solidFill>
            <a:schemeClr val="tx1"/>
          </a:solidFill>
          <a:latin typeface="PT Sans Caption" pitchFamily="21" charset="0"/>
          <a:ea typeface="ＭＳ Ｐゴシック" pitchFamily="21" charset="-128"/>
          <a:cs typeface="ＭＳ Ｐゴシック" pitchFamily="21" charset="-128"/>
        </a:defRPr>
      </a:lvl7pPr>
      <a:lvl8pPr marL="1371600" algn="ctr" rtl="0" eaLnBrk="1" fontAlgn="base" hangingPunct="1">
        <a:spcBef>
          <a:spcPct val="0"/>
        </a:spcBef>
        <a:spcAft>
          <a:spcPct val="0"/>
        </a:spcAft>
        <a:defRPr sz="4200">
          <a:solidFill>
            <a:schemeClr val="tx1"/>
          </a:solidFill>
          <a:latin typeface="PT Sans Caption" pitchFamily="21" charset="0"/>
          <a:ea typeface="ＭＳ Ｐゴシック" pitchFamily="21" charset="-128"/>
          <a:cs typeface="ＭＳ Ｐゴシック" pitchFamily="21" charset="-128"/>
        </a:defRPr>
      </a:lvl8pPr>
      <a:lvl9pPr marL="1828800" algn="ctr" rtl="0" eaLnBrk="1" fontAlgn="base" hangingPunct="1">
        <a:spcBef>
          <a:spcPct val="0"/>
        </a:spcBef>
        <a:spcAft>
          <a:spcPct val="0"/>
        </a:spcAft>
        <a:defRPr sz="4200">
          <a:solidFill>
            <a:schemeClr val="tx1"/>
          </a:solidFill>
          <a:latin typeface="PT Sans Caption" pitchFamily="21" charset="0"/>
          <a:ea typeface="ＭＳ Ｐゴシック" pitchFamily="21" charset="-128"/>
          <a:cs typeface="ＭＳ Ｐゴシック" pitchFamily="21" charset="-128"/>
        </a:defRPr>
      </a:lvl9pPr>
    </p:titleStyle>
    <p:bodyStyle>
      <a:lvl1pPr marL="342900" indent="-342900" algn="l" rtl="0" eaLnBrk="1" fontAlgn="base" hangingPunct="1">
        <a:lnSpc>
          <a:spcPct val="120000"/>
        </a:lnSpc>
        <a:spcBef>
          <a:spcPts val="500"/>
        </a:spcBef>
        <a:spcAft>
          <a:spcPct val="0"/>
        </a:spcAft>
        <a:buFont typeface="Arial" pitchFamily="34" charset="0"/>
        <a:buChar char="•"/>
        <a:defRPr sz="3200" kern="1200">
          <a:solidFill>
            <a:schemeClr val="tx1"/>
          </a:solidFill>
          <a:latin typeface="+mn-lt"/>
          <a:ea typeface="ＭＳ Ｐゴシック" pitchFamily="21" charset="-128"/>
          <a:cs typeface="ＭＳ Ｐゴシック" pitchFamily="21" charset="-128"/>
        </a:defRPr>
      </a:lvl1pPr>
      <a:lvl2pPr marL="742950" indent="-285750" algn="l" rtl="0" eaLnBrk="1" fontAlgn="base" hangingPunct="1">
        <a:lnSpc>
          <a:spcPct val="120000"/>
        </a:lnSpc>
        <a:spcBef>
          <a:spcPts val="500"/>
        </a:spcBef>
        <a:spcAft>
          <a:spcPct val="0"/>
        </a:spcAft>
        <a:buFont typeface="Arial" pitchFamily="34" charset="0"/>
        <a:buChar char="•"/>
        <a:defRPr sz="2800" kern="1200">
          <a:solidFill>
            <a:schemeClr val="tx1"/>
          </a:solidFill>
          <a:latin typeface="+mn-lt"/>
          <a:ea typeface="ＭＳ Ｐゴシック" pitchFamily="21" charset="-128"/>
          <a:cs typeface="+mn-cs"/>
        </a:defRPr>
      </a:lvl2pPr>
      <a:lvl3pPr marL="1143000" indent="-228600" algn="l" rtl="0" eaLnBrk="1" fontAlgn="base" hangingPunct="1">
        <a:lnSpc>
          <a:spcPct val="120000"/>
        </a:lnSpc>
        <a:spcBef>
          <a:spcPts val="500"/>
        </a:spcBef>
        <a:spcAft>
          <a:spcPct val="0"/>
        </a:spcAft>
        <a:buFont typeface="Arial" pitchFamily="34" charset="0"/>
        <a:buChar char="•"/>
        <a:defRPr sz="2400" kern="1200">
          <a:solidFill>
            <a:schemeClr val="tx1"/>
          </a:solidFill>
          <a:latin typeface="+mn-lt"/>
          <a:ea typeface="ＭＳ Ｐゴシック" pitchFamily="21" charset="-128"/>
          <a:cs typeface="+mn-cs"/>
        </a:defRPr>
      </a:lvl3pPr>
      <a:lvl4pPr marL="1600200" indent="-228600" algn="l" rtl="0" eaLnBrk="1" fontAlgn="base" hangingPunct="1">
        <a:lnSpc>
          <a:spcPct val="120000"/>
        </a:lnSpc>
        <a:spcBef>
          <a:spcPts val="500"/>
        </a:spcBef>
        <a:spcAft>
          <a:spcPct val="0"/>
        </a:spcAft>
        <a:buFont typeface="Arial" pitchFamily="34" charset="0"/>
        <a:buChar char="•"/>
        <a:defRPr sz="2200" kern="1200">
          <a:solidFill>
            <a:schemeClr val="tx1"/>
          </a:solidFill>
          <a:latin typeface="+mn-lt"/>
          <a:ea typeface="ＭＳ Ｐゴシック" pitchFamily="21" charset="-128"/>
          <a:cs typeface="+mn-cs"/>
        </a:defRPr>
      </a:lvl4pPr>
      <a:lvl5pPr marL="2057400" indent="-228600" algn="l" rtl="0" eaLnBrk="1" fontAlgn="base" hangingPunct="1">
        <a:lnSpc>
          <a:spcPct val="120000"/>
        </a:lnSpc>
        <a:spcBef>
          <a:spcPts val="500"/>
        </a:spcBef>
        <a:spcAft>
          <a:spcPct val="0"/>
        </a:spcAft>
        <a:buFont typeface="Arial" pitchFamily="34" charset="0"/>
        <a:buChar char="•"/>
        <a:defRPr sz="2000" kern="1200">
          <a:solidFill>
            <a:schemeClr val="tx1"/>
          </a:solidFill>
          <a:latin typeface="+mn-lt"/>
          <a:ea typeface="ＭＳ Ｐゴシック" pitchFamily="21" charset="-128"/>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600" kern="1200" baseline="0">
          <a:solidFill>
            <a:schemeClr val="tx1"/>
          </a:solidFill>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baseline="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tolmein@menschenundrechte.de" TargetMode="External"/><Relationship Id="rId2" Type="http://schemas.openxmlformats.org/officeDocument/2006/relationships/hyperlink" Target="http://www.menschenundrechte.d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juris.de/r3/document/jcg-32011R0181/format/xsl/part/B?oi=KdKXxKBA5s&amp;sourceP=%7b%22source%22:%22Link%22%7d" TargetMode="External"/><Relationship Id="rId2" Type="http://schemas.openxmlformats.org/officeDocument/2006/relationships/hyperlink" Target="https://www.juris.de/r3/document/BJNR002410961BJNE003802305/format/xsl/part/S?oi=KdKXxKBA5s&amp;sourceP=%7b%22source%22:%22Link%22%7d"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dirty="0"/>
              <a:t>Barrierefreiheit des ÖPNV</a:t>
            </a:r>
            <a:br>
              <a:rPr lang="de-DE" dirty="0"/>
            </a:br>
            <a:endParaRPr lang="de-DE" dirty="0"/>
          </a:p>
        </p:txBody>
      </p:sp>
      <p:sp>
        <p:nvSpPr>
          <p:cNvPr id="3" name="Untertitel 2"/>
          <p:cNvSpPr>
            <a:spLocks noGrp="1"/>
          </p:cNvSpPr>
          <p:nvPr>
            <p:ph type="subTitle" idx="1"/>
          </p:nvPr>
        </p:nvSpPr>
        <p:spPr/>
        <p:txBody>
          <a:bodyPr>
            <a:normAutofit fontScale="92500"/>
          </a:bodyPr>
          <a:lstStyle/>
          <a:p>
            <a:r>
              <a:rPr lang="de-DE" sz="2400" dirty="0"/>
              <a:t>Rechtliche Rahmenbedingungen im EU-, Bundes- und Landesrecht</a:t>
            </a:r>
          </a:p>
          <a:p>
            <a:endParaRPr lang="de-DE" sz="1800" dirty="0"/>
          </a:p>
        </p:txBody>
      </p:sp>
      <p:sp>
        <p:nvSpPr>
          <p:cNvPr id="4" name="Inhaltsplatzhalter 3"/>
          <p:cNvSpPr>
            <a:spLocks noGrp="1"/>
          </p:cNvSpPr>
          <p:nvPr>
            <p:ph sz="quarter" idx="13"/>
          </p:nvPr>
        </p:nvSpPr>
        <p:spPr/>
        <p:txBody>
          <a:bodyPr/>
          <a:lstStyle/>
          <a:p>
            <a:r>
              <a:rPr lang="de-DE" dirty="0"/>
              <a:t>Rechtsanwalt Dr. Oliver Tolmein, FA für Medizinrecht</a:t>
            </a:r>
          </a:p>
          <a:p>
            <a:r>
              <a:rPr lang="de-DE" dirty="0"/>
              <a:t>29. Oktober 2020  |  6. Jenaer Gespräche zum Recht des ÖPNV </a:t>
            </a:r>
          </a:p>
        </p:txBody>
      </p:sp>
    </p:spTree>
    <p:extLst>
      <p:ext uri="{BB962C8B-B14F-4D97-AF65-F5344CB8AC3E}">
        <p14:creationId xmlns:p14="http://schemas.microsoft.com/office/powerpoint/2010/main" val="1361798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4A7B53F9-CDE2-4FCB-8D69-09324283AD8A}"/>
              </a:ext>
            </a:extLst>
          </p:cNvPr>
          <p:cNvSpPr>
            <a:spLocks noGrp="1"/>
          </p:cNvSpPr>
          <p:nvPr>
            <p:ph type="title"/>
          </p:nvPr>
        </p:nvSpPr>
        <p:spPr/>
        <p:txBody>
          <a:bodyPr/>
          <a:lstStyle/>
          <a:p>
            <a:r>
              <a:rPr lang="de-DE" dirty="0"/>
              <a:t>Zugänglichkeit </a:t>
            </a:r>
            <a:br>
              <a:rPr lang="de-DE" dirty="0"/>
            </a:br>
            <a:r>
              <a:rPr lang="de-DE" dirty="0"/>
              <a:t>Eisenbahnen</a:t>
            </a:r>
          </a:p>
        </p:txBody>
      </p:sp>
      <p:sp>
        <p:nvSpPr>
          <p:cNvPr id="3" name="Inhaltsplatzhalter 2">
            <a:extLst>
              <a:ext uri="{FF2B5EF4-FFF2-40B4-BE49-F238E27FC236}">
                <a16:creationId xmlns:a16="http://schemas.microsoft.com/office/drawing/2014/main" xmlns="" id="{2FBC2540-7D4F-4BAE-9920-5553D64F9572}"/>
              </a:ext>
            </a:extLst>
          </p:cNvPr>
          <p:cNvSpPr>
            <a:spLocks noGrp="1"/>
          </p:cNvSpPr>
          <p:nvPr>
            <p:ph idx="1"/>
          </p:nvPr>
        </p:nvSpPr>
        <p:spPr/>
        <p:txBody>
          <a:bodyPr>
            <a:normAutofit/>
          </a:bodyPr>
          <a:lstStyle/>
          <a:p>
            <a:r>
              <a:rPr lang="de-DE" dirty="0"/>
              <a:t>Barrierefreiheit: Verlangt Zugänglichkeit</a:t>
            </a:r>
          </a:p>
          <a:p>
            <a:r>
              <a:rPr lang="de-DE" dirty="0"/>
              <a:t>Inklusion erfordert Mobilität </a:t>
            </a:r>
          </a:p>
          <a:p>
            <a:r>
              <a:rPr lang="de-DE" dirty="0"/>
              <a:t>Menschen, die an Gesellschaft teilhaben und sie prägen müssen Ziele überall erreichen können: flexibel, umfassend, zuverlässig.</a:t>
            </a:r>
          </a:p>
          <a:p>
            <a:pPr marL="0" indent="0">
              <a:buNone/>
            </a:pPr>
            <a:r>
              <a:rPr lang="de-DE" dirty="0"/>
              <a:t> </a:t>
            </a:r>
          </a:p>
        </p:txBody>
      </p:sp>
      <p:sp>
        <p:nvSpPr>
          <p:cNvPr id="4" name="Datumsplatzhalter 3">
            <a:extLst>
              <a:ext uri="{FF2B5EF4-FFF2-40B4-BE49-F238E27FC236}">
                <a16:creationId xmlns:a16="http://schemas.microsoft.com/office/drawing/2014/main" xmlns="" id="{BBE1608A-E7C3-44E5-89F4-82352E62F147}"/>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27A3E04C-EF9E-4991-AD5F-164EB85DEC5C}"/>
              </a:ext>
            </a:extLst>
          </p:cNvPr>
          <p:cNvSpPr>
            <a:spLocks noGrp="1"/>
          </p:cNvSpPr>
          <p:nvPr>
            <p:ph type="sldNum" sz="quarter" idx="11"/>
          </p:nvPr>
        </p:nvSpPr>
        <p:spPr/>
        <p:txBody>
          <a:bodyPr/>
          <a:lstStyle/>
          <a:p>
            <a:fld id="{3B098330-D37D-4A43-878B-D3DC866E0730}" type="slidenum">
              <a:rPr lang="en-GB" smtClean="0"/>
              <a:pPr/>
              <a:t>10</a:t>
            </a:fld>
            <a:endParaRPr lang="en-GB"/>
          </a:p>
        </p:txBody>
      </p:sp>
      <p:sp>
        <p:nvSpPr>
          <p:cNvPr id="6" name="Fußzeilenplatzhalter 5">
            <a:extLst>
              <a:ext uri="{FF2B5EF4-FFF2-40B4-BE49-F238E27FC236}">
                <a16:creationId xmlns:a16="http://schemas.microsoft.com/office/drawing/2014/main" xmlns="" id="{10392653-FA59-4A50-BDB4-3B6A6F807B9B}"/>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1672763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Eisenbahn-Bau- und </a:t>
            </a:r>
            <a:br>
              <a:rPr lang="de-DE" dirty="0"/>
            </a:br>
            <a:r>
              <a:rPr lang="de-DE" dirty="0"/>
              <a:t>Betriebsordnung (EBO) </a:t>
            </a:r>
            <a:br>
              <a:rPr lang="de-DE" dirty="0"/>
            </a:br>
            <a:r>
              <a:rPr lang="de-DE" dirty="0"/>
              <a:t> </a:t>
            </a:r>
          </a:p>
        </p:txBody>
      </p:sp>
      <p:sp>
        <p:nvSpPr>
          <p:cNvPr id="3" name="Inhaltsplatzhalter 2"/>
          <p:cNvSpPr>
            <a:spLocks noGrp="1"/>
          </p:cNvSpPr>
          <p:nvPr>
            <p:ph idx="1"/>
          </p:nvPr>
        </p:nvSpPr>
        <p:spPr/>
        <p:txBody>
          <a:bodyPr>
            <a:normAutofit/>
          </a:bodyPr>
          <a:lstStyle/>
          <a:p>
            <a:r>
              <a:rPr lang="de-DE" dirty="0"/>
              <a:t>EBO = Rechtsverordnung. </a:t>
            </a:r>
          </a:p>
          <a:p>
            <a:r>
              <a:rPr lang="de-DE" dirty="0"/>
              <a:t>Ermächtigungskompetenz für </a:t>
            </a:r>
            <a:r>
              <a:rPr lang="de-DE" dirty="0" err="1"/>
              <a:t>BMdIV</a:t>
            </a:r>
            <a:r>
              <a:rPr lang="de-DE" dirty="0"/>
              <a:t> in § 26 Abs 1 AEG. </a:t>
            </a:r>
          </a:p>
          <a:p>
            <a:r>
              <a:rPr lang="de-DE" dirty="0"/>
              <a:t>Zustimmung des Bundesrates erforderlich</a:t>
            </a:r>
          </a:p>
          <a:p>
            <a:pPr marL="0" indent="0">
              <a:buNone/>
            </a:pPr>
            <a:endParaRPr lang="de-DE" dirty="0"/>
          </a:p>
        </p:txBody>
      </p:sp>
      <p:sp>
        <p:nvSpPr>
          <p:cNvPr id="4" name="Datumsplatzhalter 3"/>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p:cNvSpPr>
            <a:spLocks noGrp="1"/>
          </p:cNvSpPr>
          <p:nvPr>
            <p:ph type="sldNum" sz="quarter" idx="11"/>
          </p:nvPr>
        </p:nvSpPr>
        <p:spPr/>
        <p:txBody>
          <a:bodyPr/>
          <a:lstStyle/>
          <a:p>
            <a:fld id="{3B098330-D37D-4A43-878B-D3DC866E0730}" type="slidenum">
              <a:rPr lang="en-GB" smtClean="0"/>
              <a:pPr/>
              <a:t>11</a:t>
            </a:fld>
            <a:endParaRPr lang="en-GB"/>
          </a:p>
        </p:txBody>
      </p:sp>
      <p:sp>
        <p:nvSpPr>
          <p:cNvPr id="6" name="Fußzeilenplatzhalter 5"/>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2595843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Barrierefreiheit </a:t>
            </a:r>
            <a:br>
              <a:rPr lang="de-DE" dirty="0"/>
            </a:br>
            <a:r>
              <a:rPr lang="de-DE" dirty="0"/>
              <a:t>und Partizipation in EBO  </a:t>
            </a:r>
          </a:p>
        </p:txBody>
      </p:sp>
      <p:sp>
        <p:nvSpPr>
          <p:cNvPr id="3" name="Inhaltsplatzhalter 2"/>
          <p:cNvSpPr>
            <a:spLocks noGrp="1"/>
          </p:cNvSpPr>
          <p:nvPr>
            <p:ph idx="1"/>
          </p:nvPr>
        </p:nvSpPr>
        <p:spPr/>
        <p:txBody>
          <a:bodyPr>
            <a:normAutofit fontScale="62500" lnSpcReduction="20000"/>
          </a:bodyPr>
          <a:lstStyle/>
          <a:p>
            <a:r>
              <a:rPr lang="de-DE" dirty="0"/>
              <a:t>§ 2 Abs 3</a:t>
            </a:r>
          </a:p>
          <a:p>
            <a:r>
              <a:rPr lang="de-DE" dirty="0">
                <a:solidFill>
                  <a:schemeClr val="accent1"/>
                </a:solidFill>
              </a:rPr>
              <a:t>Normen der EBO so auslegen</a:t>
            </a:r>
            <a:r>
              <a:rPr lang="de-DE" dirty="0"/>
              <a:t>, dass Benutzung der Bahnanlagen und Fahrzeuge durch behinderte Menschen </a:t>
            </a:r>
            <a:r>
              <a:rPr lang="de-DE" dirty="0">
                <a:solidFill>
                  <a:schemeClr val="accent1"/>
                </a:solidFill>
              </a:rPr>
              <a:t>ohne besondere Erschwernis </a:t>
            </a:r>
            <a:r>
              <a:rPr lang="de-DE" dirty="0"/>
              <a:t>ermöglicht wird</a:t>
            </a:r>
          </a:p>
          <a:p>
            <a:r>
              <a:rPr lang="de-DE" dirty="0"/>
              <a:t>Dafür: Eisenbahnen verpflichtet Programme zur Gestaltung von Bahnanlagen und Fahrzeugen zu erstellen</a:t>
            </a:r>
          </a:p>
          <a:p>
            <a:r>
              <a:rPr lang="de-DE" b="1" dirty="0"/>
              <a:t>Ziel:</a:t>
            </a:r>
            <a:r>
              <a:rPr lang="de-DE" dirty="0"/>
              <a:t>  „</a:t>
            </a:r>
            <a:r>
              <a:rPr lang="de-DE" dirty="0">
                <a:solidFill>
                  <a:schemeClr val="accent1"/>
                </a:solidFill>
              </a:rPr>
              <a:t>möglichst weitreichende</a:t>
            </a:r>
            <a:r>
              <a:rPr lang="de-DE" dirty="0"/>
              <a:t> Barrierefreiheit für deren Nutzung zu erreichen.“ </a:t>
            </a:r>
          </a:p>
          <a:p>
            <a:r>
              <a:rPr lang="de-DE" dirty="0"/>
              <a:t>Aufstellung der Programme: nach </a:t>
            </a:r>
            <a:r>
              <a:rPr lang="de-DE" dirty="0">
                <a:solidFill>
                  <a:schemeClr val="accent1"/>
                </a:solidFill>
              </a:rPr>
              <a:t>Anhörung</a:t>
            </a:r>
            <a:r>
              <a:rPr lang="de-DE" dirty="0"/>
              <a:t> der Spitzenorganisationen von anerkannten Verbänden (nach BGG) </a:t>
            </a:r>
          </a:p>
          <a:p>
            <a:r>
              <a:rPr lang="de-DE" dirty="0"/>
              <a:t>Eisenbahnen übersenden die Programme über ihre Aufsichtsbehörden an das für das </a:t>
            </a:r>
            <a:r>
              <a:rPr lang="de-DE" dirty="0">
                <a:solidFill>
                  <a:schemeClr val="accent1"/>
                </a:solidFill>
              </a:rPr>
              <a:t>Zielvereinbarungsregister </a:t>
            </a:r>
            <a:r>
              <a:rPr lang="de-DE" dirty="0"/>
              <a:t>zuständige Bundesministerium. </a:t>
            </a:r>
          </a:p>
        </p:txBody>
      </p:sp>
      <p:sp>
        <p:nvSpPr>
          <p:cNvPr id="4" name="Datumsplatzhalter 3"/>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p:cNvSpPr>
            <a:spLocks noGrp="1"/>
          </p:cNvSpPr>
          <p:nvPr>
            <p:ph type="sldNum" sz="quarter" idx="11"/>
          </p:nvPr>
        </p:nvSpPr>
        <p:spPr/>
        <p:txBody>
          <a:bodyPr/>
          <a:lstStyle/>
          <a:p>
            <a:fld id="{3B098330-D37D-4A43-878B-D3DC866E0730}" type="slidenum">
              <a:rPr lang="en-GB" smtClean="0"/>
              <a:pPr/>
              <a:t>12</a:t>
            </a:fld>
            <a:endParaRPr lang="en-GB"/>
          </a:p>
        </p:txBody>
      </p:sp>
      <p:sp>
        <p:nvSpPr>
          <p:cNvPr id="6" name="Fußzeilenplatzhalter 5"/>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303986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7BCF3D06-FD02-4955-80B1-638FC1DDFC42}"/>
              </a:ext>
            </a:extLst>
          </p:cNvPr>
          <p:cNvSpPr>
            <a:spLocks noGrp="1"/>
          </p:cNvSpPr>
          <p:nvPr>
            <p:ph type="title"/>
          </p:nvPr>
        </p:nvSpPr>
        <p:spPr/>
        <p:txBody>
          <a:bodyPr/>
          <a:lstStyle/>
          <a:p>
            <a:r>
              <a:rPr lang="de-DE" dirty="0"/>
              <a:t>Fahrgastrechte-VO</a:t>
            </a:r>
            <a:br>
              <a:rPr lang="de-DE" dirty="0"/>
            </a:br>
            <a:r>
              <a:rPr lang="de-DE" dirty="0"/>
              <a:t>EG 1371/2007</a:t>
            </a:r>
          </a:p>
        </p:txBody>
      </p:sp>
      <p:sp>
        <p:nvSpPr>
          <p:cNvPr id="3" name="Inhaltsplatzhalter 2">
            <a:extLst>
              <a:ext uri="{FF2B5EF4-FFF2-40B4-BE49-F238E27FC236}">
                <a16:creationId xmlns:a16="http://schemas.microsoft.com/office/drawing/2014/main" xmlns="" id="{DF185682-921E-4F5D-B812-818341BAF47A}"/>
              </a:ext>
            </a:extLst>
          </p:cNvPr>
          <p:cNvSpPr>
            <a:spLocks noGrp="1"/>
          </p:cNvSpPr>
          <p:nvPr>
            <p:ph idx="1"/>
          </p:nvPr>
        </p:nvSpPr>
        <p:spPr/>
        <p:txBody>
          <a:bodyPr>
            <a:normAutofit fontScale="85000" lnSpcReduction="10000"/>
          </a:bodyPr>
          <a:lstStyle/>
          <a:p>
            <a:r>
              <a:rPr lang="de-DE" dirty="0"/>
              <a:t>Art. 288 Abs. 2 AEUV (Vertrag über Arbeitsweise der EU) </a:t>
            </a:r>
            <a:r>
              <a:rPr lang="de-DE" dirty="0">
                <a:sym typeface="Wingdings" panose="05000000000000000000" pitchFamily="2" charset="2"/>
              </a:rPr>
              <a:t></a:t>
            </a:r>
            <a:r>
              <a:rPr lang="de-DE" dirty="0"/>
              <a:t> Verordnungen des Rates und der Kommission </a:t>
            </a:r>
            <a:r>
              <a:rPr lang="de-DE" dirty="0">
                <a:sym typeface="Wingdings" panose="05000000000000000000" pitchFamily="2" charset="2"/>
              </a:rPr>
              <a:t> </a:t>
            </a:r>
            <a:r>
              <a:rPr lang="de-DE" dirty="0"/>
              <a:t>Rechtsakte, mit allgemeiner verbindlicher und unmittelbarer Geltung in jedem Mitgliedstaat. </a:t>
            </a:r>
          </a:p>
          <a:p>
            <a:r>
              <a:rPr lang="de-DE" dirty="0"/>
              <a:t>Keine weiteren Umsetzungsakte erforderlich.</a:t>
            </a:r>
          </a:p>
          <a:p>
            <a:r>
              <a:rPr lang="de-DE" dirty="0"/>
              <a:t>Entgegenstehendesnationales Recht wird verdrängt</a:t>
            </a:r>
          </a:p>
          <a:p>
            <a:r>
              <a:rPr lang="de-DE" dirty="0"/>
              <a:t>Art. 19- 25: Rechte von Menschen mit Mobilitätseinschränkungen </a:t>
            </a:r>
          </a:p>
          <a:p>
            <a:endParaRPr lang="de-DE" dirty="0"/>
          </a:p>
          <a:p>
            <a:endParaRPr lang="de-DE" dirty="0"/>
          </a:p>
        </p:txBody>
      </p:sp>
      <p:sp>
        <p:nvSpPr>
          <p:cNvPr id="4" name="Datumsplatzhalter 3">
            <a:extLst>
              <a:ext uri="{FF2B5EF4-FFF2-40B4-BE49-F238E27FC236}">
                <a16:creationId xmlns:a16="http://schemas.microsoft.com/office/drawing/2014/main" xmlns="" id="{E384B6B4-6A47-47F0-90D1-550618A65D78}"/>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89C27F43-1B69-42FD-A1DA-773FC1E36923}"/>
              </a:ext>
            </a:extLst>
          </p:cNvPr>
          <p:cNvSpPr>
            <a:spLocks noGrp="1"/>
          </p:cNvSpPr>
          <p:nvPr>
            <p:ph type="sldNum" sz="quarter" idx="11"/>
          </p:nvPr>
        </p:nvSpPr>
        <p:spPr/>
        <p:txBody>
          <a:bodyPr/>
          <a:lstStyle/>
          <a:p>
            <a:fld id="{3B098330-D37D-4A43-878B-D3DC866E0730}" type="slidenum">
              <a:rPr lang="en-GB" smtClean="0"/>
              <a:pPr/>
              <a:t>13</a:t>
            </a:fld>
            <a:endParaRPr lang="en-GB"/>
          </a:p>
        </p:txBody>
      </p:sp>
      <p:sp>
        <p:nvSpPr>
          <p:cNvPr id="6" name="Fußzeilenplatzhalter 5">
            <a:extLst>
              <a:ext uri="{FF2B5EF4-FFF2-40B4-BE49-F238E27FC236}">
                <a16:creationId xmlns:a16="http://schemas.microsoft.com/office/drawing/2014/main" xmlns="" id="{661E71A8-3318-45EA-92D1-765AFD7556DE}"/>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3041393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56CC1230-B809-49A7-AE12-419527A80E63}"/>
              </a:ext>
            </a:extLst>
          </p:cNvPr>
          <p:cNvSpPr>
            <a:spLocks noGrp="1"/>
          </p:cNvSpPr>
          <p:nvPr>
            <p:ph type="title"/>
          </p:nvPr>
        </p:nvSpPr>
        <p:spPr/>
        <p:txBody>
          <a:bodyPr/>
          <a:lstStyle/>
          <a:p>
            <a:r>
              <a:rPr lang="de-DE" dirty="0"/>
              <a:t>Rechte aus</a:t>
            </a:r>
            <a:br>
              <a:rPr lang="de-DE" dirty="0"/>
            </a:br>
            <a:r>
              <a:rPr lang="de-DE" dirty="0"/>
              <a:t>EG 1371/2007</a:t>
            </a:r>
          </a:p>
        </p:txBody>
      </p:sp>
      <p:sp>
        <p:nvSpPr>
          <p:cNvPr id="3" name="Inhaltsplatzhalter 2">
            <a:extLst>
              <a:ext uri="{FF2B5EF4-FFF2-40B4-BE49-F238E27FC236}">
                <a16:creationId xmlns:a16="http://schemas.microsoft.com/office/drawing/2014/main" xmlns="" id="{53FD0483-E10D-4FF5-AAF1-111837956405}"/>
              </a:ext>
            </a:extLst>
          </p:cNvPr>
          <p:cNvSpPr>
            <a:spLocks noGrp="1"/>
          </p:cNvSpPr>
          <p:nvPr>
            <p:ph idx="1"/>
          </p:nvPr>
        </p:nvSpPr>
        <p:spPr/>
        <p:txBody>
          <a:bodyPr>
            <a:normAutofit fontScale="77500" lnSpcReduction="20000"/>
          </a:bodyPr>
          <a:lstStyle/>
          <a:p>
            <a:r>
              <a:rPr lang="de-DE" dirty="0"/>
              <a:t>Eisenbahnunternehmer und Bahnhofsbetreiber stellen unter aktiver Beteiligung nicht diskriminierende Zugangsregeln für die Beförderungen von Personen mit Behinderungen und von Personen mit eingeschränkter Mobilität auf </a:t>
            </a:r>
          </a:p>
          <a:p>
            <a:r>
              <a:rPr lang="de-DE" dirty="0"/>
              <a:t>Hilfeleistungen zwingend erforderlich um zu ermöglichen, dass Menschen mit Behinderungen in Züge gelangen, sie verlassen und umsteigen können (Barrierefreiheit oder Angemessene Vorkehrungen)</a:t>
            </a:r>
          </a:p>
          <a:p>
            <a:r>
              <a:rPr lang="de-DE" dirty="0"/>
              <a:t>Art der Hilfeleistungen: offen. Müssen Zweck erfüllen: diskriminierungsfreier Zugang/ Nutzung.</a:t>
            </a:r>
          </a:p>
        </p:txBody>
      </p:sp>
      <p:sp>
        <p:nvSpPr>
          <p:cNvPr id="4" name="Datumsplatzhalter 3">
            <a:extLst>
              <a:ext uri="{FF2B5EF4-FFF2-40B4-BE49-F238E27FC236}">
                <a16:creationId xmlns:a16="http://schemas.microsoft.com/office/drawing/2014/main" xmlns="" id="{D6CEF22B-EDA8-415A-A5D7-308E18D81824}"/>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696C4CF2-B8EF-419E-876D-0A8BD13D5781}"/>
              </a:ext>
            </a:extLst>
          </p:cNvPr>
          <p:cNvSpPr>
            <a:spLocks noGrp="1"/>
          </p:cNvSpPr>
          <p:nvPr>
            <p:ph type="sldNum" sz="quarter" idx="11"/>
          </p:nvPr>
        </p:nvSpPr>
        <p:spPr/>
        <p:txBody>
          <a:bodyPr/>
          <a:lstStyle/>
          <a:p>
            <a:fld id="{3B098330-D37D-4A43-878B-D3DC866E0730}" type="slidenum">
              <a:rPr lang="en-GB" smtClean="0"/>
              <a:pPr/>
              <a:t>14</a:t>
            </a:fld>
            <a:endParaRPr lang="en-GB"/>
          </a:p>
        </p:txBody>
      </p:sp>
      <p:sp>
        <p:nvSpPr>
          <p:cNvPr id="6" name="Fußzeilenplatzhalter 5">
            <a:extLst>
              <a:ext uri="{FF2B5EF4-FFF2-40B4-BE49-F238E27FC236}">
                <a16:creationId xmlns:a16="http://schemas.microsoft.com/office/drawing/2014/main" xmlns="" id="{CFDABE6A-DF22-445C-8489-E134D067CAFB}"/>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1407935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Streitpunkte</a:t>
            </a:r>
            <a:br>
              <a:rPr lang="de-DE" dirty="0"/>
            </a:br>
            <a:r>
              <a:rPr lang="de-DE" dirty="0"/>
              <a:t>EG 1371/2007</a:t>
            </a:r>
          </a:p>
        </p:txBody>
      </p:sp>
      <p:sp>
        <p:nvSpPr>
          <p:cNvPr id="3" name="Inhaltsplatzhalter 2"/>
          <p:cNvSpPr>
            <a:spLocks noGrp="1"/>
          </p:cNvSpPr>
          <p:nvPr>
            <p:ph idx="1"/>
          </p:nvPr>
        </p:nvSpPr>
        <p:spPr/>
        <p:txBody>
          <a:bodyPr>
            <a:normAutofit/>
          </a:bodyPr>
          <a:lstStyle/>
          <a:p>
            <a:pPr lvl="1">
              <a:defRPr/>
            </a:pPr>
            <a:r>
              <a:rPr lang="de-DE" dirty="0"/>
              <a:t>Pflicht zur Voranmeldung (48 Stunden) </a:t>
            </a:r>
            <a:r>
              <a:rPr lang="de-DE" dirty="0">
                <a:sym typeface="Wingdings" panose="05000000000000000000" pitchFamily="2" charset="2"/>
              </a:rPr>
              <a:t> Rechte, wenn Voranmeldung nicht eingehalten ist</a:t>
            </a:r>
          </a:p>
          <a:p>
            <a:pPr lvl="1">
              <a:defRPr/>
            </a:pPr>
            <a:r>
              <a:rPr lang="de-DE" dirty="0">
                <a:sym typeface="Wingdings" panose="05000000000000000000" pitchFamily="2" charset="2"/>
              </a:rPr>
              <a:t>Hilfeleistungen zu den Betriebszeiten – oder nur in bestimmten Zeiten? </a:t>
            </a:r>
          </a:p>
          <a:p>
            <a:pPr lvl="1">
              <a:defRPr/>
            </a:pPr>
            <a:r>
              <a:rPr lang="de-DE" dirty="0">
                <a:sym typeface="Wingdings" panose="05000000000000000000" pitchFamily="2" charset="2"/>
              </a:rPr>
              <a:t>Bahnhöfe ohne Personal? Wir wird Zugang dort möglich? </a:t>
            </a:r>
          </a:p>
          <a:p>
            <a:pPr lvl="1">
              <a:defRPr/>
            </a:pPr>
            <a:endParaRPr lang="de-DE" dirty="0"/>
          </a:p>
        </p:txBody>
      </p:sp>
      <p:sp>
        <p:nvSpPr>
          <p:cNvPr id="4" name="Datumsplatzhalter 3"/>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p:cNvSpPr>
            <a:spLocks noGrp="1"/>
          </p:cNvSpPr>
          <p:nvPr>
            <p:ph type="sldNum" sz="quarter" idx="11"/>
          </p:nvPr>
        </p:nvSpPr>
        <p:spPr/>
        <p:txBody>
          <a:bodyPr/>
          <a:lstStyle/>
          <a:p>
            <a:fld id="{3B098330-D37D-4A43-878B-D3DC866E0730}" type="slidenum">
              <a:rPr lang="en-GB" smtClean="0"/>
              <a:pPr/>
              <a:t>15</a:t>
            </a:fld>
            <a:endParaRPr lang="en-GB"/>
          </a:p>
        </p:txBody>
      </p:sp>
      <p:sp>
        <p:nvSpPr>
          <p:cNvPr id="6" name="Fußzeilenplatzhalter 5"/>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3365412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8A647D74-7E58-4425-90B1-F51E6888A09F}"/>
              </a:ext>
            </a:extLst>
          </p:cNvPr>
          <p:cNvSpPr>
            <a:spLocks noGrp="1"/>
          </p:cNvSpPr>
          <p:nvPr>
            <p:ph type="title"/>
          </p:nvPr>
        </p:nvSpPr>
        <p:spPr/>
        <p:txBody>
          <a:bodyPr/>
          <a:lstStyle/>
          <a:p>
            <a:r>
              <a:rPr lang="de-DE" dirty="0"/>
              <a:t>Antidiskriminierungsrechtliche</a:t>
            </a:r>
            <a:br>
              <a:rPr lang="de-DE" dirty="0"/>
            </a:br>
            <a:r>
              <a:rPr lang="de-DE" dirty="0"/>
              <a:t>Regelungen</a:t>
            </a:r>
          </a:p>
        </p:txBody>
      </p:sp>
      <p:sp>
        <p:nvSpPr>
          <p:cNvPr id="3" name="Inhaltsplatzhalter 2">
            <a:extLst>
              <a:ext uri="{FF2B5EF4-FFF2-40B4-BE49-F238E27FC236}">
                <a16:creationId xmlns:a16="http://schemas.microsoft.com/office/drawing/2014/main" xmlns="" id="{D48A858A-3E65-437C-871D-893147E5AB27}"/>
              </a:ext>
            </a:extLst>
          </p:cNvPr>
          <p:cNvSpPr>
            <a:spLocks noGrp="1"/>
          </p:cNvSpPr>
          <p:nvPr>
            <p:ph idx="1"/>
          </p:nvPr>
        </p:nvSpPr>
        <p:spPr/>
        <p:txBody>
          <a:bodyPr>
            <a:normAutofit fontScale="85000" lnSpcReduction="20000"/>
          </a:bodyPr>
          <a:lstStyle/>
          <a:p>
            <a:r>
              <a:rPr lang="de-DE" dirty="0"/>
              <a:t>Art 3 Abs 3 Satz 2 GG: „Niemand darf wegen seiner Behinderung benachteiligt werden.“</a:t>
            </a:r>
          </a:p>
          <a:p>
            <a:r>
              <a:rPr lang="de-DE" dirty="0"/>
              <a:t>BGG: </a:t>
            </a:r>
            <a:r>
              <a:rPr lang="de-DE" dirty="0">
                <a:sym typeface="Wingdings" panose="05000000000000000000" pitchFamily="2" charset="2"/>
              </a:rPr>
              <a:t> adressieren Träger öffentlicher Gewalt. Eisenbahnen = keine Träger </a:t>
            </a:r>
            <a:r>
              <a:rPr lang="de-DE" dirty="0" err="1">
                <a:sym typeface="Wingdings" panose="05000000000000000000" pitchFamily="2" charset="2"/>
              </a:rPr>
              <a:t>öffentl</a:t>
            </a:r>
            <a:r>
              <a:rPr lang="de-DE" dirty="0">
                <a:sym typeface="Wingdings" panose="05000000000000000000" pitchFamily="2" charset="2"/>
              </a:rPr>
              <a:t>. Gewalt. Aber: Bund =&gt; Eigentümer DB AG  daher: </a:t>
            </a:r>
            <a:r>
              <a:rPr lang="de-DE" dirty="0" err="1"/>
              <a:t>Hinwirkungspflicht</a:t>
            </a:r>
            <a:r>
              <a:rPr lang="de-DE" dirty="0"/>
              <a:t> aus § 1 Abs 3 BGG</a:t>
            </a:r>
          </a:p>
          <a:p>
            <a:r>
              <a:rPr lang="de-DE" dirty="0"/>
              <a:t>Förderungspflicht aus § 1 Abs 2 BGG hinsichtlich der Ziele des BGG (Beseitigung von Benachteiligung/ gleichwertige Teilhabe gewährleisten) im Rahmen Verwaltungsaufgaben (</a:t>
            </a:r>
            <a:r>
              <a:rPr lang="de-DE" dirty="0" err="1"/>
              <a:t>aufsicht</a:t>
            </a:r>
            <a:r>
              <a:rPr lang="de-DE" dirty="0"/>
              <a:t> führen EBA) </a:t>
            </a:r>
            <a:endParaRPr lang="de-DE" dirty="0">
              <a:sym typeface="Wingdings" panose="05000000000000000000" pitchFamily="2" charset="2"/>
            </a:endParaRPr>
          </a:p>
        </p:txBody>
      </p:sp>
      <p:sp>
        <p:nvSpPr>
          <p:cNvPr id="4" name="Datumsplatzhalter 3">
            <a:extLst>
              <a:ext uri="{FF2B5EF4-FFF2-40B4-BE49-F238E27FC236}">
                <a16:creationId xmlns:a16="http://schemas.microsoft.com/office/drawing/2014/main" xmlns="" id="{E9893112-37D2-48F4-A01B-1C5D748DDD77}"/>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9F05680F-EF56-46EF-8220-20DE245A260D}"/>
              </a:ext>
            </a:extLst>
          </p:cNvPr>
          <p:cNvSpPr>
            <a:spLocks noGrp="1"/>
          </p:cNvSpPr>
          <p:nvPr>
            <p:ph type="sldNum" sz="quarter" idx="11"/>
          </p:nvPr>
        </p:nvSpPr>
        <p:spPr/>
        <p:txBody>
          <a:bodyPr/>
          <a:lstStyle/>
          <a:p>
            <a:fld id="{3B098330-D37D-4A43-878B-D3DC866E0730}" type="slidenum">
              <a:rPr lang="en-GB" smtClean="0"/>
              <a:pPr/>
              <a:t>16</a:t>
            </a:fld>
            <a:endParaRPr lang="en-GB"/>
          </a:p>
        </p:txBody>
      </p:sp>
      <p:sp>
        <p:nvSpPr>
          <p:cNvPr id="6" name="Fußzeilenplatzhalter 5">
            <a:extLst>
              <a:ext uri="{FF2B5EF4-FFF2-40B4-BE49-F238E27FC236}">
                <a16:creationId xmlns:a16="http://schemas.microsoft.com/office/drawing/2014/main" xmlns="" id="{479489F6-58E1-43B2-A150-AB0E1554596B}"/>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1187426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3F4100FE-34BE-4C78-8A9C-CDA4EA080E8C}"/>
              </a:ext>
            </a:extLst>
          </p:cNvPr>
          <p:cNvSpPr>
            <a:spLocks noGrp="1"/>
          </p:cNvSpPr>
          <p:nvPr>
            <p:ph type="title"/>
          </p:nvPr>
        </p:nvSpPr>
        <p:spPr/>
        <p:txBody>
          <a:bodyPr/>
          <a:lstStyle/>
          <a:p>
            <a:r>
              <a:rPr lang="de-DE" dirty="0"/>
              <a:t>AGG</a:t>
            </a:r>
          </a:p>
        </p:txBody>
      </p:sp>
      <p:sp>
        <p:nvSpPr>
          <p:cNvPr id="3" name="Inhaltsplatzhalter 2">
            <a:extLst>
              <a:ext uri="{FF2B5EF4-FFF2-40B4-BE49-F238E27FC236}">
                <a16:creationId xmlns:a16="http://schemas.microsoft.com/office/drawing/2014/main" xmlns="" id="{2B7AB8B7-58ED-4810-BED1-934E605197B0}"/>
              </a:ext>
            </a:extLst>
          </p:cNvPr>
          <p:cNvSpPr>
            <a:spLocks noGrp="1"/>
          </p:cNvSpPr>
          <p:nvPr>
            <p:ph idx="1"/>
          </p:nvPr>
        </p:nvSpPr>
        <p:spPr/>
        <p:txBody>
          <a:bodyPr>
            <a:normAutofit fontScale="92500"/>
          </a:bodyPr>
          <a:lstStyle/>
          <a:p>
            <a:r>
              <a:rPr lang="de-DE" dirty="0"/>
              <a:t>§§19 ff.  AGG: Zivilrechtlich. </a:t>
            </a:r>
          </a:p>
          <a:p>
            <a:r>
              <a:rPr lang="de-DE" dirty="0"/>
              <a:t>AGG Neben EG 1371/2007 wirksam, soweit es keine eisenbahnrechtliche Zielsetzung verfolgt. </a:t>
            </a:r>
          </a:p>
          <a:p>
            <a:r>
              <a:rPr lang="de-DE" dirty="0"/>
              <a:t>Benachteiligung bei Vertragsdurchführung</a:t>
            </a:r>
          </a:p>
          <a:p>
            <a:r>
              <a:rPr lang="de-DE" dirty="0"/>
              <a:t>Rechtsfolge § 21 AGG: Beseitigung Beeinträchtigung / Ersatz von Schäden (auch immaterielle)</a:t>
            </a:r>
          </a:p>
          <a:p>
            <a:endParaRPr lang="de-DE" dirty="0"/>
          </a:p>
        </p:txBody>
      </p:sp>
      <p:sp>
        <p:nvSpPr>
          <p:cNvPr id="4" name="Datumsplatzhalter 3">
            <a:extLst>
              <a:ext uri="{FF2B5EF4-FFF2-40B4-BE49-F238E27FC236}">
                <a16:creationId xmlns:a16="http://schemas.microsoft.com/office/drawing/2014/main" xmlns="" id="{1BD187C5-99D7-44A2-B5CB-38B7CDB9F20E}"/>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C215C112-C212-47AB-9187-BF9052795A96}"/>
              </a:ext>
            </a:extLst>
          </p:cNvPr>
          <p:cNvSpPr>
            <a:spLocks noGrp="1"/>
          </p:cNvSpPr>
          <p:nvPr>
            <p:ph type="sldNum" sz="quarter" idx="11"/>
          </p:nvPr>
        </p:nvSpPr>
        <p:spPr/>
        <p:txBody>
          <a:bodyPr/>
          <a:lstStyle/>
          <a:p>
            <a:fld id="{3B098330-D37D-4A43-878B-D3DC866E0730}" type="slidenum">
              <a:rPr lang="en-GB" smtClean="0"/>
              <a:pPr/>
              <a:t>17</a:t>
            </a:fld>
            <a:endParaRPr lang="en-GB"/>
          </a:p>
        </p:txBody>
      </p:sp>
      <p:sp>
        <p:nvSpPr>
          <p:cNvPr id="6" name="Fußzeilenplatzhalter 5">
            <a:extLst>
              <a:ext uri="{FF2B5EF4-FFF2-40B4-BE49-F238E27FC236}">
                <a16:creationId xmlns:a16="http://schemas.microsoft.com/office/drawing/2014/main" xmlns="" id="{2EF0F234-34D3-48AF-B51E-8B0D74DE20E4}"/>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20092540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88B4120D-CD31-4EB6-A2D6-510A71105D12}"/>
              </a:ext>
            </a:extLst>
          </p:cNvPr>
          <p:cNvSpPr>
            <a:spLocks noGrp="1"/>
          </p:cNvSpPr>
          <p:nvPr>
            <p:ph type="title"/>
          </p:nvPr>
        </p:nvSpPr>
        <p:spPr/>
        <p:txBody>
          <a:bodyPr/>
          <a:lstStyle/>
          <a:p>
            <a:r>
              <a:rPr lang="de-DE" dirty="0"/>
              <a:t>Rechtsdurchsetzung</a:t>
            </a:r>
          </a:p>
        </p:txBody>
      </p:sp>
      <p:sp>
        <p:nvSpPr>
          <p:cNvPr id="3" name="Inhaltsplatzhalter 2">
            <a:extLst>
              <a:ext uri="{FF2B5EF4-FFF2-40B4-BE49-F238E27FC236}">
                <a16:creationId xmlns:a16="http://schemas.microsoft.com/office/drawing/2014/main" xmlns="" id="{E3702206-A9E9-4045-A43F-EC2AAADA4A2F}"/>
              </a:ext>
            </a:extLst>
          </p:cNvPr>
          <p:cNvSpPr>
            <a:spLocks noGrp="1"/>
          </p:cNvSpPr>
          <p:nvPr>
            <p:ph idx="1"/>
          </p:nvPr>
        </p:nvSpPr>
        <p:spPr/>
        <p:txBody>
          <a:bodyPr>
            <a:normAutofit fontScale="85000" lnSpcReduction="20000"/>
          </a:bodyPr>
          <a:lstStyle/>
          <a:p>
            <a:r>
              <a:rPr lang="de-DE" b="1" dirty="0"/>
              <a:t>Individualrechtlich:</a:t>
            </a:r>
          </a:p>
          <a:p>
            <a:r>
              <a:rPr lang="de-DE" dirty="0"/>
              <a:t>1371/2007 Art 30: Beschwerdeverfahren bei EBA </a:t>
            </a:r>
            <a:r>
              <a:rPr lang="de-DE" dirty="0">
                <a:sym typeface="Wingdings" panose="05000000000000000000" pitchFamily="2" charset="2"/>
              </a:rPr>
              <a:t> gegen Bescheid: Weg zu den Verwaltungsgerichten</a:t>
            </a:r>
          </a:p>
          <a:p>
            <a:r>
              <a:rPr lang="de-DE" dirty="0">
                <a:sym typeface="Wingdings" panose="05000000000000000000" pitchFamily="2" charset="2"/>
              </a:rPr>
              <a:t>Sanktionen Art 32 1371/2007: § 5 a Abs 9 AEG  Zwangsgelder durch EBA bis 500.000 EUR. Entschädigung für Passagiere nicht normiert. </a:t>
            </a:r>
          </a:p>
          <a:p>
            <a:r>
              <a:rPr lang="de-DE" dirty="0">
                <a:sym typeface="Wingdings" panose="05000000000000000000" pitchFamily="2" charset="2"/>
              </a:rPr>
              <a:t>Die in Kapitel 4 /VO (Art 15 bis 18) geregelten Entschädigungssummen wg Verspätungen/ verpassten Anschlüssen/ Zugausfällen könnten Anwendung finden (sind aber nicht abschreckend)</a:t>
            </a:r>
            <a:endParaRPr lang="de-DE" dirty="0"/>
          </a:p>
          <a:p>
            <a:endParaRPr lang="de-DE" dirty="0"/>
          </a:p>
        </p:txBody>
      </p:sp>
      <p:sp>
        <p:nvSpPr>
          <p:cNvPr id="4" name="Datumsplatzhalter 3">
            <a:extLst>
              <a:ext uri="{FF2B5EF4-FFF2-40B4-BE49-F238E27FC236}">
                <a16:creationId xmlns:a16="http://schemas.microsoft.com/office/drawing/2014/main" xmlns="" id="{1F719648-56F6-4C6F-944C-0023469F557A}"/>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89F0072C-8E12-4622-81B4-C6F91C3C5D19}"/>
              </a:ext>
            </a:extLst>
          </p:cNvPr>
          <p:cNvSpPr>
            <a:spLocks noGrp="1"/>
          </p:cNvSpPr>
          <p:nvPr>
            <p:ph type="sldNum" sz="quarter" idx="11"/>
          </p:nvPr>
        </p:nvSpPr>
        <p:spPr/>
        <p:txBody>
          <a:bodyPr/>
          <a:lstStyle/>
          <a:p>
            <a:fld id="{3B098330-D37D-4A43-878B-D3DC866E0730}" type="slidenum">
              <a:rPr lang="en-GB" smtClean="0"/>
              <a:pPr/>
              <a:t>18</a:t>
            </a:fld>
            <a:endParaRPr lang="en-GB"/>
          </a:p>
        </p:txBody>
      </p:sp>
      <p:sp>
        <p:nvSpPr>
          <p:cNvPr id="6" name="Fußzeilenplatzhalter 5">
            <a:extLst>
              <a:ext uri="{FF2B5EF4-FFF2-40B4-BE49-F238E27FC236}">
                <a16:creationId xmlns:a16="http://schemas.microsoft.com/office/drawing/2014/main" xmlns="" id="{524299A1-3665-417D-AB11-DE65E0816E28}"/>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39526026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xmlns="" id="{D5CA4578-2D82-4839-9559-071487FE8134}"/>
              </a:ext>
            </a:extLst>
          </p:cNvPr>
          <p:cNvSpPr>
            <a:spLocks noGrp="1"/>
          </p:cNvSpPr>
          <p:nvPr>
            <p:ph type="title"/>
          </p:nvPr>
        </p:nvSpPr>
        <p:spPr/>
        <p:txBody>
          <a:bodyPr/>
          <a:lstStyle/>
          <a:p>
            <a:r>
              <a:rPr lang="de-DE" dirty="0"/>
              <a:t>Ausblick</a:t>
            </a:r>
          </a:p>
        </p:txBody>
      </p:sp>
      <p:sp>
        <p:nvSpPr>
          <p:cNvPr id="8" name="Inhaltsplatzhalter 7">
            <a:extLst>
              <a:ext uri="{FF2B5EF4-FFF2-40B4-BE49-F238E27FC236}">
                <a16:creationId xmlns:a16="http://schemas.microsoft.com/office/drawing/2014/main" xmlns="" id="{BE129C46-2227-45E0-AA20-5D34F938F076}"/>
              </a:ext>
            </a:extLst>
          </p:cNvPr>
          <p:cNvSpPr>
            <a:spLocks noGrp="1"/>
          </p:cNvSpPr>
          <p:nvPr>
            <p:ph idx="1"/>
          </p:nvPr>
        </p:nvSpPr>
        <p:spPr/>
        <p:txBody>
          <a:bodyPr>
            <a:normAutofit fontScale="77500" lnSpcReduction="20000"/>
          </a:bodyPr>
          <a:lstStyle/>
          <a:p>
            <a:r>
              <a:rPr lang="de-DE" dirty="0"/>
              <a:t>Barrierefreiheit ÖPNV / Fernverkehr: für Teilhabe zentral</a:t>
            </a:r>
          </a:p>
          <a:p>
            <a:r>
              <a:rPr lang="de-DE" dirty="0"/>
              <a:t>Seit langer Zeit umkämpft. Fortschritte mit Blick auf Zeit </a:t>
            </a:r>
            <a:r>
              <a:rPr lang="de-DE" dirty="0">
                <a:sym typeface="Wingdings" panose="05000000000000000000" pitchFamily="2" charset="2"/>
              </a:rPr>
              <a:t> marginal</a:t>
            </a:r>
          </a:p>
          <a:p>
            <a:r>
              <a:rPr lang="de-DE" dirty="0">
                <a:sym typeface="Wingdings" panose="05000000000000000000" pitchFamily="2" charset="2"/>
              </a:rPr>
              <a:t>Partizipation stärken</a:t>
            </a:r>
          </a:p>
          <a:p>
            <a:r>
              <a:rPr lang="de-DE" dirty="0">
                <a:sym typeface="Wingdings" panose="05000000000000000000" pitchFamily="2" charset="2"/>
              </a:rPr>
              <a:t>Reform 1371/2007 kein Schritt zurück</a:t>
            </a:r>
          </a:p>
          <a:p>
            <a:r>
              <a:rPr lang="de-DE" dirty="0">
                <a:sym typeface="Wingdings" panose="05000000000000000000" pitchFamily="2" charset="2"/>
              </a:rPr>
              <a:t>Artikel 3 Abs 3 Satz 2 GG / UN-BRK/ BGG  Fördergebot</a:t>
            </a:r>
          </a:p>
          <a:p>
            <a:r>
              <a:rPr lang="de-DE" dirty="0"/>
              <a:t>EBA: Aufsicht nachkommen</a:t>
            </a:r>
          </a:p>
          <a:p>
            <a:r>
              <a:rPr lang="de-DE" dirty="0"/>
              <a:t>Sanktionen: Effizient und abschreckend </a:t>
            </a:r>
          </a:p>
        </p:txBody>
      </p:sp>
      <p:sp>
        <p:nvSpPr>
          <p:cNvPr id="4" name="Datumsplatzhalter 3">
            <a:extLst>
              <a:ext uri="{FF2B5EF4-FFF2-40B4-BE49-F238E27FC236}">
                <a16:creationId xmlns:a16="http://schemas.microsoft.com/office/drawing/2014/main" xmlns="" id="{FB840429-3F49-48F1-A901-0089F7E10980}"/>
              </a:ext>
            </a:extLst>
          </p:cNvPr>
          <p:cNvSpPr>
            <a:spLocks noGrp="1"/>
          </p:cNvSpPr>
          <p:nvPr>
            <p:ph type="dt" sz="half" idx="10"/>
          </p:nvPr>
        </p:nvSpPr>
        <p:spPr/>
        <p:txBody>
          <a:bodyPr/>
          <a:lstStyle/>
          <a:p>
            <a:fld id="{801C407E-0F6B-4FA1-8E6D-CA7C081DC289}" type="datetime1">
              <a:rPr lang="de-DE" smtClean="0"/>
              <a:t>03.11.2020</a:t>
            </a:fld>
            <a:endParaRPr lang="en-GB"/>
          </a:p>
        </p:txBody>
      </p:sp>
      <p:sp>
        <p:nvSpPr>
          <p:cNvPr id="5" name="Foliennummernplatzhalter 4">
            <a:extLst>
              <a:ext uri="{FF2B5EF4-FFF2-40B4-BE49-F238E27FC236}">
                <a16:creationId xmlns:a16="http://schemas.microsoft.com/office/drawing/2014/main" xmlns="" id="{38253E42-EB0C-4319-95E5-6202F8B926C3}"/>
              </a:ext>
            </a:extLst>
          </p:cNvPr>
          <p:cNvSpPr>
            <a:spLocks noGrp="1"/>
          </p:cNvSpPr>
          <p:nvPr>
            <p:ph type="sldNum" sz="quarter" idx="11"/>
          </p:nvPr>
        </p:nvSpPr>
        <p:spPr/>
        <p:txBody>
          <a:bodyPr/>
          <a:lstStyle/>
          <a:p>
            <a:fld id="{E82603EC-D21F-45F9-9856-EA4CFF534799}" type="slidenum">
              <a:rPr lang="en-GB" smtClean="0"/>
              <a:pPr/>
              <a:t>19</a:t>
            </a:fld>
            <a:endParaRPr lang="en-GB"/>
          </a:p>
        </p:txBody>
      </p:sp>
      <p:sp>
        <p:nvSpPr>
          <p:cNvPr id="6" name="Fußzeilenplatzhalter 5">
            <a:extLst>
              <a:ext uri="{FF2B5EF4-FFF2-40B4-BE49-F238E27FC236}">
                <a16:creationId xmlns:a16="http://schemas.microsoft.com/office/drawing/2014/main" xmlns="" id="{EDF3BA1C-BAFC-4894-9540-006208F749BE}"/>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384758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CF5D16EB-C621-41C2-B19A-6CF0D21EF1E4}"/>
              </a:ext>
            </a:extLst>
          </p:cNvPr>
          <p:cNvSpPr>
            <a:spLocks noGrp="1"/>
          </p:cNvSpPr>
          <p:nvPr>
            <p:ph type="title"/>
          </p:nvPr>
        </p:nvSpPr>
        <p:spPr/>
        <p:txBody>
          <a:bodyPr/>
          <a:lstStyle/>
          <a:p>
            <a:r>
              <a:rPr lang="de-DE" dirty="0"/>
              <a:t>Gliederung </a:t>
            </a:r>
          </a:p>
        </p:txBody>
      </p:sp>
      <p:sp>
        <p:nvSpPr>
          <p:cNvPr id="3" name="Inhaltsplatzhalter 2">
            <a:extLst>
              <a:ext uri="{FF2B5EF4-FFF2-40B4-BE49-F238E27FC236}">
                <a16:creationId xmlns:a16="http://schemas.microsoft.com/office/drawing/2014/main" xmlns="" id="{DA90E0D3-80F6-4547-9B26-4AC5D293656F}"/>
              </a:ext>
            </a:extLst>
          </p:cNvPr>
          <p:cNvSpPr>
            <a:spLocks noGrp="1"/>
          </p:cNvSpPr>
          <p:nvPr>
            <p:ph idx="1"/>
          </p:nvPr>
        </p:nvSpPr>
        <p:spPr/>
        <p:txBody>
          <a:bodyPr>
            <a:normAutofit fontScale="92500" lnSpcReduction="10000"/>
          </a:bodyPr>
          <a:lstStyle/>
          <a:p>
            <a:r>
              <a:rPr lang="de-DE" dirty="0"/>
              <a:t>Begriffsbestimmung ÖPNV</a:t>
            </a:r>
          </a:p>
          <a:p>
            <a:r>
              <a:rPr lang="de-DE" dirty="0"/>
              <a:t>Abgrenzung Nah-, Fern-, Regional- Verkehr</a:t>
            </a:r>
          </a:p>
          <a:p>
            <a:r>
              <a:rPr lang="de-DE" dirty="0"/>
              <a:t>Probleme des Übergangs </a:t>
            </a:r>
          </a:p>
          <a:p>
            <a:r>
              <a:rPr lang="de-DE" dirty="0"/>
              <a:t>Eisenbahnrechtliche Regelungen f Barrierefreiheit</a:t>
            </a:r>
          </a:p>
          <a:p>
            <a:r>
              <a:rPr lang="de-DE" dirty="0"/>
              <a:t>Anti-Diskriminierungsrechtliche Regelungen</a:t>
            </a:r>
          </a:p>
          <a:p>
            <a:r>
              <a:rPr lang="de-DE" dirty="0"/>
              <a:t>Rechtliche Durchsetzung</a:t>
            </a:r>
          </a:p>
          <a:p>
            <a:r>
              <a:rPr lang="de-DE" dirty="0"/>
              <a:t>Ausblick </a:t>
            </a:r>
          </a:p>
        </p:txBody>
      </p:sp>
      <p:sp>
        <p:nvSpPr>
          <p:cNvPr id="4" name="Datumsplatzhalter 3">
            <a:extLst>
              <a:ext uri="{FF2B5EF4-FFF2-40B4-BE49-F238E27FC236}">
                <a16:creationId xmlns:a16="http://schemas.microsoft.com/office/drawing/2014/main" xmlns="" id="{C96131D7-4FE7-46C5-AE36-5A5E49030BEC}"/>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2C4782AF-A540-4EA4-9DD3-824046F29B56}"/>
              </a:ext>
            </a:extLst>
          </p:cNvPr>
          <p:cNvSpPr>
            <a:spLocks noGrp="1"/>
          </p:cNvSpPr>
          <p:nvPr>
            <p:ph type="sldNum" sz="quarter" idx="11"/>
          </p:nvPr>
        </p:nvSpPr>
        <p:spPr/>
        <p:txBody>
          <a:bodyPr/>
          <a:lstStyle/>
          <a:p>
            <a:fld id="{3B098330-D37D-4A43-878B-D3DC866E0730}" type="slidenum">
              <a:rPr lang="en-GB" smtClean="0"/>
              <a:pPr/>
              <a:t>2</a:t>
            </a:fld>
            <a:endParaRPr lang="en-GB"/>
          </a:p>
        </p:txBody>
      </p:sp>
      <p:sp>
        <p:nvSpPr>
          <p:cNvPr id="6" name="Fußzeilenplatzhalter 5">
            <a:extLst>
              <a:ext uri="{FF2B5EF4-FFF2-40B4-BE49-F238E27FC236}">
                <a16:creationId xmlns:a16="http://schemas.microsoft.com/office/drawing/2014/main" xmlns="" id="{40C7B87A-7959-443C-BDEF-87A194C29162}"/>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3727636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12B731CA-5143-4EEB-8173-A751113FFC26}"/>
              </a:ext>
            </a:extLst>
          </p:cNvPr>
          <p:cNvSpPr>
            <a:spLocks noGrp="1"/>
          </p:cNvSpPr>
          <p:nvPr>
            <p:ph type="title"/>
          </p:nvPr>
        </p:nvSpPr>
        <p:spPr/>
        <p:txBody>
          <a:bodyPr/>
          <a:lstStyle/>
          <a:p>
            <a:endParaRPr lang="de-DE"/>
          </a:p>
        </p:txBody>
      </p:sp>
      <p:sp>
        <p:nvSpPr>
          <p:cNvPr id="3" name="Inhaltsplatzhalter 2">
            <a:extLst>
              <a:ext uri="{FF2B5EF4-FFF2-40B4-BE49-F238E27FC236}">
                <a16:creationId xmlns:a16="http://schemas.microsoft.com/office/drawing/2014/main" xmlns="" id="{064E3B8B-9FE4-415D-BF7A-4DFB1083AB63}"/>
              </a:ext>
            </a:extLst>
          </p:cNvPr>
          <p:cNvSpPr>
            <a:spLocks noGrp="1"/>
          </p:cNvSpPr>
          <p:nvPr>
            <p:ph idx="1"/>
          </p:nvPr>
        </p:nvSpPr>
        <p:spPr/>
        <p:txBody>
          <a:bodyPr/>
          <a:lstStyle/>
          <a:p>
            <a:pPr marL="0" indent="0">
              <a:buNone/>
            </a:pPr>
            <a:r>
              <a:rPr lang="de-DE" dirty="0"/>
              <a:t>Rechtsanwalt Dr. Oliver Tolmein</a:t>
            </a:r>
          </a:p>
          <a:p>
            <a:pPr marL="0" indent="0">
              <a:buNone/>
            </a:pPr>
            <a:r>
              <a:rPr lang="de-DE" dirty="0"/>
              <a:t>Kanzlei Menschen und Rechte</a:t>
            </a:r>
          </a:p>
          <a:p>
            <a:pPr marL="0" indent="0">
              <a:buNone/>
            </a:pPr>
            <a:r>
              <a:rPr lang="de-DE" dirty="0"/>
              <a:t>Kühnehöfe 20</a:t>
            </a:r>
          </a:p>
          <a:p>
            <a:pPr marL="0" indent="0">
              <a:buNone/>
            </a:pPr>
            <a:r>
              <a:rPr lang="de-DE" dirty="0"/>
              <a:t>22761 Hamburg</a:t>
            </a:r>
          </a:p>
          <a:p>
            <a:pPr marL="0" indent="0">
              <a:buNone/>
            </a:pPr>
            <a:r>
              <a:rPr lang="de-DE" dirty="0"/>
              <a:t>040.600094700</a:t>
            </a:r>
          </a:p>
          <a:p>
            <a:pPr marL="0" indent="0">
              <a:buNone/>
            </a:pPr>
            <a:r>
              <a:rPr lang="de-DE" dirty="0">
                <a:hlinkClick r:id="rId2"/>
              </a:rPr>
              <a:t>www.menschenundrechte.de</a:t>
            </a:r>
            <a:endParaRPr lang="de-DE" dirty="0"/>
          </a:p>
          <a:p>
            <a:pPr marL="0" indent="0">
              <a:buNone/>
            </a:pPr>
            <a:r>
              <a:rPr lang="de-DE" dirty="0">
                <a:hlinkClick r:id="rId3"/>
              </a:rPr>
              <a:t>tolmein@menschenundrechte.de</a:t>
            </a:r>
            <a:r>
              <a:rPr lang="de-DE" dirty="0"/>
              <a:t> </a:t>
            </a:r>
          </a:p>
        </p:txBody>
      </p:sp>
      <p:sp>
        <p:nvSpPr>
          <p:cNvPr id="4" name="Datumsplatzhalter 3">
            <a:extLst>
              <a:ext uri="{FF2B5EF4-FFF2-40B4-BE49-F238E27FC236}">
                <a16:creationId xmlns:a16="http://schemas.microsoft.com/office/drawing/2014/main" xmlns="" id="{A36C0342-690D-47E9-A1BD-4A93AC4D1106}"/>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61DDE19E-A921-4302-8B41-6D42C8DD7321}"/>
              </a:ext>
            </a:extLst>
          </p:cNvPr>
          <p:cNvSpPr>
            <a:spLocks noGrp="1"/>
          </p:cNvSpPr>
          <p:nvPr>
            <p:ph type="sldNum" sz="quarter" idx="11"/>
          </p:nvPr>
        </p:nvSpPr>
        <p:spPr/>
        <p:txBody>
          <a:bodyPr/>
          <a:lstStyle/>
          <a:p>
            <a:fld id="{3B098330-D37D-4A43-878B-D3DC866E0730}" type="slidenum">
              <a:rPr lang="en-GB" smtClean="0"/>
              <a:pPr/>
              <a:t>20</a:t>
            </a:fld>
            <a:endParaRPr lang="en-GB"/>
          </a:p>
        </p:txBody>
      </p:sp>
      <p:sp>
        <p:nvSpPr>
          <p:cNvPr id="6" name="Fußzeilenplatzhalter 5">
            <a:extLst>
              <a:ext uri="{FF2B5EF4-FFF2-40B4-BE49-F238E27FC236}">
                <a16:creationId xmlns:a16="http://schemas.microsoft.com/office/drawing/2014/main" xmlns="" id="{8D8B335B-48E8-49D0-AF27-2672C63BFA25}"/>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4245618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009B964F-5A10-4B4A-A5CE-691A7A7E6F3D}"/>
              </a:ext>
            </a:extLst>
          </p:cNvPr>
          <p:cNvSpPr>
            <a:spLocks noGrp="1"/>
          </p:cNvSpPr>
          <p:nvPr>
            <p:ph type="title"/>
          </p:nvPr>
        </p:nvSpPr>
        <p:spPr/>
        <p:txBody>
          <a:bodyPr/>
          <a:lstStyle/>
          <a:p>
            <a:r>
              <a:rPr lang="de-DE" dirty="0"/>
              <a:t>ÖPNV</a:t>
            </a:r>
            <a:br>
              <a:rPr lang="de-DE" dirty="0"/>
            </a:br>
            <a:r>
              <a:rPr lang="de-DE" dirty="0"/>
              <a:t>Begriffsbestimmung</a:t>
            </a:r>
          </a:p>
        </p:txBody>
      </p:sp>
      <p:sp>
        <p:nvSpPr>
          <p:cNvPr id="3" name="Inhaltsplatzhalter 2">
            <a:extLst>
              <a:ext uri="{FF2B5EF4-FFF2-40B4-BE49-F238E27FC236}">
                <a16:creationId xmlns:a16="http://schemas.microsoft.com/office/drawing/2014/main" xmlns="" id="{7BE67F52-24BC-4822-87FB-AEEA9542297E}"/>
              </a:ext>
            </a:extLst>
          </p:cNvPr>
          <p:cNvSpPr>
            <a:spLocks noGrp="1"/>
          </p:cNvSpPr>
          <p:nvPr>
            <p:ph idx="1"/>
          </p:nvPr>
        </p:nvSpPr>
        <p:spPr/>
        <p:txBody>
          <a:bodyPr>
            <a:normAutofit fontScale="77500" lnSpcReduction="20000"/>
          </a:bodyPr>
          <a:lstStyle/>
          <a:p>
            <a:r>
              <a:rPr lang="de-DE" dirty="0"/>
              <a:t>„Öffentlicher Personennahverkehr im Sinne dieses Gesetzes ist die </a:t>
            </a:r>
            <a:r>
              <a:rPr lang="de-DE" dirty="0">
                <a:solidFill>
                  <a:srgbClr val="FF0000"/>
                </a:solidFill>
              </a:rPr>
              <a:t>allgemein zugängliche Beförderung </a:t>
            </a:r>
            <a:r>
              <a:rPr lang="de-DE" dirty="0"/>
              <a:t>von Personen mit Verkehrsmitteln im </a:t>
            </a:r>
            <a:r>
              <a:rPr lang="de-DE" dirty="0">
                <a:solidFill>
                  <a:srgbClr val="FF0000"/>
                </a:solidFill>
              </a:rPr>
              <a:t>Linienverkehr</a:t>
            </a:r>
            <a:r>
              <a:rPr lang="de-DE" dirty="0"/>
              <a:t>, die überwiegend dazu bestimmt sind, die </a:t>
            </a:r>
            <a:r>
              <a:rPr lang="de-DE" dirty="0">
                <a:solidFill>
                  <a:srgbClr val="FF0000"/>
                </a:solidFill>
              </a:rPr>
              <a:t>Verkehrsnachfrage im Stadt-, Vorort- oder Regionalverkehr </a:t>
            </a:r>
            <a:r>
              <a:rPr lang="de-DE" dirty="0"/>
              <a:t>zu befriedigen. Das ist im Zweifel der Fall, wenn in der Mehrzahl der Beförderungsfälle eines Verkehrsmittels die gesamte </a:t>
            </a:r>
            <a:r>
              <a:rPr lang="de-DE" dirty="0">
                <a:solidFill>
                  <a:srgbClr val="FF0000"/>
                </a:solidFill>
              </a:rPr>
              <a:t>Reiseweite 50 Kilometer </a:t>
            </a:r>
            <a:r>
              <a:rPr lang="de-DE" dirty="0"/>
              <a:t>oder die </a:t>
            </a:r>
            <a:r>
              <a:rPr lang="de-DE" dirty="0">
                <a:solidFill>
                  <a:srgbClr val="FF0000"/>
                </a:solidFill>
              </a:rPr>
              <a:t>gesamte Reisezeit eine Stunde</a:t>
            </a:r>
            <a:r>
              <a:rPr lang="de-DE" dirty="0"/>
              <a:t> nicht übersteigt.“ </a:t>
            </a:r>
            <a:r>
              <a:rPr lang="de-DE" sz="2600" i="1" dirty="0"/>
              <a:t>Gesetz zur Regionalisierung des öffentlichen Personennahverkehrs (Regionalisierungsgesetz - </a:t>
            </a:r>
            <a:r>
              <a:rPr lang="de-DE" sz="2600" i="1" dirty="0" err="1"/>
              <a:t>RegG</a:t>
            </a:r>
            <a:r>
              <a:rPr lang="de-DE" sz="2600" i="1" dirty="0"/>
              <a:t>)</a:t>
            </a:r>
          </a:p>
          <a:p>
            <a:r>
              <a:rPr lang="de-DE" sz="2600" b="1" dirty="0"/>
              <a:t>Personennahverkehr ist eine Aufgabe der Daseinsvorsorge </a:t>
            </a:r>
            <a:r>
              <a:rPr lang="de-DE" sz="2600" i="1" dirty="0"/>
              <a:t>(§ 1 Abs 1 </a:t>
            </a:r>
            <a:r>
              <a:rPr lang="de-DE" sz="2600" i="1" dirty="0" err="1"/>
              <a:t>RegG</a:t>
            </a:r>
            <a:r>
              <a:rPr lang="de-DE" sz="2600" i="1" dirty="0"/>
              <a:t>)</a:t>
            </a:r>
          </a:p>
        </p:txBody>
      </p:sp>
      <p:sp>
        <p:nvSpPr>
          <p:cNvPr id="4" name="Datumsplatzhalter 3">
            <a:extLst>
              <a:ext uri="{FF2B5EF4-FFF2-40B4-BE49-F238E27FC236}">
                <a16:creationId xmlns:a16="http://schemas.microsoft.com/office/drawing/2014/main" xmlns="" id="{1E97EF04-F9B4-48FA-90F6-4E538AFF41AD}"/>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279F2FBA-12D6-4149-8FCF-3F9174F26914}"/>
              </a:ext>
            </a:extLst>
          </p:cNvPr>
          <p:cNvSpPr>
            <a:spLocks noGrp="1"/>
          </p:cNvSpPr>
          <p:nvPr>
            <p:ph type="sldNum" sz="quarter" idx="11"/>
          </p:nvPr>
        </p:nvSpPr>
        <p:spPr/>
        <p:txBody>
          <a:bodyPr/>
          <a:lstStyle/>
          <a:p>
            <a:fld id="{3B098330-D37D-4A43-878B-D3DC866E0730}" type="slidenum">
              <a:rPr lang="en-GB" smtClean="0"/>
              <a:pPr/>
              <a:t>3</a:t>
            </a:fld>
            <a:endParaRPr lang="en-GB"/>
          </a:p>
        </p:txBody>
      </p:sp>
      <p:sp>
        <p:nvSpPr>
          <p:cNvPr id="6" name="Fußzeilenplatzhalter 5">
            <a:extLst>
              <a:ext uri="{FF2B5EF4-FFF2-40B4-BE49-F238E27FC236}">
                <a16:creationId xmlns:a16="http://schemas.microsoft.com/office/drawing/2014/main" xmlns="" id="{FC558B56-7C8C-4565-92C2-FCCB0FB9FD27}"/>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1455556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88554ED5-9B85-4086-87D6-ADC35B05966A}"/>
              </a:ext>
            </a:extLst>
          </p:cNvPr>
          <p:cNvSpPr>
            <a:spLocks noGrp="1"/>
          </p:cNvSpPr>
          <p:nvPr>
            <p:ph type="title"/>
          </p:nvPr>
        </p:nvSpPr>
        <p:spPr/>
        <p:txBody>
          <a:bodyPr/>
          <a:lstStyle/>
          <a:p>
            <a:r>
              <a:rPr lang="de-DE" dirty="0"/>
              <a:t>ÖPNV</a:t>
            </a:r>
          </a:p>
        </p:txBody>
      </p:sp>
      <p:sp>
        <p:nvSpPr>
          <p:cNvPr id="3" name="Inhaltsplatzhalter 2">
            <a:extLst>
              <a:ext uri="{FF2B5EF4-FFF2-40B4-BE49-F238E27FC236}">
                <a16:creationId xmlns:a16="http://schemas.microsoft.com/office/drawing/2014/main" xmlns="" id="{15C7744E-8B34-427C-A8B7-5F414F5A6439}"/>
              </a:ext>
            </a:extLst>
          </p:cNvPr>
          <p:cNvSpPr>
            <a:spLocks noGrp="1"/>
          </p:cNvSpPr>
          <p:nvPr>
            <p:ph idx="1"/>
          </p:nvPr>
        </p:nvSpPr>
        <p:spPr/>
        <p:txBody>
          <a:bodyPr>
            <a:normAutofit fontScale="92500" lnSpcReduction="20000"/>
          </a:bodyPr>
          <a:lstStyle/>
          <a:p>
            <a:r>
              <a:rPr lang="de-DE" dirty="0"/>
              <a:t>Dimension:</a:t>
            </a:r>
          </a:p>
          <a:p>
            <a:pPr lvl="1"/>
            <a:r>
              <a:rPr lang="de-DE" dirty="0"/>
              <a:t>ÖPNV:  ab 2016 18 Mrd. EUR von Bund an Länder für ÖPNV (</a:t>
            </a:r>
            <a:r>
              <a:rPr lang="de-DE" dirty="0">
                <a:sym typeface="Wingdings" panose="05000000000000000000" pitchFamily="2" charset="2"/>
              </a:rPr>
              <a:t> 2031 </a:t>
            </a:r>
            <a:r>
              <a:rPr lang="de-DE" dirty="0"/>
              <a:t>jährlich + 1,8 %)</a:t>
            </a:r>
          </a:p>
          <a:p>
            <a:pPr lvl="1"/>
            <a:r>
              <a:rPr lang="de-DE" dirty="0"/>
              <a:t>2021:  NRW = </a:t>
            </a:r>
            <a:r>
              <a:rPr lang="de-DE" dirty="0" err="1"/>
              <a:t>ca</a:t>
            </a:r>
            <a:r>
              <a:rPr lang="de-DE" dirty="0"/>
              <a:t> 1.5 </a:t>
            </a:r>
            <a:r>
              <a:rPr lang="de-DE" dirty="0" err="1"/>
              <a:t>Mrd</a:t>
            </a:r>
            <a:r>
              <a:rPr lang="de-DE" dirty="0"/>
              <a:t> EUR // Thür ca. 300 </a:t>
            </a:r>
            <a:r>
              <a:rPr lang="de-DE" dirty="0" err="1"/>
              <a:t>Mio</a:t>
            </a:r>
            <a:r>
              <a:rPr lang="de-DE" dirty="0"/>
              <a:t> EUR</a:t>
            </a:r>
          </a:p>
          <a:p>
            <a:pPr lvl="1"/>
            <a:r>
              <a:rPr lang="de-DE" dirty="0"/>
              <a:t>2019 im Liniennahverkehr mit Bussen und Bahnen </a:t>
            </a:r>
            <a:r>
              <a:rPr lang="de-DE" dirty="0" err="1"/>
              <a:t>ca</a:t>
            </a:r>
            <a:r>
              <a:rPr lang="de-DE" dirty="0"/>
              <a:t> 11,4 Mrd. Personen befördert (</a:t>
            </a:r>
            <a:r>
              <a:rPr lang="de-DE" dirty="0" err="1"/>
              <a:t>ca</a:t>
            </a:r>
            <a:r>
              <a:rPr lang="de-DE" dirty="0"/>
              <a:t> 227 </a:t>
            </a:r>
            <a:r>
              <a:rPr lang="de-DE" dirty="0" err="1"/>
              <a:t>Mio</a:t>
            </a:r>
            <a:r>
              <a:rPr lang="de-DE" dirty="0"/>
              <a:t> im Luftverkehr in </a:t>
            </a:r>
            <a:r>
              <a:rPr lang="de-DE" dirty="0" err="1"/>
              <a:t>Dtld</a:t>
            </a:r>
            <a:r>
              <a:rPr lang="de-DE" dirty="0"/>
              <a:t>.)</a:t>
            </a:r>
          </a:p>
          <a:p>
            <a:pPr lvl="1"/>
            <a:r>
              <a:rPr lang="de-DE" dirty="0"/>
              <a:t>SPNV: Dt. Bahn AG dominanter Wettbewerber. Anteil andere Anbieter </a:t>
            </a:r>
            <a:r>
              <a:rPr lang="de-DE" dirty="0" err="1"/>
              <a:t>ca</a:t>
            </a:r>
            <a:r>
              <a:rPr lang="de-DE" dirty="0"/>
              <a:t> 22 % (2015).</a:t>
            </a:r>
          </a:p>
          <a:p>
            <a:pPr lvl="1"/>
            <a:endParaRPr lang="de-DE" dirty="0"/>
          </a:p>
        </p:txBody>
      </p:sp>
      <p:sp>
        <p:nvSpPr>
          <p:cNvPr id="4" name="Datumsplatzhalter 3">
            <a:extLst>
              <a:ext uri="{FF2B5EF4-FFF2-40B4-BE49-F238E27FC236}">
                <a16:creationId xmlns:a16="http://schemas.microsoft.com/office/drawing/2014/main" xmlns="" id="{04D4AFD1-7DCA-449C-86EA-4FC7049347E5}"/>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8D5B2176-69A4-45D9-B9A3-3B0C0BD70064}"/>
              </a:ext>
            </a:extLst>
          </p:cNvPr>
          <p:cNvSpPr>
            <a:spLocks noGrp="1"/>
          </p:cNvSpPr>
          <p:nvPr>
            <p:ph type="sldNum" sz="quarter" idx="11"/>
          </p:nvPr>
        </p:nvSpPr>
        <p:spPr/>
        <p:txBody>
          <a:bodyPr/>
          <a:lstStyle/>
          <a:p>
            <a:fld id="{3B098330-D37D-4A43-878B-D3DC866E0730}" type="slidenum">
              <a:rPr lang="en-GB" smtClean="0"/>
              <a:pPr/>
              <a:t>4</a:t>
            </a:fld>
            <a:endParaRPr lang="en-GB"/>
          </a:p>
        </p:txBody>
      </p:sp>
      <p:sp>
        <p:nvSpPr>
          <p:cNvPr id="6" name="Fußzeilenplatzhalter 5">
            <a:extLst>
              <a:ext uri="{FF2B5EF4-FFF2-40B4-BE49-F238E27FC236}">
                <a16:creationId xmlns:a16="http://schemas.microsoft.com/office/drawing/2014/main" xmlns="" id="{3165B304-69AC-4DD9-AA08-381967FA82EB}"/>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2113221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F9C47260-B777-479A-9BE1-8794D531B703}"/>
              </a:ext>
            </a:extLst>
          </p:cNvPr>
          <p:cNvSpPr>
            <a:spLocks noGrp="1"/>
          </p:cNvSpPr>
          <p:nvPr>
            <p:ph type="title"/>
          </p:nvPr>
        </p:nvSpPr>
        <p:spPr/>
        <p:txBody>
          <a:bodyPr/>
          <a:lstStyle/>
          <a:p>
            <a:r>
              <a:rPr lang="de-DE" dirty="0"/>
              <a:t>Eins teilt sich in zwei</a:t>
            </a:r>
            <a:br>
              <a:rPr lang="de-DE" dirty="0"/>
            </a:br>
            <a:r>
              <a:rPr lang="de-DE" dirty="0"/>
              <a:t>ÖPNV: Straße/ Schiene</a:t>
            </a:r>
          </a:p>
        </p:txBody>
      </p:sp>
      <p:sp>
        <p:nvSpPr>
          <p:cNvPr id="3" name="Inhaltsplatzhalter 2">
            <a:extLst>
              <a:ext uri="{FF2B5EF4-FFF2-40B4-BE49-F238E27FC236}">
                <a16:creationId xmlns:a16="http://schemas.microsoft.com/office/drawing/2014/main" xmlns="" id="{36E7B354-7464-456F-B015-28AE218724EA}"/>
              </a:ext>
            </a:extLst>
          </p:cNvPr>
          <p:cNvSpPr>
            <a:spLocks noGrp="1"/>
          </p:cNvSpPr>
          <p:nvPr>
            <p:ph idx="1"/>
          </p:nvPr>
        </p:nvSpPr>
        <p:spPr/>
        <p:txBody>
          <a:bodyPr>
            <a:normAutofit fontScale="92500" lnSpcReduction="20000"/>
          </a:bodyPr>
          <a:lstStyle/>
          <a:p>
            <a:r>
              <a:rPr lang="de-DE" dirty="0"/>
              <a:t>ÖPNV: </a:t>
            </a:r>
          </a:p>
          <a:p>
            <a:pPr lvl="1"/>
            <a:r>
              <a:rPr lang="de-DE" sz="2400" dirty="0">
                <a:solidFill>
                  <a:schemeClr val="accent1"/>
                </a:solidFill>
              </a:rPr>
              <a:t>Straße: Bus, Straßenbahn, Taxi  </a:t>
            </a:r>
            <a:r>
              <a:rPr lang="de-DE" sz="2400" dirty="0">
                <a:sym typeface="Wingdings" panose="05000000000000000000" pitchFamily="2" charset="2"/>
              </a:rPr>
              <a:t> </a:t>
            </a:r>
            <a:r>
              <a:rPr lang="de-DE" sz="2400" b="1" dirty="0">
                <a:sym typeface="Wingdings" panose="05000000000000000000" pitchFamily="2" charset="2"/>
              </a:rPr>
              <a:t>Personenbeförderungsgesetz (</a:t>
            </a:r>
            <a:r>
              <a:rPr lang="de-DE" sz="2400" b="1" dirty="0" err="1">
                <a:sym typeface="Wingdings" panose="05000000000000000000" pitchFamily="2" charset="2"/>
              </a:rPr>
              <a:t>PBfG</a:t>
            </a:r>
            <a:r>
              <a:rPr lang="de-DE" sz="2400" b="1" dirty="0">
                <a:sym typeface="Wingdings" panose="05000000000000000000" pitchFamily="2" charset="2"/>
              </a:rPr>
              <a:t>)</a:t>
            </a:r>
          </a:p>
          <a:p>
            <a:pPr lvl="1"/>
            <a:r>
              <a:rPr lang="de-DE" sz="2400" b="1" dirty="0">
                <a:sym typeface="Wingdings" panose="05000000000000000000" pitchFamily="2" charset="2"/>
              </a:rPr>
              <a:t>§ 8 Abs 3: „</a:t>
            </a:r>
            <a:r>
              <a:rPr lang="de-DE" dirty="0"/>
              <a:t>Der Nahverkehrsplan hat die Belange der in ihrer Mobilität oder sensorisch eingeschränkten Menschen mit dem Ziel zu berücksichtigen, für die Nutzung des öffentlichen Personennahverkehrs bis zum 1. Januar 2022 eine vollständige Barrierefreiheit zu erreichen. Die in Satz 3 genannte Frist gilt nicht, sofern in dem Nahverkehrsplan Ausnahmen konkret benannt und begründet werden.“</a:t>
            </a:r>
          </a:p>
        </p:txBody>
      </p:sp>
      <p:sp>
        <p:nvSpPr>
          <p:cNvPr id="4" name="Datumsplatzhalter 3">
            <a:extLst>
              <a:ext uri="{FF2B5EF4-FFF2-40B4-BE49-F238E27FC236}">
                <a16:creationId xmlns:a16="http://schemas.microsoft.com/office/drawing/2014/main" xmlns="" id="{5274BC76-17F3-4DFD-8826-38D3188EB238}"/>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887E2182-4AB2-41A2-9A7D-A99BE9D49530}"/>
              </a:ext>
            </a:extLst>
          </p:cNvPr>
          <p:cNvSpPr>
            <a:spLocks noGrp="1"/>
          </p:cNvSpPr>
          <p:nvPr>
            <p:ph type="sldNum" sz="quarter" idx="11"/>
          </p:nvPr>
        </p:nvSpPr>
        <p:spPr/>
        <p:txBody>
          <a:bodyPr/>
          <a:lstStyle/>
          <a:p>
            <a:fld id="{3B098330-D37D-4A43-878B-D3DC866E0730}" type="slidenum">
              <a:rPr lang="en-GB" smtClean="0"/>
              <a:pPr/>
              <a:t>5</a:t>
            </a:fld>
            <a:endParaRPr lang="en-GB"/>
          </a:p>
        </p:txBody>
      </p:sp>
      <p:sp>
        <p:nvSpPr>
          <p:cNvPr id="6" name="Fußzeilenplatzhalter 5">
            <a:extLst>
              <a:ext uri="{FF2B5EF4-FFF2-40B4-BE49-F238E27FC236}">
                <a16:creationId xmlns:a16="http://schemas.microsoft.com/office/drawing/2014/main" xmlns="" id="{08DE47A4-7F79-41A0-851F-BEC263558EB7}"/>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3189523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F6F4256-EE51-4220-8798-0749329F4805}"/>
              </a:ext>
            </a:extLst>
          </p:cNvPr>
          <p:cNvSpPr>
            <a:spLocks noGrp="1"/>
          </p:cNvSpPr>
          <p:nvPr>
            <p:ph type="title"/>
          </p:nvPr>
        </p:nvSpPr>
        <p:spPr/>
        <p:txBody>
          <a:bodyPr/>
          <a:lstStyle/>
          <a:p>
            <a:r>
              <a:rPr lang="de-DE" dirty="0"/>
              <a:t>Aber:</a:t>
            </a:r>
            <a:br>
              <a:rPr lang="de-DE" dirty="0"/>
            </a:br>
            <a:r>
              <a:rPr lang="de-DE" dirty="0"/>
              <a:t>OLG Schleswig  </a:t>
            </a:r>
          </a:p>
        </p:txBody>
      </p:sp>
      <p:sp>
        <p:nvSpPr>
          <p:cNvPr id="3" name="Inhaltsplatzhalter 2">
            <a:extLst>
              <a:ext uri="{FF2B5EF4-FFF2-40B4-BE49-F238E27FC236}">
                <a16:creationId xmlns:a16="http://schemas.microsoft.com/office/drawing/2014/main" xmlns="" id="{C3DD0AB5-0000-4C53-A5B2-4820C7E43F77}"/>
              </a:ext>
            </a:extLst>
          </p:cNvPr>
          <p:cNvSpPr>
            <a:spLocks noGrp="1"/>
          </p:cNvSpPr>
          <p:nvPr>
            <p:ph idx="1"/>
          </p:nvPr>
        </p:nvSpPr>
        <p:spPr/>
        <p:txBody>
          <a:bodyPr>
            <a:normAutofit fontScale="92500" lnSpcReduction="10000"/>
          </a:bodyPr>
          <a:lstStyle/>
          <a:p>
            <a:r>
              <a:rPr lang="de-DE" dirty="0"/>
              <a:t>„ Die Beförderung von E-Scootern kann jedoch nicht ohne Einschränkungen in Bezug auf die Beschaffenheit von E-Scooter und Bus sowie auf die Person des Nutzers verlangt werden. Sie darf nach </a:t>
            </a:r>
            <a:r>
              <a:rPr lang="de-DE" u="sng" dirty="0">
                <a:hlinkClick r:id="rId2" tooltip="§ 22 PBefG, Bundesnorm, Beförderungspflicht, Personenbeförderungsgesetz, gültig ab 01.07.1990"/>
              </a:rPr>
              <a:t>§ 22 PBefG</a:t>
            </a:r>
            <a:r>
              <a:rPr lang="de-DE" dirty="0"/>
              <a:t>, Art. 10 der </a:t>
            </a:r>
            <a:r>
              <a:rPr lang="de-DE" u="sng" dirty="0">
                <a:hlinkClick r:id="rId3" tooltip="Verordnung (EU) Nr. 181/2011, Europarecht, Verordnung (EU) Nr. 181/2011 des Europäischen Parlaments und des Rates vom 16. Februar 2011 über die Fahrgastrechte im Kraftomnibusverkehr und zur Änderung der Verordnung (EG) Nr. 2006/2004 Text von Bedeutung für den EWR - ABl. L 55 vom 28.02.2011, S. 1-12 (Celex-Nr. 32011R0181), gültig ab: 20.03.2011"/>
              </a:rPr>
              <a:t>VO (EU) Nr. 181/2011</a:t>
            </a:r>
            <a:r>
              <a:rPr lang="de-DE" dirty="0"/>
              <a:t> verweigert werden, wenn dies zur Erfüllung geltender Sicherheitsanforderungen erforderlich ist.</a:t>
            </a:r>
            <a:r>
              <a:rPr lang="de-DE" u="sng" dirty="0"/>
              <a:t>“ </a:t>
            </a:r>
            <a:r>
              <a:rPr lang="de-DE" sz="2100" i="1" dirty="0"/>
              <a:t>Schleswig-Holsteinisches Oberlandesgericht, Beschluss vom 09. November 2017 – 2 U 6/16 –, juris</a:t>
            </a:r>
          </a:p>
        </p:txBody>
      </p:sp>
      <p:sp>
        <p:nvSpPr>
          <p:cNvPr id="4" name="Datumsplatzhalter 3">
            <a:extLst>
              <a:ext uri="{FF2B5EF4-FFF2-40B4-BE49-F238E27FC236}">
                <a16:creationId xmlns:a16="http://schemas.microsoft.com/office/drawing/2014/main" xmlns="" id="{1496EF1B-0777-42C3-8BE0-914ED08E05F5}"/>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3083053B-0212-4694-948A-1524FE7113F0}"/>
              </a:ext>
            </a:extLst>
          </p:cNvPr>
          <p:cNvSpPr>
            <a:spLocks noGrp="1"/>
          </p:cNvSpPr>
          <p:nvPr>
            <p:ph type="sldNum" sz="quarter" idx="11"/>
          </p:nvPr>
        </p:nvSpPr>
        <p:spPr/>
        <p:txBody>
          <a:bodyPr/>
          <a:lstStyle/>
          <a:p>
            <a:fld id="{3B098330-D37D-4A43-878B-D3DC866E0730}" type="slidenum">
              <a:rPr lang="en-GB" smtClean="0"/>
              <a:pPr/>
              <a:t>6</a:t>
            </a:fld>
            <a:endParaRPr lang="en-GB"/>
          </a:p>
        </p:txBody>
      </p:sp>
      <p:sp>
        <p:nvSpPr>
          <p:cNvPr id="6" name="Fußzeilenplatzhalter 5">
            <a:extLst>
              <a:ext uri="{FF2B5EF4-FFF2-40B4-BE49-F238E27FC236}">
                <a16:creationId xmlns:a16="http://schemas.microsoft.com/office/drawing/2014/main" xmlns="" id="{9B7E4CD0-2599-4322-A44B-950A24CFDC6E}"/>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4182447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B27F7CC0-DCEB-43E6-A450-5642C145EF2B}"/>
              </a:ext>
            </a:extLst>
          </p:cNvPr>
          <p:cNvSpPr>
            <a:spLocks noGrp="1"/>
          </p:cNvSpPr>
          <p:nvPr>
            <p:ph type="title"/>
          </p:nvPr>
        </p:nvSpPr>
        <p:spPr/>
        <p:txBody>
          <a:bodyPr/>
          <a:lstStyle/>
          <a:p>
            <a:r>
              <a:rPr lang="de-DE" dirty="0"/>
              <a:t>Schiene </a:t>
            </a:r>
            <a:br>
              <a:rPr lang="de-DE" dirty="0"/>
            </a:br>
            <a:r>
              <a:rPr lang="de-DE" dirty="0"/>
              <a:t>Gesetzliche Regelungen</a:t>
            </a:r>
          </a:p>
        </p:txBody>
      </p:sp>
      <p:sp>
        <p:nvSpPr>
          <p:cNvPr id="3" name="Inhaltsplatzhalter 2">
            <a:extLst>
              <a:ext uri="{FF2B5EF4-FFF2-40B4-BE49-F238E27FC236}">
                <a16:creationId xmlns:a16="http://schemas.microsoft.com/office/drawing/2014/main" xmlns="" id="{EEE5259D-F615-4457-AEFE-E258F7C31EDC}"/>
              </a:ext>
            </a:extLst>
          </p:cNvPr>
          <p:cNvSpPr>
            <a:spLocks noGrp="1"/>
          </p:cNvSpPr>
          <p:nvPr>
            <p:ph idx="1"/>
          </p:nvPr>
        </p:nvSpPr>
        <p:spPr/>
        <p:txBody>
          <a:bodyPr>
            <a:normAutofit fontScale="92500" lnSpcReduction="20000"/>
          </a:bodyPr>
          <a:lstStyle/>
          <a:p>
            <a:r>
              <a:rPr lang="de-DE" dirty="0"/>
              <a:t>„Schienenpersonennahverkehr ist ein Verkehrsdienst, dessen Hauptzweck es ist, die Verkehrsbedürfnisse im Stadt-, Vorort- oder Regionalverkehr abzudecken. Das ist im Zweifel der Fall, wenn in der Mehrzahl der Beförderungsfälle eines Zuges die gesamte Reiseweite 50 Kilometer oder die gesamte Reisezeit eine Stunde nicht übersteigt.“ </a:t>
            </a:r>
            <a:r>
              <a:rPr lang="de-DE" b="1" dirty="0"/>
              <a:t>§ 2 Abs 12 AEG</a:t>
            </a:r>
          </a:p>
          <a:p>
            <a:pPr lvl="1"/>
            <a:endParaRPr lang="de-DE" b="1" dirty="0"/>
          </a:p>
        </p:txBody>
      </p:sp>
      <p:sp>
        <p:nvSpPr>
          <p:cNvPr id="4" name="Datumsplatzhalter 3">
            <a:extLst>
              <a:ext uri="{FF2B5EF4-FFF2-40B4-BE49-F238E27FC236}">
                <a16:creationId xmlns:a16="http://schemas.microsoft.com/office/drawing/2014/main" xmlns="" id="{ECA3840D-ADE6-4770-8ED6-73E2B1EAB8CF}"/>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79762112-4171-43CA-BEEF-7EDF687F617C}"/>
              </a:ext>
            </a:extLst>
          </p:cNvPr>
          <p:cNvSpPr>
            <a:spLocks noGrp="1"/>
          </p:cNvSpPr>
          <p:nvPr>
            <p:ph type="sldNum" sz="quarter" idx="11"/>
          </p:nvPr>
        </p:nvSpPr>
        <p:spPr/>
        <p:txBody>
          <a:bodyPr/>
          <a:lstStyle/>
          <a:p>
            <a:fld id="{3B098330-D37D-4A43-878B-D3DC866E0730}" type="slidenum">
              <a:rPr lang="en-GB" smtClean="0"/>
              <a:pPr/>
              <a:t>7</a:t>
            </a:fld>
            <a:endParaRPr lang="en-GB"/>
          </a:p>
        </p:txBody>
      </p:sp>
      <p:sp>
        <p:nvSpPr>
          <p:cNvPr id="6" name="Fußzeilenplatzhalter 5">
            <a:extLst>
              <a:ext uri="{FF2B5EF4-FFF2-40B4-BE49-F238E27FC236}">
                <a16:creationId xmlns:a16="http://schemas.microsoft.com/office/drawing/2014/main" xmlns="" id="{56553CA0-AC1C-4D7C-A632-D4FA8D421AD4}"/>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2475006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361DEF6-8FE9-4685-97DD-C7388FC5CA7D}"/>
              </a:ext>
            </a:extLst>
          </p:cNvPr>
          <p:cNvSpPr>
            <a:spLocks noGrp="1"/>
          </p:cNvSpPr>
          <p:nvPr>
            <p:ph type="title"/>
          </p:nvPr>
        </p:nvSpPr>
        <p:spPr/>
        <p:txBody>
          <a:bodyPr/>
          <a:lstStyle/>
          <a:p>
            <a:r>
              <a:rPr lang="de-DE" dirty="0"/>
              <a:t>Aufsicht</a:t>
            </a:r>
            <a:br>
              <a:rPr lang="de-DE" dirty="0"/>
            </a:br>
            <a:r>
              <a:rPr lang="de-DE" dirty="0"/>
              <a:t>Bund/ Länder	</a:t>
            </a:r>
          </a:p>
        </p:txBody>
      </p:sp>
      <p:sp>
        <p:nvSpPr>
          <p:cNvPr id="3" name="Inhaltsplatzhalter 2">
            <a:extLst>
              <a:ext uri="{FF2B5EF4-FFF2-40B4-BE49-F238E27FC236}">
                <a16:creationId xmlns:a16="http://schemas.microsoft.com/office/drawing/2014/main" xmlns="" id="{8D9A3C58-0C5B-4282-97AD-FCE1A40E41B4}"/>
              </a:ext>
            </a:extLst>
          </p:cNvPr>
          <p:cNvSpPr>
            <a:spLocks noGrp="1"/>
          </p:cNvSpPr>
          <p:nvPr>
            <p:ph idx="1"/>
          </p:nvPr>
        </p:nvSpPr>
        <p:spPr/>
        <p:txBody>
          <a:bodyPr>
            <a:normAutofit lnSpcReduction="10000"/>
          </a:bodyPr>
          <a:lstStyle/>
          <a:p>
            <a:r>
              <a:rPr lang="de-DE" b="1" dirty="0"/>
              <a:t>Eisenbahnaufsicht: Bund (insbesondere SPFV)/ Länder (insbesondere SPNV)</a:t>
            </a:r>
          </a:p>
          <a:p>
            <a:r>
              <a:rPr lang="de-DE" dirty="0"/>
              <a:t>Bundesaufsicht: Eisenbahnbundesamt</a:t>
            </a:r>
          </a:p>
          <a:p>
            <a:r>
              <a:rPr lang="de-DE" dirty="0"/>
              <a:t>Länder: Landesgesetze </a:t>
            </a:r>
            <a:r>
              <a:rPr lang="de-DE" dirty="0">
                <a:sym typeface="Wingdings" panose="05000000000000000000" pitchFamily="2" charset="2"/>
              </a:rPr>
              <a:t> oft übertragen auf EBA, Umfang vertraglich geregelt </a:t>
            </a:r>
            <a:r>
              <a:rPr lang="de-DE" dirty="0"/>
              <a:t>(Thüringen: Landesbeauftragter für Eisenbahnaufsicht; NRW: Landeseisenbahnverwaltung Nordrhein-Westfalen….) </a:t>
            </a:r>
          </a:p>
          <a:p>
            <a:endParaRPr lang="de-DE" dirty="0"/>
          </a:p>
        </p:txBody>
      </p:sp>
      <p:sp>
        <p:nvSpPr>
          <p:cNvPr id="4" name="Datumsplatzhalter 3">
            <a:extLst>
              <a:ext uri="{FF2B5EF4-FFF2-40B4-BE49-F238E27FC236}">
                <a16:creationId xmlns:a16="http://schemas.microsoft.com/office/drawing/2014/main" xmlns="" id="{488F3C9D-6D04-4E87-9313-C0934E85999C}"/>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8E0A7BA5-2207-40D7-B0B1-E543D5A46C87}"/>
              </a:ext>
            </a:extLst>
          </p:cNvPr>
          <p:cNvSpPr>
            <a:spLocks noGrp="1"/>
          </p:cNvSpPr>
          <p:nvPr>
            <p:ph type="sldNum" sz="quarter" idx="11"/>
          </p:nvPr>
        </p:nvSpPr>
        <p:spPr/>
        <p:txBody>
          <a:bodyPr/>
          <a:lstStyle/>
          <a:p>
            <a:fld id="{3B098330-D37D-4A43-878B-D3DC866E0730}" type="slidenum">
              <a:rPr lang="en-GB" smtClean="0"/>
              <a:pPr/>
              <a:t>8</a:t>
            </a:fld>
            <a:endParaRPr lang="en-GB"/>
          </a:p>
        </p:txBody>
      </p:sp>
      <p:sp>
        <p:nvSpPr>
          <p:cNvPr id="6" name="Fußzeilenplatzhalter 5">
            <a:extLst>
              <a:ext uri="{FF2B5EF4-FFF2-40B4-BE49-F238E27FC236}">
                <a16:creationId xmlns:a16="http://schemas.microsoft.com/office/drawing/2014/main" xmlns="" id="{06FB7957-B815-4A25-AF78-4B918D210E84}"/>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3242943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58E1DDE-24EE-428B-BC58-F40191F2D0D9}"/>
              </a:ext>
            </a:extLst>
          </p:cNvPr>
          <p:cNvSpPr>
            <a:spLocks noGrp="1"/>
          </p:cNvSpPr>
          <p:nvPr>
            <p:ph type="title"/>
          </p:nvPr>
        </p:nvSpPr>
        <p:spPr/>
        <p:txBody>
          <a:bodyPr/>
          <a:lstStyle/>
          <a:p>
            <a:r>
              <a:rPr lang="de-DE" dirty="0"/>
              <a:t>Besondere Zuständigkeit</a:t>
            </a:r>
            <a:br>
              <a:rPr lang="de-DE" dirty="0"/>
            </a:br>
            <a:r>
              <a:rPr lang="de-DE" dirty="0"/>
              <a:t>Fahrgastrechte</a:t>
            </a:r>
          </a:p>
        </p:txBody>
      </p:sp>
      <p:sp>
        <p:nvSpPr>
          <p:cNvPr id="3" name="Inhaltsplatzhalter 2">
            <a:extLst>
              <a:ext uri="{FF2B5EF4-FFF2-40B4-BE49-F238E27FC236}">
                <a16:creationId xmlns:a16="http://schemas.microsoft.com/office/drawing/2014/main" xmlns="" id="{1130C3E8-7322-4A41-A75C-0B09316164EA}"/>
              </a:ext>
            </a:extLst>
          </p:cNvPr>
          <p:cNvSpPr>
            <a:spLocks noGrp="1"/>
          </p:cNvSpPr>
          <p:nvPr>
            <p:ph idx="1"/>
          </p:nvPr>
        </p:nvSpPr>
        <p:spPr/>
        <p:txBody>
          <a:bodyPr>
            <a:normAutofit/>
          </a:bodyPr>
          <a:lstStyle/>
          <a:p>
            <a:r>
              <a:rPr lang="de-DE" dirty="0"/>
              <a:t>§ 5 Abs 4a AEG: Bund obliegt Überwachung Einhaltung EG 1371/2007 (Fahrgastrechte-VO), sowie §§ 10,  12a AEG  (Beförderungspflicht, Fahrgastinformation) und Aufsicht Eisenbahnen des DB-Konzerns (Eisenbahnen des Bundes mit Sitz im Inland: § 5 Abs 1a AEG).</a:t>
            </a:r>
          </a:p>
        </p:txBody>
      </p:sp>
      <p:sp>
        <p:nvSpPr>
          <p:cNvPr id="4" name="Datumsplatzhalter 3">
            <a:extLst>
              <a:ext uri="{FF2B5EF4-FFF2-40B4-BE49-F238E27FC236}">
                <a16:creationId xmlns:a16="http://schemas.microsoft.com/office/drawing/2014/main" xmlns="" id="{5ADAE421-9CC4-45F9-88D8-B6416DC54B7C}"/>
              </a:ext>
            </a:extLst>
          </p:cNvPr>
          <p:cNvSpPr>
            <a:spLocks noGrp="1"/>
          </p:cNvSpPr>
          <p:nvPr>
            <p:ph type="dt" sz="half" idx="10"/>
          </p:nvPr>
        </p:nvSpPr>
        <p:spPr/>
        <p:txBody>
          <a:bodyPr/>
          <a:lstStyle/>
          <a:p>
            <a:fld id="{91789EA4-02EF-426E-B013-82A2AFC527A9}" type="datetime1">
              <a:rPr lang="de-DE" smtClean="0"/>
              <a:t>03.11.2020</a:t>
            </a:fld>
            <a:endParaRPr lang="en-GB"/>
          </a:p>
        </p:txBody>
      </p:sp>
      <p:sp>
        <p:nvSpPr>
          <p:cNvPr id="5" name="Foliennummernplatzhalter 4">
            <a:extLst>
              <a:ext uri="{FF2B5EF4-FFF2-40B4-BE49-F238E27FC236}">
                <a16:creationId xmlns:a16="http://schemas.microsoft.com/office/drawing/2014/main" xmlns="" id="{E773606A-104E-44C8-84E7-FC0E2F622F39}"/>
              </a:ext>
            </a:extLst>
          </p:cNvPr>
          <p:cNvSpPr>
            <a:spLocks noGrp="1"/>
          </p:cNvSpPr>
          <p:nvPr>
            <p:ph type="sldNum" sz="quarter" idx="11"/>
          </p:nvPr>
        </p:nvSpPr>
        <p:spPr/>
        <p:txBody>
          <a:bodyPr/>
          <a:lstStyle/>
          <a:p>
            <a:fld id="{3B098330-D37D-4A43-878B-D3DC866E0730}" type="slidenum">
              <a:rPr lang="en-GB" smtClean="0"/>
              <a:pPr/>
              <a:t>9</a:t>
            </a:fld>
            <a:endParaRPr lang="en-GB"/>
          </a:p>
        </p:txBody>
      </p:sp>
      <p:sp>
        <p:nvSpPr>
          <p:cNvPr id="6" name="Fußzeilenplatzhalter 5">
            <a:extLst>
              <a:ext uri="{FF2B5EF4-FFF2-40B4-BE49-F238E27FC236}">
                <a16:creationId xmlns:a16="http://schemas.microsoft.com/office/drawing/2014/main" xmlns="" id="{271D31E9-5323-4858-A244-B35B44DE7B1F}"/>
              </a:ext>
            </a:extLst>
          </p:cNvPr>
          <p:cNvSpPr>
            <a:spLocks noGrp="1"/>
          </p:cNvSpPr>
          <p:nvPr>
            <p:ph type="ftr" sz="quarter" idx="12"/>
          </p:nvPr>
        </p:nvSpPr>
        <p:spPr/>
        <p:txBody>
          <a:bodyPr/>
          <a:lstStyle/>
          <a:p>
            <a:pPr>
              <a:defRPr/>
            </a:pPr>
            <a:r>
              <a:rPr lang="de-DE"/>
              <a:t>www.menschenundrechte.de</a:t>
            </a:r>
          </a:p>
        </p:txBody>
      </p:sp>
    </p:spTree>
    <p:extLst>
      <p:ext uri="{BB962C8B-B14F-4D97-AF65-F5344CB8AC3E}">
        <p14:creationId xmlns:p14="http://schemas.microsoft.com/office/powerpoint/2010/main" val="345125845"/>
      </p:ext>
    </p:extLst>
  </p:cSld>
  <p:clrMapOvr>
    <a:masterClrMapping/>
  </p:clrMapOvr>
</p:sld>
</file>

<file path=ppt/theme/theme1.xml><?xml version="1.0" encoding="utf-8"?>
<a:theme xmlns:a="http://schemas.openxmlformats.org/drawingml/2006/main" name="KMR">
  <a:themeElements>
    <a:clrScheme name="KMR 2">
      <a:dk1>
        <a:srgbClr val="414346"/>
      </a:dk1>
      <a:lt1>
        <a:sysClr val="window" lastClr="FFFFFF"/>
      </a:lt1>
      <a:dk2>
        <a:srgbClr val="707276"/>
      </a:dk2>
      <a:lt2>
        <a:srgbClr val="EEECE1"/>
      </a:lt2>
      <a:accent1>
        <a:srgbClr val="DE3314"/>
      </a:accent1>
      <a:accent2>
        <a:srgbClr val="FC832A"/>
      </a:accent2>
      <a:accent3>
        <a:srgbClr val="CF205A"/>
      </a:accent3>
      <a:accent4>
        <a:srgbClr val="0D9104"/>
      </a:accent4>
      <a:accent5>
        <a:srgbClr val="00C0AC"/>
      </a:accent5>
      <a:accent6>
        <a:srgbClr val="118EC1"/>
      </a:accent6>
      <a:hlink>
        <a:srgbClr val="2B4D73"/>
      </a:hlink>
      <a:folHlink>
        <a:srgbClr val="C031BF"/>
      </a:folHlink>
    </a:clrScheme>
    <a:fontScheme name="KMR">
      <a:majorFont>
        <a:latin typeface="PT Sans Caption"/>
        <a:ea typeface=""/>
        <a:cs typeface=""/>
      </a:majorFont>
      <a:minorFont>
        <a:latin typeface="PT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kmr" id="{CBDF190A-42AD-481F-8847-140493049B0A}" vid="{F71D5A2E-6107-4DAA-82B0-7D932ECD40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D7CBBB757528244CBC9E8C3A42554BDB" ma:contentTypeVersion="16" ma:contentTypeDescription="Ein neues Dokument erstellen." ma:contentTypeScope="" ma:versionID="6da3ca956afd5067534bf4d9fe7b01e4">
  <xsd:schema xmlns:xsd="http://www.w3.org/2001/XMLSchema" xmlns:xs="http://www.w3.org/2001/XMLSchema" xmlns:p="http://schemas.microsoft.com/office/2006/metadata/properties" xmlns:ns3="5278e630-566f-40a8-9df2-bde0a195b0ee" xmlns:ns4="ae540bff-4627-4f76-80db-734d25f91e71" targetNamespace="http://schemas.microsoft.com/office/2006/metadata/properties" ma:root="true" ma:fieldsID="5cc5b398ede4bb66e76a672996c38ff3" ns3:_="" ns4:_="">
    <xsd:import namespace="5278e630-566f-40a8-9df2-bde0a195b0ee"/>
    <xsd:import namespace="ae540bff-4627-4f76-80db-734d25f91e71"/>
    <xsd:element name="properties">
      <xsd:complexType>
        <xsd:sequence>
          <xsd:element name="documentManagement">
            <xsd:complexType>
              <xsd:all>
                <xsd:element ref="ns3:MigrationWizId" minOccurs="0"/>
                <xsd:element ref="ns3:MigrationWizIdPermissions" minOccurs="0"/>
                <xsd:element ref="ns3:MigrationWizIdPermissionLevels" minOccurs="0"/>
                <xsd:element ref="ns3:MigrationWizIdDocumentLibraryPermissions" minOccurs="0"/>
                <xsd:element ref="ns3:MigrationWizIdSecurityGroups" minOccurs="0"/>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78e630-566f-40a8-9df2-bde0a195b0ee"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e540bff-4627-4f76-80db-734d25f91e71" elementFormDefault="qualified">
    <xsd:import namespace="http://schemas.microsoft.com/office/2006/documentManagement/types"/>
    <xsd:import namespace="http://schemas.microsoft.com/office/infopath/2007/PartnerControls"/>
    <xsd:element name="SharedWithUsers" ma:index="19"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Freigegeben für - Details" ma:internalName="SharedWithDetails" ma:readOnly="true">
      <xsd:simpleType>
        <xsd:restriction base="dms:Note">
          <xsd:maxLength value="255"/>
        </xsd:restriction>
      </xsd:simpleType>
    </xsd:element>
    <xsd:element name="SharingHintHash" ma:index="21" nillable="true" ma:displayName="Freigabehinweis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igrationWizIdPermissions xmlns="5278e630-566f-40a8-9df2-bde0a195b0ee" xsi:nil="true"/>
    <MigrationWizIdSecurityGroups xmlns="5278e630-566f-40a8-9df2-bde0a195b0ee" xsi:nil="true"/>
    <MigrationWizIdPermissionLevels xmlns="5278e630-566f-40a8-9df2-bde0a195b0ee" xsi:nil="true"/>
    <MigrationWizIdDocumentLibraryPermissions xmlns="5278e630-566f-40a8-9df2-bde0a195b0ee" xsi:nil="true"/>
    <MigrationWizId xmlns="5278e630-566f-40a8-9df2-bde0a195b0e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92BE51-959A-46FF-BE0C-057BB987C2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78e630-566f-40a8-9df2-bde0a195b0ee"/>
    <ds:schemaRef ds:uri="ae540bff-4627-4f76-80db-734d25f91e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09FF51-8959-49C8-903F-8E0564D40770}">
  <ds:schemaRefs>
    <ds:schemaRef ds:uri="http://schemas.microsoft.com/office/2006/documentManagement/types"/>
    <ds:schemaRef ds:uri="http://purl.org/dc/elements/1.1/"/>
    <ds:schemaRef ds:uri="http://schemas.microsoft.com/office/2006/metadata/properties"/>
    <ds:schemaRef ds:uri="5278e630-566f-40a8-9df2-bde0a195b0ee"/>
    <ds:schemaRef ds:uri="http://schemas.microsoft.com/office/infopath/2007/PartnerControls"/>
    <ds:schemaRef ds:uri="http://www.w3.org/XML/1998/namespace"/>
    <ds:schemaRef ds:uri="http://purl.org/dc/dcmitype/"/>
    <ds:schemaRef ds:uri="http://schemas.openxmlformats.org/package/2006/metadata/core-properties"/>
    <ds:schemaRef ds:uri="ae540bff-4627-4f76-80db-734d25f91e71"/>
    <ds:schemaRef ds:uri="http://purl.org/dc/terms/"/>
  </ds:schemaRefs>
</ds:datastoreItem>
</file>

<file path=customXml/itemProps3.xml><?xml version="1.0" encoding="utf-8"?>
<ds:datastoreItem xmlns:ds="http://schemas.openxmlformats.org/officeDocument/2006/customXml" ds:itemID="{D0327CA1-367E-48D0-88ED-D7C3C82154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1057</Words>
  <Application>Microsoft Office PowerPoint</Application>
  <PresentationFormat>A4-Papier (210x297 mm)</PresentationFormat>
  <Paragraphs>151</Paragraphs>
  <Slides>20</Slides>
  <Notes>1</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20</vt:i4>
      </vt:variant>
    </vt:vector>
  </HeadingPairs>
  <TitlesOfParts>
    <vt:vector size="27" baseType="lpstr">
      <vt:lpstr>ＭＳ Ｐゴシック</vt:lpstr>
      <vt:lpstr>Arial</vt:lpstr>
      <vt:lpstr>Calibri</vt:lpstr>
      <vt:lpstr>PT Sans</vt:lpstr>
      <vt:lpstr>PT Sans Caption</vt:lpstr>
      <vt:lpstr>Wingdings</vt:lpstr>
      <vt:lpstr>KMR</vt:lpstr>
      <vt:lpstr>Barrierefreiheit des ÖPNV </vt:lpstr>
      <vt:lpstr>Gliederung </vt:lpstr>
      <vt:lpstr>ÖPNV Begriffsbestimmung</vt:lpstr>
      <vt:lpstr>ÖPNV</vt:lpstr>
      <vt:lpstr>Eins teilt sich in zwei ÖPNV: Straße/ Schiene</vt:lpstr>
      <vt:lpstr>Aber: OLG Schleswig  </vt:lpstr>
      <vt:lpstr>Schiene  Gesetzliche Regelungen</vt:lpstr>
      <vt:lpstr>Aufsicht Bund/ Länder </vt:lpstr>
      <vt:lpstr>Besondere Zuständigkeit Fahrgastrechte</vt:lpstr>
      <vt:lpstr>Zugänglichkeit  Eisenbahnen</vt:lpstr>
      <vt:lpstr>Eisenbahn-Bau- und  Betriebsordnung (EBO)   </vt:lpstr>
      <vt:lpstr>Barrierefreiheit  und Partizipation in EBO  </vt:lpstr>
      <vt:lpstr>Fahrgastrechte-VO EG 1371/2007</vt:lpstr>
      <vt:lpstr>Rechte aus EG 1371/2007</vt:lpstr>
      <vt:lpstr>Streitpunkte EG 1371/2007</vt:lpstr>
      <vt:lpstr>Antidiskriminierungsrechtliche Regelungen</vt:lpstr>
      <vt:lpstr>AGG</vt:lpstr>
      <vt:lpstr>Rechtsdurchsetzung</vt:lpstr>
      <vt:lpstr>Ausblick</vt:lpstr>
      <vt:lpstr>PowerPoint-Präsentation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Patientenrechte in  Zeiten der Pandemie</dc:title>
  <dc:creator>Oliver Tolmein</dc:creator>
  <cp:lastModifiedBy>Gabriele Weidner</cp:lastModifiedBy>
  <cp:revision>2</cp:revision>
  <dcterms:created xsi:type="dcterms:W3CDTF">2020-06-22T09:43:16Z</dcterms:created>
  <dcterms:modified xsi:type="dcterms:W3CDTF">2020-11-03T13:18:55Z</dcterms:modified>
</cp:coreProperties>
</file>