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7" r:id="rId3"/>
    <p:sldId id="257" r:id="rId4"/>
    <p:sldId id="258" r:id="rId5"/>
    <p:sldId id="259" r:id="rId6"/>
    <p:sldId id="260" r:id="rId7"/>
    <p:sldId id="261" r:id="rId8"/>
    <p:sldId id="262" r:id="rId9"/>
    <p:sldId id="263" r:id="rId10"/>
    <p:sldId id="266" r:id="rId11"/>
    <p:sldId id="276" r:id="rId12"/>
    <p:sldId id="268" r:id="rId13"/>
    <p:sldId id="269" r:id="rId14"/>
    <p:sldId id="270" r:id="rId15"/>
    <p:sldId id="271" r:id="rId16"/>
    <p:sldId id="272" r:id="rId17"/>
    <p:sldId id="273" r:id="rId18"/>
    <p:sldId id="274" r:id="rId19"/>
    <p:sldId id="275" r:id="rId20"/>
  </p:sldIdLst>
  <p:sldSz cx="9906000" cy="6858000" type="A4"/>
  <p:notesSz cx="9906000" cy="6858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5" d="100"/>
          <a:sy n="125" d="100"/>
        </p:scale>
        <p:origin x="894" y="10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92600" cy="3444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5611813" y="0"/>
            <a:ext cx="4292600" cy="344488"/>
          </a:xfrm>
          <a:prstGeom prst="rect">
            <a:avLst/>
          </a:prstGeom>
        </p:spPr>
        <p:txBody>
          <a:bodyPr vert="horz" lIns="91440" tIns="45720" rIns="91440" bIns="45720" rtlCol="0"/>
          <a:lstStyle>
            <a:lvl1pPr algn="r">
              <a:defRPr sz="1200"/>
            </a:lvl1pPr>
          </a:lstStyle>
          <a:p>
            <a:fld id="{1100D59A-B55A-4631-AFF4-3D6B09E32208}" type="datetimeFigureOut">
              <a:rPr lang="de-DE" smtClean="0"/>
              <a:t>14.10.2020</a:t>
            </a:fld>
            <a:endParaRPr lang="de-DE"/>
          </a:p>
        </p:txBody>
      </p:sp>
      <p:sp>
        <p:nvSpPr>
          <p:cNvPr id="4" name="Folienbildplatzhalter 3"/>
          <p:cNvSpPr>
            <a:spLocks noGrp="1" noRot="1" noChangeAspect="1"/>
          </p:cNvSpPr>
          <p:nvPr>
            <p:ph type="sldImg" idx="2"/>
          </p:nvPr>
        </p:nvSpPr>
        <p:spPr>
          <a:xfrm>
            <a:off x="3281363" y="857250"/>
            <a:ext cx="3343275" cy="23145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990600" y="3300413"/>
            <a:ext cx="7924800" cy="2700337"/>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6513513"/>
            <a:ext cx="4292600" cy="3444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5611813" y="6513513"/>
            <a:ext cx="4292600" cy="344487"/>
          </a:xfrm>
          <a:prstGeom prst="rect">
            <a:avLst/>
          </a:prstGeom>
        </p:spPr>
        <p:txBody>
          <a:bodyPr vert="horz" lIns="91440" tIns="45720" rIns="91440" bIns="45720" rtlCol="0" anchor="b"/>
          <a:lstStyle>
            <a:lvl1pPr algn="r">
              <a:defRPr sz="1200"/>
            </a:lvl1pPr>
          </a:lstStyle>
          <a:p>
            <a:fld id="{2CF24038-78F4-46C1-A947-E54F6FFE228D}" type="slidenum">
              <a:rPr lang="de-DE" smtClean="0"/>
              <a:t>‹Nr.›</a:t>
            </a:fld>
            <a:endParaRPr lang="de-DE"/>
          </a:p>
        </p:txBody>
      </p:sp>
    </p:spTree>
    <p:extLst>
      <p:ext uri="{BB962C8B-B14F-4D97-AF65-F5344CB8AC3E}">
        <p14:creationId xmlns:p14="http://schemas.microsoft.com/office/powerpoint/2010/main" val="763303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42950" y="2125980"/>
            <a:ext cx="84201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485900" y="3840480"/>
            <a:ext cx="69342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0" i="0">
                <a:solidFill>
                  <a:schemeClr val="tx1"/>
                </a:solidFill>
                <a:latin typeface="Arial"/>
                <a:cs typeface="Arial"/>
              </a:defRPr>
            </a:lvl1pPr>
          </a:lstStyle>
          <a:p>
            <a:pPr marL="12700">
              <a:lnSpc>
                <a:spcPct val="100000"/>
              </a:lnSpc>
              <a:spcBef>
                <a:spcPts val="15"/>
              </a:spcBef>
            </a:pPr>
            <a:r>
              <a:rPr lang="de-DE" spc="-5"/>
              <a:t>6. Jenaer Gespräche zum Recht des ÖPNV, 30.10.2020</a:t>
            </a:r>
            <a:endParaRPr spc="-5"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90CE7044-07D4-4B8C-80F2-241DE9FB256E}" type="datetime1">
              <a:rPr lang="en-US" smtClean="0"/>
              <a:t>10/14/2020</a:t>
            </a:fld>
            <a:endParaRPr lang="en-US"/>
          </a:p>
        </p:txBody>
      </p:sp>
      <p:sp>
        <p:nvSpPr>
          <p:cNvPr id="6" name="Holder 6"/>
          <p:cNvSpPr>
            <a:spLocks noGrp="1"/>
          </p:cNvSpPr>
          <p:nvPr>
            <p:ph type="sldNum" sz="quarter" idx="7"/>
          </p:nvPr>
        </p:nvSpPr>
        <p:spPr/>
        <p:txBody>
          <a:bodyPr lIns="0" tIns="0" rIns="0" bIns="0"/>
          <a:lstStyle>
            <a:lvl1pPr>
              <a:defRPr sz="1200" b="0" i="0">
                <a:solidFill>
                  <a:schemeClr val="tx1"/>
                </a:solidFill>
                <a:latin typeface="Arial"/>
                <a:cs typeface="Arial"/>
              </a:defRPr>
            </a:lvl1pPr>
          </a:lstStyle>
          <a:p>
            <a:pPr marL="25400">
              <a:lnSpc>
                <a:spcPts val="1425"/>
              </a:lnSpc>
            </a:pPr>
            <a:fld id="{81D60167-4931-47E6-BA6A-407CBD079E47}" type="slidenum">
              <a:rPr spc="-5" dirty="0"/>
              <a:t>‹Nr.›</a:t>
            </a:fld>
            <a:endParaRPr spc="-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i="0">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600" b="1" i="0">
                <a:solidFill>
                  <a:srgbClr val="FF0000"/>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defRPr sz="900" b="0" i="0">
                <a:solidFill>
                  <a:schemeClr val="tx1"/>
                </a:solidFill>
                <a:latin typeface="Arial"/>
                <a:cs typeface="Arial"/>
              </a:defRPr>
            </a:lvl1pPr>
          </a:lstStyle>
          <a:p>
            <a:pPr marL="12700">
              <a:lnSpc>
                <a:spcPct val="100000"/>
              </a:lnSpc>
              <a:spcBef>
                <a:spcPts val="15"/>
              </a:spcBef>
            </a:pPr>
            <a:r>
              <a:rPr lang="de-DE" spc="-5"/>
              <a:t>6. Jenaer Gespräche zum Recht des ÖPNV, 30.10.2020</a:t>
            </a:r>
            <a:endParaRPr spc="-5"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7D57C337-E3AD-41DC-9858-CDACA061C272}" type="datetime1">
              <a:rPr lang="en-US" smtClean="0"/>
              <a:t>10/14/2020</a:t>
            </a:fld>
            <a:endParaRPr lang="en-US"/>
          </a:p>
        </p:txBody>
      </p:sp>
      <p:sp>
        <p:nvSpPr>
          <p:cNvPr id="6" name="Holder 6"/>
          <p:cNvSpPr>
            <a:spLocks noGrp="1"/>
          </p:cNvSpPr>
          <p:nvPr>
            <p:ph type="sldNum" sz="quarter" idx="7"/>
          </p:nvPr>
        </p:nvSpPr>
        <p:spPr/>
        <p:txBody>
          <a:bodyPr lIns="0" tIns="0" rIns="0" bIns="0"/>
          <a:lstStyle>
            <a:lvl1pPr>
              <a:defRPr sz="1200" b="0" i="0">
                <a:solidFill>
                  <a:schemeClr val="tx1"/>
                </a:solidFill>
                <a:latin typeface="Arial"/>
                <a:cs typeface="Arial"/>
              </a:defRPr>
            </a:lvl1pPr>
          </a:lstStyle>
          <a:p>
            <a:pPr marL="25400">
              <a:lnSpc>
                <a:spcPts val="1425"/>
              </a:lnSpc>
            </a:pPr>
            <a:fld id="{81D60167-4931-47E6-BA6A-407CBD079E47}" type="slidenum">
              <a:rPr spc="-5" dirty="0"/>
              <a:t>‹Nr.›</a:t>
            </a:fld>
            <a:endParaRPr spc="-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i="0">
                <a:solidFill>
                  <a:schemeClr val="tx1"/>
                </a:solidFill>
                <a:latin typeface="Arial"/>
                <a:cs typeface="Arial"/>
              </a:defRPr>
            </a:lvl1pPr>
          </a:lstStyle>
          <a:p>
            <a:endParaRPr/>
          </a:p>
        </p:txBody>
      </p:sp>
      <p:sp>
        <p:nvSpPr>
          <p:cNvPr id="3" name="Holder 3"/>
          <p:cNvSpPr>
            <a:spLocks noGrp="1"/>
          </p:cNvSpPr>
          <p:nvPr>
            <p:ph sz="half" idx="2"/>
          </p:nvPr>
        </p:nvSpPr>
        <p:spPr>
          <a:xfrm>
            <a:off x="495300" y="1577340"/>
            <a:ext cx="430911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01590" y="1577340"/>
            <a:ext cx="430911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900" b="0" i="0">
                <a:solidFill>
                  <a:schemeClr val="tx1"/>
                </a:solidFill>
                <a:latin typeface="Arial"/>
                <a:cs typeface="Arial"/>
              </a:defRPr>
            </a:lvl1pPr>
          </a:lstStyle>
          <a:p>
            <a:pPr marL="12700">
              <a:lnSpc>
                <a:spcPct val="100000"/>
              </a:lnSpc>
              <a:spcBef>
                <a:spcPts val="15"/>
              </a:spcBef>
            </a:pPr>
            <a:r>
              <a:rPr lang="de-DE" spc="-5"/>
              <a:t>6. Jenaer Gespräche zum Recht des ÖPNV, 30.10.2020</a:t>
            </a:r>
            <a:endParaRPr spc="-5"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737FB524-0AC2-4CDC-B811-AF2D447B946E}" type="datetime1">
              <a:rPr lang="en-US" smtClean="0"/>
              <a:t>10/14/2020</a:t>
            </a:fld>
            <a:endParaRPr lang="en-US"/>
          </a:p>
        </p:txBody>
      </p:sp>
      <p:sp>
        <p:nvSpPr>
          <p:cNvPr id="7" name="Holder 7"/>
          <p:cNvSpPr>
            <a:spLocks noGrp="1"/>
          </p:cNvSpPr>
          <p:nvPr>
            <p:ph type="sldNum" sz="quarter" idx="7"/>
          </p:nvPr>
        </p:nvSpPr>
        <p:spPr/>
        <p:txBody>
          <a:bodyPr lIns="0" tIns="0" rIns="0" bIns="0"/>
          <a:lstStyle>
            <a:lvl1pPr>
              <a:defRPr sz="1200" b="0" i="0">
                <a:solidFill>
                  <a:schemeClr val="tx1"/>
                </a:solidFill>
                <a:latin typeface="Arial"/>
                <a:cs typeface="Arial"/>
              </a:defRPr>
            </a:lvl1pPr>
          </a:lstStyle>
          <a:p>
            <a:pPr marL="25400">
              <a:lnSpc>
                <a:spcPts val="1425"/>
              </a:lnSpc>
            </a:pPr>
            <a:fld id="{81D60167-4931-47E6-BA6A-407CBD079E47}" type="slidenum">
              <a:rPr spc="-5" dirty="0"/>
              <a:t>‹Nr.›</a:t>
            </a:fld>
            <a:endParaRPr spc="-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900" b="0" i="0">
                <a:solidFill>
                  <a:schemeClr val="tx1"/>
                </a:solidFill>
                <a:latin typeface="Arial"/>
                <a:cs typeface="Arial"/>
              </a:defRPr>
            </a:lvl1pPr>
          </a:lstStyle>
          <a:p>
            <a:pPr marL="12700">
              <a:lnSpc>
                <a:spcPct val="100000"/>
              </a:lnSpc>
              <a:spcBef>
                <a:spcPts val="15"/>
              </a:spcBef>
            </a:pPr>
            <a:r>
              <a:rPr lang="de-DE" spc="-5"/>
              <a:t>6. Jenaer Gespräche zum Recht des ÖPNV, 30.10.2020</a:t>
            </a:r>
            <a:endParaRPr spc="-5"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C32E91E1-E9F3-4DAE-9820-4ABF06D26D88}" type="datetime1">
              <a:rPr lang="en-US" smtClean="0"/>
              <a:t>10/14/2020</a:t>
            </a:fld>
            <a:endParaRPr lang="en-US"/>
          </a:p>
        </p:txBody>
      </p:sp>
      <p:sp>
        <p:nvSpPr>
          <p:cNvPr id="5" name="Holder 5"/>
          <p:cNvSpPr>
            <a:spLocks noGrp="1"/>
          </p:cNvSpPr>
          <p:nvPr>
            <p:ph type="sldNum" sz="quarter" idx="7"/>
          </p:nvPr>
        </p:nvSpPr>
        <p:spPr/>
        <p:txBody>
          <a:bodyPr lIns="0" tIns="0" rIns="0" bIns="0"/>
          <a:lstStyle>
            <a:lvl1pPr>
              <a:defRPr sz="1200" b="0" i="0">
                <a:solidFill>
                  <a:schemeClr val="tx1"/>
                </a:solidFill>
                <a:latin typeface="Arial"/>
                <a:cs typeface="Arial"/>
              </a:defRPr>
            </a:lvl1pPr>
          </a:lstStyle>
          <a:p>
            <a:pPr marL="25400">
              <a:lnSpc>
                <a:spcPts val="1425"/>
              </a:lnSpc>
            </a:pPr>
            <a:fld id="{81D60167-4931-47E6-BA6A-407CBD079E47}" type="slidenum">
              <a:rPr spc="-5" dirty="0"/>
              <a:t>‹Nr.›</a:t>
            </a:fld>
            <a:endParaRPr spc="-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900" b="0" i="0">
                <a:solidFill>
                  <a:schemeClr val="tx1"/>
                </a:solidFill>
                <a:latin typeface="Arial"/>
                <a:cs typeface="Arial"/>
              </a:defRPr>
            </a:lvl1pPr>
          </a:lstStyle>
          <a:p>
            <a:pPr marL="12700">
              <a:lnSpc>
                <a:spcPct val="100000"/>
              </a:lnSpc>
              <a:spcBef>
                <a:spcPts val="15"/>
              </a:spcBef>
            </a:pPr>
            <a:r>
              <a:rPr lang="de-DE" spc="-5"/>
              <a:t>6. Jenaer Gespräche zum Recht des ÖPNV, 30.10.2020</a:t>
            </a:r>
            <a:endParaRPr spc="-5"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59771E73-D2AA-49BE-B823-56AFA03B7E94}" type="datetime1">
              <a:rPr lang="en-US" smtClean="0"/>
              <a:t>10/14/2020</a:t>
            </a:fld>
            <a:endParaRPr lang="en-US"/>
          </a:p>
        </p:txBody>
      </p:sp>
      <p:sp>
        <p:nvSpPr>
          <p:cNvPr id="4" name="Holder 4"/>
          <p:cNvSpPr>
            <a:spLocks noGrp="1"/>
          </p:cNvSpPr>
          <p:nvPr>
            <p:ph type="sldNum" sz="quarter" idx="7"/>
          </p:nvPr>
        </p:nvSpPr>
        <p:spPr/>
        <p:txBody>
          <a:bodyPr lIns="0" tIns="0" rIns="0" bIns="0"/>
          <a:lstStyle>
            <a:lvl1pPr>
              <a:defRPr sz="1200" b="0" i="0">
                <a:solidFill>
                  <a:schemeClr val="tx1"/>
                </a:solidFill>
                <a:latin typeface="Arial"/>
                <a:cs typeface="Arial"/>
              </a:defRPr>
            </a:lvl1pPr>
          </a:lstStyle>
          <a:p>
            <a:pPr marL="25400">
              <a:lnSpc>
                <a:spcPts val="1425"/>
              </a:lnSpc>
            </a:pPr>
            <a:fld id="{81D60167-4931-47E6-BA6A-407CBD079E47}" type="slidenum">
              <a:rPr spc="-5" dirty="0"/>
              <a:t>‹Nr.›</a:t>
            </a:fld>
            <a:endParaRPr spc="-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55447" y="6402323"/>
            <a:ext cx="9596755" cy="0"/>
          </a:xfrm>
          <a:custGeom>
            <a:avLst/>
            <a:gdLst/>
            <a:ahLst/>
            <a:cxnLst/>
            <a:rect l="l" t="t" r="r" b="b"/>
            <a:pathLst>
              <a:path w="9596755">
                <a:moveTo>
                  <a:pt x="0" y="0"/>
                </a:moveTo>
                <a:lnTo>
                  <a:pt x="9596628" y="0"/>
                </a:lnTo>
              </a:path>
            </a:pathLst>
          </a:custGeom>
          <a:ln w="12192">
            <a:solidFill>
              <a:srgbClr val="000000"/>
            </a:solidFill>
          </a:ln>
        </p:spPr>
        <p:txBody>
          <a:bodyPr wrap="square" lIns="0" tIns="0" rIns="0" bIns="0" rtlCol="0"/>
          <a:lstStyle/>
          <a:p>
            <a:endParaRPr/>
          </a:p>
        </p:txBody>
      </p:sp>
      <p:sp>
        <p:nvSpPr>
          <p:cNvPr id="17" name="bk object 17"/>
          <p:cNvSpPr/>
          <p:nvPr/>
        </p:nvSpPr>
        <p:spPr>
          <a:xfrm>
            <a:off x="8545068" y="222504"/>
            <a:ext cx="836676" cy="1118616"/>
          </a:xfrm>
          <a:prstGeom prst="rect">
            <a:avLst/>
          </a:prstGeom>
          <a:blipFill>
            <a:blip r:embed="rId7" cstate="print"/>
            <a:stretch>
              <a:fillRect/>
            </a:stretch>
          </a:blipFill>
        </p:spPr>
        <p:txBody>
          <a:bodyPr wrap="square" lIns="0" tIns="0" rIns="0" bIns="0" rtlCol="0"/>
          <a:lstStyle/>
          <a:p>
            <a:endParaRPr/>
          </a:p>
        </p:txBody>
      </p:sp>
      <p:sp>
        <p:nvSpPr>
          <p:cNvPr id="18" name="bk object 18"/>
          <p:cNvSpPr/>
          <p:nvPr/>
        </p:nvSpPr>
        <p:spPr>
          <a:xfrm>
            <a:off x="345186" y="837438"/>
            <a:ext cx="7993380" cy="0"/>
          </a:xfrm>
          <a:custGeom>
            <a:avLst/>
            <a:gdLst/>
            <a:ahLst/>
            <a:cxnLst/>
            <a:rect l="l" t="t" r="r" b="b"/>
            <a:pathLst>
              <a:path w="7993380">
                <a:moveTo>
                  <a:pt x="0" y="0"/>
                </a:moveTo>
                <a:lnTo>
                  <a:pt x="7992999" y="0"/>
                </a:lnTo>
              </a:path>
            </a:pathLst>
          </a:custGeom>
          <a:ln w="25908">
            <a:solidFill>
              <a:srgbClr val="FF0000"/>
            </a:solidFill>
          </a:ln>
        </p:spPr>
        <p:txBody>
          <a:bodyPr wrap="square" lIns="0" tIns="0" rIns="0" bIns="0" rtlCol="0"/>
          <a:lstStyle/>
          <a:p>
            <a:endParaRPr/>
          </a:p>
        </p:txBody>
      </p:sp>
      <p:sp>
        <p:nvSpPr>
          <p:cNvPr id="2" name="Holder 2"/>
          <p:cNvSpPr>
            <a:spLocks noGrp="1"/>
          </p:cNvSpPr>
          <p:nvPr>
            <p:ph type="title"/>
          </p:nvPr>
        </p:nvSpPr>
        <p:spPr>
          <a:xfrm>
            <a:off x="423163" y="358266"/>
            <a:ext cx="9059672" cy="330834"/>
          </a:xfrm>
          <a:prstGeom prst="rect">
            <a:avLst/>
          </a:prstGeom>
        </p:spPr>
        <p:txBody>
          <a:bodyPr wrap="square" lIns="0" tIns="0" rIns="0" bIns="0">
            <a:spAutoFit/>
          </a:bodyPr>
          <a:lstStyle>
            <a:lvl1pPr>
              <a:defRPr sz="2000" b="1" i="0">
                <a:solidFill>
                  <a:schemeClr val="tx1"/>
                </a:solidFill>
                <a:latin typeface="Arial"/>
                <a:cs typeface="Arial"/>
              </a:defRPr>
            </a:lvl1pPr>
          </a:lstStyle>
          <a:p>
            <a:endParaRPr/>
          </a:p>
        </p:txBody>
      </p:sp>
      <p:sp>
        <p:nvSpPr>
          <p:cNvPr id="3" name="Holder 3"/>
          <p:cNvSpPr>
            <a:spLocks noGrp="1"/>
          </p:cNvSpPr>
          <p:nvPr>
            <p:ph type="body" idx="1"/>
          </p:nvPr>
        </p:nvSpPr>
        <p:spPr>
          <a:xfrm>
            <a:off x="563372" y="1192529"/>
            <a:ext cx="7785100" cy="2951479"/>
          </a:xfrm>
          <a:prstGeom prst="rect">
            <a:avLst/>
          </a:prstGeom>
        </p:spPr>
        <p:txBody>
          <a:bodyPr wrap="square" lIns="0" tIns="0" rIns="0" bIns="0">
            <a:spAutoFit/>
          </a:bodyPr>
          <a:lstStyle>
            <a:lvl1pPr>
              <a:defRPr sz="1600" b="1" i="0">
                <a:solidFill>
                  <a:srgbClr val="FF0000"/>
                </a:solidFill>
                <a:latin typeface="Arial"/>
                <a:cs typeface="Arial"/>
              </a:defRPr>
            </a:lvl1pPr>
          </a:lstStyle>
          <a:p>
            <a:endParaRPr/>
          </a:p>
        </p:txBody>
      </p:sp>
      <p:sp>
        <p:nvSpPr>
          <p:cNvPr id="4" name="Holder 4"/>
          <p:cNvSpPr>
            <a:spLocks noGrp="1"/>
          </p:cNvSpPr>
          <p:nvPr>
            <p:ph type="ftr" sz="quarter" idx="5"/>
          </p:nvPr>
        </p:nvSpPr>
        <p:spPr>
          <a:xfrm>
            <a:off x="3564763" y="6569006"/>
            <a:ext cx="3349625" cy="153670"/>
          </a:xfrm>
          <a:prstGeom prst="rect">
            <a:avLst/>
          </a:prstGeom>
        </p:spPr>
        <p:txBody>
          <a:bodyPr wrap="square" lIns="0" tIns="0" rIns="0" bIns="0">
            <a:spAutoFit/>
          </a:bodyPr>
          <a:lstStyle>
            <a:lvl1pPr>
              <a:defRPr sz="900" b="0" i="0">
                <a:solidFill>
                  <a:schemeClr val="tx1"/>
                </a:solidFill>
                <a:latin typeface="Arial"/>
                <a:cs typeface="Arial"/>
              </a:defRPr>
            </a:lvl1pPr>
          </a:lstStyle>
          <a:p>
            <a:pPr marL="12700">
              <a:lnSpc>
                <a:spcPct val="100000"/>
              </a:lnSpc>
              <a:spcBef>
                <a:spcPts val="15"/>
              </a:spcBef>
            </a:pPr>
            <a:r>
              <a:rPr lang="de-DE" spc="-5"/>
              <a:t>6. Jenaer Gespräche zum Recht des ÖPNV, 30.10.2020</a:t>
            </a:r>
            <a:endParaRPr spc="-5" dirty="0"/>
          </a:p>
        </p:txBody>
      </p:sp>
      <p:sp>
        <p:nvSpPr>
          <p:cNvPr id="5" name="Holder 5"/>
          <p:cNvSpPr>
            <a:spLocks noGrp="1"/>
          </p:cNvSpPr>
          <p:nvPr>
            <p:ph type="dt" sz="half" idx="6"/>
          </p:nvPr>
        </p:nvSpPr>
        <p:spPr>
          <a:xfrm>
            <a:off x="495300" y="6377940"/>
            <a:ext cx="2278380" cy="342900"/>
          </a:xfrm>
          <a:prstGeom prst="rect">
            <a:avLst/>
          </a:prstGeom>
        </p:spPr>
        <p:txBody>
          <a:bodyPr wrap="square" lIns="0" tIns="0" rIns="0" bIns="0">
            <a:spAutoFit/>
          </a:bodyPr>
          <a:lstStyle>
            <a:lvl1pPr algn="l">
              <a:defRPr>
                <a:solidFill>
                  <a:schemeClr val="tx1">
                    <a:tint val="75000"/>
                  </a:schemeClr>
                </a:solidFill>
              </a:defRPr>
            </a:lvl1pPr>
          </a:lstStyle>
          <a:p>
            <a:fld id="{D2AD198E-6BD1-427C-A2FC-11DBCA2438D7}" type="datetime1">
              <a:rPr lang="en-US" smtClean="0"/>
              <a:t>10/14/2020</a:t>
            </a:fld>
            <a:endParaRPr lang="en-US"/>
          </a:p>
        </p:txBody>
      </p:sp>
      <p:sp>
        <p:nvSpPr>
          <p:cNvPr id="6" name="Holder 6"/>
          <p:cNvSpPr>
            <a:spLocks noGrp="1"/>
          </p:cNvSpPr>
          <p:nvPr>
            <p:ph type="sldNum" sz="quarter" idx="7"/>
          </p:nvPr>
        </p:nvSpPr>
        <p:spPr>
          <a:xfrm>
            <a:off x="9098788" y="6511349"/>
            <a:ext cx="221615" cy="196215"/>
          </a:xfrm>
          <a:prstGeom prst="rect">
            <a:avLst/>
          </a:prstGeom>
        </p:spPr>
        <p:txBody>
          <a:bodyPr wrap="square" lIns="0" tIns="0" rIns="0" bIns="0">
            <a:spAutoFit/>
          </a:bodyPr>
          <a:lstStyle>
            <a:lvl1pPr>
              <a:defRPr sz="1200" b="0" i="0">
                <a:solidFill>
                  <a:schemeClr val="tx1"/>
                </a:solidFill>
                <a:latin typeface="Arial"/>
                <a:cs typeface="Arial"/>
              </a:defRPr>
            </a:lvl1pPr>
          </a:lstStyle>
          <a:p>
            <a:pPr marL="25400">
              <a:lnSpc>
                <a:spcPts val="1425"/>
              </a:lnSpc>
            </a:pPr>
            <a:fld id="{81D60167-4931-47E6-BA6A-407CBD079E47}" type="slidenum">
              <a:rPr spc="-5" dirty="0"/>
              <a:t>‹Nr.›</a:t>
            </a:fld>
            <a:endParaRPr spc="-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sldNum="0" hd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09600" y="2535682"/>
            <a:ext cx="8763000" cy="2170466"/>
          </a:xfrm>
          <a:prstGeom prst="rect">
            <a:avLst/>
          </a:prstGeom>
        </p:spPr>
        <p:txBody>
          <a:bodyPr vert="horz" wrap="square" lIns="0" tIns="13335" rIns="0" bIns="0" rtlCol="0">
            <a:spAutoFit/>
          </a:bodyPr>
          <a:lstStyle/>
          <a:p>
            <a:pPr algn="ctr">
              <a:lnSpc>
                <a:spcPct val="100000"/>
              </a:lnSpc>
              <a:spcBef>
                <a:spcPts val="105"/>
              </a:spcBef>
            </a:pPr>
            <a:r>
              <a:rPr sz="2000" b="1" dirty="0" err="1">
                <a:latin typeface="Arial"/>
                <a:cs typeface="Arial"/>
              </a:rPr>
              <a:t>Bahnsteighöhenkonzept</a:t>
            </a:r>
            <a:r>
              <a:rPr sz="2000" b="1" dirty="0">
                <a:latin typeface="Arial"/>
                <a:cs typeface="Arial"/>
              </a:rPr>
              <a:t> </a:t>
            </a:r>
            <a:r>
              <a:rPr lang="de-DE" sz="2000" b="1" dirty="0">
                <a:latin typeface="Arial"/>
                <a:cs typeface="Arial"/>
              </a:rPr>
              <a:t>2017 </a:t>
            </a:r>
            <a:r>
              <a:rPr sz="2000" b="1" dirty="0">
                <a:latin typeface="Arial"/>
                <a:cs typeface="Arial"/>
              </a:rPr>
              <a:t>der DB </a:t>
            </a:r>
            <a:r>
              <a:rPr sz="2000" b="1" dirty="0" err="1">
                <a:latin typeface="Arial"/>
                <a:cs typeface="Arial"/>
              </a:rPr>
              <a:t>Station&amp;Service</a:t>
            </a:r>
            <a:r>
              <a:rPr sz="2000" b="1" spc="-160" dirty="0">
                <a:latin typeface="Arial"/>
                <a:cs typeface="Arial"/>
              </a:rPr>
              <a:t> </a:t>
            </a:r>
            <a:r>
              <a:rPr sz="2000" b="1" dirty="0">
                <a:latin typeface="Arial"/>
                <a:cs typeface="Arial"/>
              </a:rPr>
              <a:t>AG</a:t>
            </a:r>
            <a:r>
              <a:rPr lang="de-DE" sz="2000" b="1" dirty="0">
                <a:latin typeface="Arial"/>
                <a:cs typeface="Arial"/>
              </a:rPr>
              <a:t> </a:t>
            </a:r>
          </a:p>
          <a:p>
            <a:pPr algn="ctr">
              <a:lnSpc>
                <a:spcPct val="100000"/>
              </a:lnSpc>
              <a:spcBef>
                <a:spcPts val="105"/>
              </a:spcBef>
            </a:pPr>
            <a:r>
              <a:rPr lang="de-DE" sz="2000" b="1" dirty="0">
                <a:latin typeface="Arial"/>
                <a:cs typeface="Arial"/>
              </a:rPr>
              <a:t>- vom Sinn und Unsinn einheitlicher Regelungen der Barrierefreiheit</a:t>
            </a:r>
          </a:p>
          <a:p>
            <a:pPr algn="ctr">
              <a:lnSpc>
                <a:spcPct val="100000"/>
              </a:lnSpc>
              <a:spcBef>
                <a:spcPts val="105"/>
              </a:spcBef>
            </a:pPr>
            <a:endParaRPr lang="de-DE" sz="2000" b="1" dirty="0">
              <a:latin typeface="Arial"/>
              <a:cs typeface="Arial"/>
            </a:endParaRPr>
          </a:p>
          <a:p>
            <a:pPr algn="ctr">
              <a:lnSpc>
                <a:spcPct val="100000"/>
              </a:lnSpc>
              <a:spcBef>
                <a:spcPts val="105"/>
              </a:spcBef>
            </a:pPr>
            <a:endParaRPr lang="de-DE" sz="2000" b="1" dirty="0">
              <a:latin typeface="Arial"/>
              <a:cs typeface="Arial"/>
            </a:endParaRPr>
          </a:p>
          <a:p>
            <a:pPr algn="ctr">
              <a:lnSpc>
                <a:spcPct val="100000"/>
              </a:lnSpc>
              <a:spcBef>
                <a:spcPts val="105"/>
              </a:spcBef>
            </a:pPr>
            <a:r>
              <a:rPr lang="de-DE" sz="1200" b="1" i="1" dirty="0">
                <a:latin typeface="Arial"/>
                <a:cs typeface="Arial"/>
              </a:rPr>
              <a:t>Dr. </a:t>
            </a:r>
            <a:r>
              <a:rPr lang="de-DE" sz="1200" b="1" i="1" dirty="0" err="1">
                <a:latin typeface="Arial"/>
                <a:cs typeface="Arial"/>
              </a:rPr>
              <a:t>rer</a:t>
            </a:r>
            <a:r>
              <a:rPr lang="de-DE" sz="1200" b="1" i="1" dirty="0">
                <a:latin typeface="Arial"/>
                <a:cs typeface="Arial"/>
              </a:rPr>
              <a:t>. pol. Oliver Mietzsch</a:t>
            </a:r>
          </a:p>
          <a:p>
            <a:pPr algn="ctr">
              <a:lnSpc>
                <a:spcPct val="100000"/>
              </a:lnSpc>
              <a:spcBef>
                <a:spcPts val="105"/>
              </a:spcBef>
            </a:pPr>
            <a:r>
              <a:rPr lang="de-DE" sz="1200" b="1" i="1" dirty="0">
                <a:latin typeface="Arial"/>
                <a:cs typeface="Arial"/>
              </a:rPr>
              <a:t>Geschäftsführer Zweckverband Nahverkehrsraum Leipzig</a:t>
            </a:r>
            <a:endParaRPr sz="1200" i="1" dirty="0">
              <a:latin typeface="Arial"/>
              <a:cs typeface="Arial"/>
            </a:endParaRPr>
          </a:p>
          <a:p>
            <a:pPr>
              <a:lnSpc>
                <a:spcPct val="100000"/>
              </a:lnSpc>
              <a:spcBef>
                <a:spcPts val="40"/>
              </a:spcBef>
            </a:pPr>
            <a:endParaRPr sz="1200" i="1" dirty="0">
              <a:latin typeface="Times New Roman"/>
              <a:cs typeface="Times New Roman"/>
            </a:endParaRPr>
          </a:p>
          <a:p>
            <a:pPr marL="635" algn="ctr">
              <a:lnSpc>
                <a:spcPct val="100000"/>
              </a:lnSpc>
            </a:pPr>
            <a:endParaRPr sz="2000" dirty="0">
              <a:latin typeface="Arial"/>
              <a:cs typeface="Arial"/>
            </a:endParaRPr>
          </a:p>
        </p:txBody>
      </p:sp>
      <p:sp>
        <p:nvSpPr>
          <p:cNvPr id="4" name="Fußzeilenplatzhalter 3">
            <a:extLst>
              <a:ext uri="{FF2B5EF4-FFF2-40B4-BE49-F238E27FC236}">
                <a16:creationId xmlns:a16="http://schemas.microsoft.com/office/drawing/2014/main" xmlns="" id="{9048191E-C77D-4BAC-A8FC-5FD3104822B1}"/>
              </a:ext>
            </a:extLst>
          </p:cNvPr>
          <p:cNvSpPr>
            <a:spLocks noGrp="1"/>
          </p:cNvSpPr>
          <p:nvPr>
            <p:ph type="ftr" sz="quarter" idx="5"/>
          </p:nvPr>
        </p:nvSpPr>
        <p:spPr>
          <a:xfrm>
            <a:off x="3962400" y="6553200"/>
            <a:ext cx="3349625" cy="153670"/>
          </a:xfrm>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67868" y="332231"/>
            <a:ext cx="8438388" cy="1170432"/>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495401" y="1225423"/>
            <a:ext cx="7880984" cy="4290277"/>
          </a:xfrm>
          <a:prstGeom prst="rect">
            <a:avLst/>
          </a:prstGeom>
        </p:spPr>
        <p:txBody>
          <a:bodyPr vert="horz" wrap="square" lIns="0" tIns="12065" rIns="0" bIns="0" rtlCol="0">
            <a:spAutoFit/>
          </a:bodyPr>
          <a:lstStyle/>
          <a:p>
            <a:pPr marL="370840" marR="138430" indent="-358140">
              <a:lnSpc>
                <a:spcPct val="100000"/>
              </a:lnSpc>
              <a:spcBef>
                <a:spcPts val="95"/>
              </a:spcBef>
              <a:buClr>
                <a:srgbClr val="FF0000"/>
              </a:buClr>
              <a:buFont typeface="Wingdings"/>
              <a:buChar char=""/>
              <a:tabLst>
                <a:tab pos="370205" algn="l"/>
                <a:tab pos="370840" algn="l"/>
              </a:tabLst>
            </a:pPr>
            <a:r>
              <a:rPr sz="1600" spc="-5" dirty="0">
                <a:latin typeface="Arial"/>
                <a:cs typeface="Arial"/>
              </a:rPr>
              <a:t>Auftrag an DB, die Länderkarten bzgl. der </a:t>
            </a:r>
            <a:r>
              <a:rPr sz="1600" spc="-5" dirty="0">
                <a:solidFill>
                  <a:srgbClr val="FF0000"/>
                </a:solidFill>
                <a:latin typeface="Arial"/>
                <a:cs typeface="Arial"/>
              </a:rPr>
              <a:t>Separierbarkeit von Bahnsteigen </a:t>
            </a:r>
            <a:r>
              <a:rPr sz="1600" spc="-5" dirty="0">
                <a:latin typeface="Arial"/>
                <a:cs typeface="Arial"/>
              </a:rPr>
              <a:t>in den  Knoten</a:t>
            </a:r>
            <a:r>
              <a:rPr sz="1600" spc="-10" dirty="0">
                <a:latin typeface="Arial"/>
                <a:cs typeface="Arial"/>
              </a:rPr>
              <a:t> </a:t>
            </a:r>
            <a:r>
              <a:rPr sz="1600" spc="-5" dirty="0">
                <a:latin typeface="Arial"/>
                <a:cs typeface="Arial"/>
              </a:rPr>
              <a:t>überarbeiten.</a:t>
            </a:r>
            <a:endParaRPr sz="1600" dirty="0">
              <a:latin typeface="Arial"/>
              <a:cs typeface="Arial"/>
            </a:endParaRPr>
          </a:p>
          <a:p>
            <a:pPr marL="370205" marR="126364">
              <a:lnSpc>
                <a:spcPct val="100000"/>
              </a:lnSpc>
            </a:pPr>
            <a:r>
              <a:rPr sz="1600" u="heavy" spc="-5" dirty="0">
                <a:uFill>
                  <a:solidFill>
                    <a:srgbClr val="000000"/>
                  </a:solidFill>
                </a:uFill>
                <a:latin typeface="Arial"/>
                <a:cs typeface="Arial"/>
              </a:rPr>
              <a:t>Ziel:</a:t>
            </a:r>
            <a:r>
              <a:rPr sz="1600" spc="-5" dirty="0">
                <a:latin typeface="Arial"/>
                <a:cs typeface="Arial"/>
              </a:rPr>
              <a:t> durch </a:t>
            </a:r>
            <a:r>
              <a:rPr sz="1600" spc="-5" dirty="0">
                <a:solidFill>
                  <a:srgbClr val="FF0000"/>
                </a:solidFill>
                <a:latin typeface="Arial"/>
                <a:cs typeface="Arial"/>
              </a:rPr>
              <a:t>geringfügige Investitionen und Umbaumaßnahmen </a:t>
            </a:r>
            <a:r>
              <a:rPr sz="1600" spc="-5" dirty="0">
                <a:latin typeface="Arial"/>
                <a:cs typeface="Arial"/>
              </a:rPr>
              <a:t>in den Knoten eine  Separierung der </a:t>
            </a:r>
            <a:r>
              <a:rPr sz="1600" spc="-15" dirty="0">
                <a:latin typeface="Arial"/>
                <a:cs typeface="Arial"/>
              </a:rPr>
              <a:t>Verkehre </a:t>
            </a:r>
            <a:r>
              <a:rPr sz="1600" spc="-5" dirty="0">
                <a:latin typeface="Arial"/>
                <a:cs typeface="Arial"/>
              </a:rPr>
              <a:t>kostengünstig erreichen zu</a:t>
            </a:r>
            <a:r>
              <a:rPr sz="1600" spc="50" dirty="0">
                <a:latin typeface="Arial"/>
                <a:cs typeface="Arial"/>
              </a:rPr>
              <a:t> </a:t>
            </a:r>
            <a:r>
              <a:rPr sz="1600" spc="-5" dirty="0" err="1">
                <a:latin typeface="Arial"/>
                <a:cs typeface="Arial"/>
              </a:rPr>
              <a:t>können</a:t>
            </a:r>
            <a:r>
              <a:rPr sz="1600" spc="-5" dirty="0">
                <a:latin typeface="Arial"/>
                <a:cs typeface="Arial"/>
              </a:rPr>
              <a:t>.</a:t>
            </a:r>
            <a:endParaRPr lang="de-DE" sz="1600" spc="-5" dirty="0">
              <a:latin typeface="Arial"/>
              <a:cs typeface="Arial"/>
            </a:endParaRPr>
          </a:p>
          <a:p>
            <a:pPr>
              <a:lnSpc>
                <a:spcPct val="100000"/>
              </a:lnSpc>
              <a:spcBef>
                <a:spcPts val="25"/>
              </a:spcBef>
            </a:pPr>
            <a:endParaRPr sz="1650" dirty="0">
              <a:latin typeface="Times New Roman"/>
              <a:cs typeface="Times New Roman"/>
            </a:endParaRPr>
          </a:p>
          <a:p>
            <a:pPr marL="370840" marR="391795" indent="-358140">
              <a:lnSpc>
                <a:spcPct val="100000"/>
              </a:lnSpc>
              <a:buClr>
                <a:srgbClr val="FF0000"/>
              </a:buClr>
              <a:buFont typeface="Wingdings"/>
              <a:buChar char=""/>
              <a:tabLst>
                <a:tab pos="370205" algn="l"/>
                <a:tab pos="370840" algn="l"/>
              </a:tabLst>
            </a:pPr>
            <a:r>
              <a:rPr sz="1600" spc="-5" dirty="0">
                <a:latin typeface="Arial"/>
                <a:cs typeface="Arial"/>
              </a:rPr>
              <a:t>Intensive Diskussion mit ZVNL mit DB St&amp;S entlang aller Linien und Station</a:t>
            </a:r>
            <a:r>
              <a:rPr lang="de-DE" sz="1600" spc="-5" dirty="0">
                <a:latin typeface="Arial"/>
                <a:cs typeface="Arial"/>
              </a:rPr>
              <a:t>en</a:t>
            </a:r>
            <a:r>
              <a:rPr sz="1600" spc="-5" dirty="0">
                <a:latin typeface="Arial"/>
                <a:cs typeface="Arial"/>
              </a:rPr>
              <a:t> zur  Separierbarkeit.</a:t>
            </a:r>
            <a:endParaRPr sz="1600" dirty="0">
              <a:latin typeface="Arial"/>
              <a:cs typeface="Arial"/>
            </a:endParaRPr>
          </a:p>
          <a:p>
            <a:pPr marL="372110">
              <a:lnSpc>
                <a:spcPct val="100000"/>
              </a:lnSpc>
            </a:pPr>
            <a:r>
              <a:rPr sz="1600" spc="-5" dirty="0">
                <a:solidFill>
                  <a:srgbClr val="FF0000"/>
                </a:solidFill>
                <a:latin typeface="Arial"/>
                <a:cs typeface="Arial"/>
              </a:rPr>
              <a:t>Geforderte Separierbarkeit 76 cm Bahnsteigkanten in Leipzig Hbf möglich</a:t>
            </a:r>
            <a:r>
              <a:rPr sz="1600" spc="114" dirty="0">
                <a:solidFill>
                  <a:srgbClr val="FF0000"/>
                </a:solidFill>
                <a:latin typeface="Arial"/>
                <a:cs typeface="Arial"/>
              </a:rPr>
              <a:t> </a:t>
            </a:r>
            <a:r>
              <a:rPr sz="1600" spc="-5" dirty="0">
                <a:solidFill>
                  <a:srgbClr val="FF0000"/>
                </a:solidFill>
                <a:latin typeface="Arial"/>
                <a:cs typeface="Arial"/>
              </a:rPr>
              <a:t>und</a:t>
            </a:r>
            <a:endParaRPr sz="1600" dirty="0">
              <a:latin typeface="Arial"/>
              <a:cs typeface="Arial"/>
            </a:endParaRPr>
          </a:p>
          <a:p>
            <a:pPr marL="372110">
              <a:lnSpc>
                <a:spcPct val="100000"/>
              </a:lnSpc>
            </a:pPr>
            <a:r>
              <a:rPr sz="1600" spc="-5" dirty="0" err="1">
                <a:solidFill>
                  <a:srgbClr val="FF0000"/>
                </a:solidFill>
                <a:latin typeface="Arial"/>
                <a:cs typeface="Arial"/>
              </a:rPr>
              <a:t>bereits</a:t>
            </a:r>
            <a:r>
              <a:rPr sz="1600" dirty="0">
                <a:solidFill>
                  <a:srgbClr val="FF0000"/>
                </a:solidFill>
                <a:latin typeface="Arial"/>
                <a:cs typeface="Arial"/>
              </a:rPr>
              <a:t> </a:t>
            </a:r>
            <a:r>
              <a:rPr sz="1600" spc="-5" dirty="0" err="1">
                <a:solidFill>
                  <a:srgbClr val="FF0000"/>
                </a:solidFill>
                <a:latin typeface="Arial"/>
                <a:cs typeface="Arial"/>
              </a:rPr>
              <a:t>umgesetzt</a:t>
            </a:r>
            <a:r>
              <a:rPr lang="de-DE" sz="1600" spc="-5" dirty="0">
                <a:solidFill>
                  <a:srgbClr val="FF0000"/>
                </a:solidFill>
                <a:latin typeface="Arial"/>
                <a:cs typeface="Arial"/>
              </a:rPr>
              <a:t>.                     </a:t>
            </a:r>
            <a:r>
              <a:rPr sz="1600" spc="-5" dirty="0" err="1">
                <a:latin typeface="Arial"/>
                <a:cs typeface="Arial"/>
              </a:rPr>
              <a:t>Mit</a:t>
            </a:r>
            <a:r>
              <a:rPr sz="1600" spc="-5" dirty="0">
                <a:latin typeface="Arial"/>
                <a:cs typeface="Arial"/>
              </a:rPr>
              <a:t> Stand </a:t>
            </a:r>
            <a:r>
              <a:rPr sz="1600" spc="-5" dirty="0" err="1">
                <a:latin typeface="Arial"/>
                <a:cs typeface="Arial"/>
              </a:rPr>
              <a:t>vom</a:t>
            </a:r>
            <a:r>
              <a:rPr sz="1600" spc="-5" dirty="0">
                <a:latin typeface="Arial"/>
                <a:cs typeface="Arial"/>
              </a:rPr>
              <a:t> </a:t>
            </a:r>
            <a:r>
              <a:rPr lang="de-DE" sz="1600" spc="-5" dirty="0">
                <a:latin typeface="Arial"/>
                <a:cs typeface="Arial"/>
              </a:rPr>
              <a:t>14.12.2018</a:t>
            </a:r>
            <a:r>
              <a:rPr sz="1600" spc="-5" dirty="0">
                <a:latin typeface="Arial"/>
                <a:cs typeface="Arial"/>
              </a:rPr>
              <a:t>.2018 neue Länderkarte auch </a:t>
            </a:r>
            <a:r>
              <a:rPr sz="1600" spc="-5" dirty="0" err="1">
                <a:latin typeface="Arial"/>
                <a:cs typeface="Arial"/>
              </a:rPr>
              <a:t>für</a:t>
            </a:r>
            <a:r>
              <a:rPr sz="1600" spc="-5" dirty="0">
                <a:latin typeface="Arial"/>
                <a:cs typeface="Arial"/>
              </a:rPr>
              <a:t> Sachsen</a:t>
            </a:r>
            <a:r>
              <a:rPr lang="de-DE" sz="1600" spc="-5" dirty="0">
                <a:latin typeface="Arial"/>
                <a:cs typeface="Arial"/>
              </a:rPr>
              <a:t>/ZVNL</a:t>
            </a:r>
            <a:r>
              <a:rPr sz="1600" spc="-5" dirty="0">
                <a:latin typeface="Arial"/>
                <a:cs typeface="Arial"/>
              </a:rPr>
              <a:t> durch DB St&amp;S.  </a:t>
            </a:r>
            <a:r>
              <a:rPr lang="de-DE" sz="1600" spc="-5" dirty="0">
                <a:latin typeface="Arial"/>
                <a:cs typeface="Arial"/>
              </a:rPr>
              <a:t>Migrationskonzept, das für eine Übergangszeit weiterhin 55cm hohe Bahnsteige zulässt, aber langfristig 76cm hohe Bahnsteige vorsieht.</a:t>
            </a:r>
            <a:endParaRPr sz="1600" dirty="0">
              <a:latin typeface="Arial"/>
              <a:cs typeface="Arial"/>
            </a:endParaRPr>
          </a:p>
          <a:p>
            <a:pPr>
              <a:lnSpc>
                <a:spcPct val="100000"/>
              </a:lnSpc>
              <a:spcBef>
                <a:spcPts val="20"/>
              </a:spcBef>
              <a:buClr>
                <a:srgbClr val="FF0000"/>
              </a:buClr>
              <a:buFont typeface="Wingdings"/>
              <a:buChar char=""/>
            </a:pPr>
            <a:endParaRPr sz="1650" dirty="0">
              <a:latin typeface="Times New Roman"/>
              <a:cs typeface="Times New Roman"/>
            </a:endParaRPr>
          </a:p>
          <a:p>
            <a:pPr marL="370840" indent="-358140">
              <a:lnSpc>
                <a:spcPct val="100000"/>
              </a:lnSpc>
              <a:buFont typeface="Wingdings"/>
              <a:buChar char=""/>
              <a:tabLst>
                <a:tab pos="370205" algn="l"/>
                <a:tab pos="370840" algn="l"/>
              </a:tabLst>
            </a:pPr>
            <a:r>
              <a:rPr lang="de-DE" sz="1600" spc="-5" dirty="0">
                <a:solidFill>
                  <a:srgbClr val="FF0000"/>
                </a:solidFill>
                <a:latin typeface="Arial"/>
                <a:cs typeface="Arial"/>
              </a:rPr>
              <a:t>Perspektivisch soll auch </a:t>
            </a:r>
            <a:r>
              <a:rPr sz="1600" spc="-10" dirty="0">
                <a:latin typeface="Arial"/>
                <a:cs typeface="Arial"/>
              </a:rPr>
              <a:t>City-Tunnel </a:t>
            </a:r>
            <a:r>
              <a:rPr sz="1600" spc="-5" dirty="0">
                <a:latin typeface="Arial"/>
                <a:cs typeface="Arial"/>
              </a:rPr>
              <a:t>Leipzig </a:t>
            </a:r>
            <a:r>
              <a:rPr lang="de-DE" sz="1600" spc="-5" dirty="0">
                <a:latin typeface="Arial"/>
                <a:cs typeface="Arial"/>
              </a:rPr>
              <a:t>(CTL) </a:t>
            </a:r>
            <a:r>
              <a:rPr sz="1600" spc="-5" dirty="0" err="1">
                <a:latin typeface="Arial"/>
                <a:cs typeface="Arial"/>
              </a:rPr>
              <a:t>für</a:t>
            </a:r>
            <a:r>
              <a:rPr sz="1600" spc="-5" dirty="0">
                <a:latin typeface="Arial"/>
                <a:cs typeface="Arial"/>
              </a:rPr>
              <a:t> 76 cm </a:t>
            </a:r>
            <a:r>
              <a:rPr sz="1600" spc="-5" dirty="0" err="1">
                <a:latin typeface="Arial"/>
                <a:cs typeface="Arial"/>
              </a:rPr>
              <a:t>Bahnsteighöhe</a:t>
            </a:r>
            <a:r>
              <a:rPr sz="1600" spc="150" dirty="0">
                <a:latin typeface="Arial"/>
                <a:cs typeface="Arial"/>
              </a:rPr>
              <a:t> </a:t>
            </a:r>
            <a:r>
              <a:rPr sz="1600" spc="-5" dirty="0" err="1">
                <a:latin typeface="Arial"/>
                <a:cs typeface="Arial"/>
              </a:rPr>
              <a:t>vorgesehen</a:t>
            </a:r>
            <a:r>
              <a:rPr lang="de-DE" sz="1600" dirty="0">
                <a:latin typeface="Arial"/>
                <a:cs typeface="Arial"/>
              </a:rPr>
              <a:t> </a:t>
            </a:r>
            <a:r>
              <a:rPr lang="de-DE" sz="1600" spc="-10" dirty="0">
                <a:latin typeface="Arial"/>
                <a:cs typeface="Arial"/>
              </a:rPr>
              <a:t>werden, obwohl </a:t>
            </a:r>
            <a:r>
              <a:rPr sz="1600" spc="-5" dirty="0">
                <a:latin typeface="Arial"/>
                <a:cs typeface="Arial"/>
              </a:rPr>
              <a:t>55 cm realisiert</a:t>
            </a:r>
            <a:r>
              <a:rPr sz="1600" spc="90" dirty="0">
                <a:latin typeface="Arial"/>
                <a:cs typeface="Arial"/>
              </a:rPr>
              <a:t> </a:t>
            </a:r>
            <a:r>
              <a:rPr sz="1600" spc="-10" dirty="0">
                <a:latin typeface="Arial"/>
                <a:cs typeface="Arial"/>
              </a:rPr>
              <a:t>wurde.</a:t>
            </a:r>
            <a:endParaRPr sz="1600" dirty="0">
              <a:latin typeface="Arial"/>
              <a:cs typeface="Arial"/>
            </a:endParaRPr>
          </a:p>
          <a:p>
            <a:pPr marL="370205" marR="404495">
              <a:lnSpc>
                <a:spcPct val="100000"/>
              </a:lnSpc>
              <a:spcBef>
                <a:spcPts val="600"/>
              </a:spcBef>
            </a:pPr>
            <a:r>
              <a:rPr sz="1600" spc="-5" dirty="0">
                <a:latin typeface="Arial"/>
                <a:cs typeface="Arial"/>
              </a:rPr>
              <a:t>D. h. allein im CTL </a:t>
            </a:r>
            <a:r>
              <a:rPr lang="de-DE" sz="1600" spc="-5" dirty="0">
                <a:latin typeface="Arial"/>
                <a:cs typeface="Arial"/>
              </a:rPr>
              <a:t>wären </a:t>
            </a:r>
            <a:r>
              <a:rPr sz="1600" spc="-5" dirty="0" err="1">
                <a:latin typeface="Arial"/>
                <a:cs typeface="Arial"/>
              </a:rPr>
              <a:t>Umbaukosten</a:t>
            </a:r>
            <a:r>
              <a:rPr sz="1600" spc="-5" dirty="0">
                <a:latin typeface="Arial"/>
                <a:cs typeface="Arial"/>
              </a:rPr>
              <a:t> im zweistelligen Millionenbereich und längere  Sperrung des CTL</a:t>
            </a:r>
            <a:r>
              <a:rPr sz="1600" spc="-35" dirty="0">
                <a:latin typeface="Arial"/>
                <a:cs typeface="Arial"/>
              </a:rPr>
              <a:t> </a:t>
            </a:r>
            <a:r>
              <a:rPr sz="1600" spc="-5" dirty="0">
                <a:latin typeface="Arial"/>
                <a:cs typeface="Arial"/>
              </a:rPr>
              <a:t>unvermeidlich.</a:t>
            </a:r>
            <a:endParaRPr sz="1600" dirty="0">
              <a:latin typeface="Arial"/>
              <a:cs typeface="Arial"/>
            </a:endParaRPr>
          </a:p>
        </p:txBody>
      </p:sp>
      <p:sp>
        <p:nvSpPr>
          <p:cNvPr id="5" name="Pfeil: nach rechts 4">
            <a:extLst>
              <a:ext uri="{FF2B5EF4-FFF2-40B4-BE49-F238E27FC236}">
                <a16:creationId xmlns:a16="http://schemas.microsoft.com/office/drawing/2014/main" xmlns="" id="{F6537F36-E125-4226-86A1-8865617E962C}"/>
              </a:ext>
            </a:extLst>
          </p:cNvPr>
          <p:cNvSpPr/>
          <p:nvPr/>
        </p:nvSpPr>
        <p:spPr>
          <a:xfrm>
            <a:off x="2667000" y="3180020"/>
            <a:ext cx="978408" cy="260077"/>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Fußzeilenplatzhalter 5">
            <a:extLst>
              <a:ext uri="{FF2B5EF4-FFF2-40B4-BE49-F238E27FC236}">
                <a16:creationId xmlns:a16="http://schemas.microsoft.com/office/drawing/2014/main" xmlns="" id="{9E1D1A95-7994-404E-8053-CB5CD08A0B5A}"/>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67868" y="332231"/>
            <a:ext cx="8438388" cy="1170432"/>
          </a:xfrm>
          <a:prstGeom prst="rect">
            <a:avLst/>
          </a:prstGeom>
          <a:blipFill>
            <a:blip r:embed="rId2" cstate="print"/>
            <a:stretch>
              <a:fillRect/>
            </a:stretch>
          </a:blipFill>
        </p:spPr>
        <p:txBody>
          <a:bodyPr wrap="square" lIns="0" tIns="0" rIns="0" bIns="0" rtlCol="0"/>
          <a:lstStyle/>
          <a:p>
            <a:endParaRPr/>
          </a:p>
        </p:txBody>
      </p:sp>
      <p:pic>
        <p:nvPicPr>
          <p:cNvPr id="7" name="Grafik 6">
            <a:extLst>
              <a:ext uri="{FF2B5EF4-FFF2-40B4-BE49-F238E27FC236}">
                <a16:creationId xmlns:a16="http://schemas.microsoft.com/office/drawing/2014/main" xmlns="" id="{0E3DBFDF-EFF9-41E3-8511-646B8545F3C3}"/>
              </a:ext>
            </a:extLst>
          </p:cNvPr>
          <p:cNvPicPr>
            <a:picLocks noChangeAspect="1"/>
          </p:cNvPicPr>
          <p:nvPr/>
        </p:nvPicPr>
        <p:blipFill>
          <a:blip r:embed="rId3"/>
          <a:stretch>
            <a:fillRect/>
          </a:stretch>
        </p:blipFill>
        <p:spPr>
          <a:xfrm rot="16200000">
            <a:off x="1729658" y="-358058"/>
            <a:ext cx="5257800" cy="7955116"/>
          </a:xfrm>
          <a:prstGeom prst="rect">
            <a:avLst/>
          </a:prstGeom>
        </p:spPr>
      </p:pic>
      <p:sp>
        <p:nvSpPr>
          <p:cNvPr id="8" name="Fußzeilenplatzhalter 7">
            <a:extLst>
              <a:ext uri="{FF2B5EF4-FFF2-40B4-BE49-F238E27FC236}">
                <a16:creationId xmlns:a16="http://schemas.microsoft.com/office/drawing/2014/main" xmlns="" id="{9325701E-85F3-44F4-ABA5-9D94C726E0E6}"/>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extLst>
      <p:ext uri="{BB962C8B-B14F-4D97-AF65-F5344CB8AC3E}">
        <p14:creationId xmlns:p14="http://schemas.microsoft.com/office/powerpoint/2010/main" val="1013849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67334" y="1336293"/>
            <a:ext cx="6739890" cy="1564640"/>
          </a:xfrm>
          <a:prstGeom prst="rect">
            <a:avLst/>
          </a:prstGeom>
        </p:spPr>
        <p:txBody>
          <a:bodyPr vert="horz" wrap="square" lIns="0" tIns="12065" rIns="0" bIns="0" rtlCol="0">
            <a:spAutoFit/>
          </a:bodyPr>
          <a:lstStyle/>
          <a:p>
            <a:pPr marL="373380" indent="-360680">
              <a:lnSpc>
                <a:spcPct val="100000"/>
              </a:lnSpc>
              <a:spcBef>
                <a:spcPts val="95"/>
              </a:spcBef>
              <a:buFont typeface="Wingdings"/>
              <a:buChar char=""/>
              <a:tabLst>
                <a:tab pos="373380" algn="l"/>
                <a:tab pos="374015" algn="l"/>
              </a:tabLst>
            </a:pPr>
            <a:r>
              <a:rPr sz="1600" spc="-15" dirty="0">
                <a:solidFill>
                  <a:srgbClr val="FF0000"/>
                </a:solidFill>
                <a:latin typeface="Arial"/>
                <a:cs typeface="Arial"/>
              </a:rPr>
              <a:t>Verlust</a:t>
            </a:r>
            <a:r>
              <a:rPr sz="1600" spc="-10" dirty="0">
                <a:solidFill>
                  <a:srgbClr val="FF0000"/>
                </a:solidFill>
                <a:latin typeface="Arial"/>
                <a:cs typeface="Arial"/>
              </a:rPr>
              <a:t> </a:t>
            </a:r>
            <a:r>
              <a:rPr sz="1600" spc="-5" dirty="0">
                <a:solidFill>
                  <a:srgbClr val="FF0000"/>
                </a:solidFill>
                <a:latin typeface="Arial"/>
                <a:cs typeface="Arial"/>
              </a:rPr>
              <a:t>Barrierefreiheit</a:t>
            </a:r>
            <a:endParaRPr sz="1600">
              <a:latin typeface="Arial"/>
              <a:cs typeface="Arial"/>
            </a:endParaRPr>
          </a:p>
          <a:p>
            <a:pPr marL="927100">
              <a:lnSpc>
                <a:spcPct val="100000"/>
              </a:lnSpc>
            </a:pPr>
            <a:r>
              <a:rPr sz="1600" u="heavy" spc="-5" dirty="0">
                <a:uFill>
                  <a:solidFill>
                    <a:srgbClr val="000000"/>
                  </a:solidFill>
                </a:uFill>
                <a:latin typeface="Arial"/>
                <a:cs typeface="Arial"/>
              </a:rPr>
              <a:t>Bestandsfahrzeuge 60 cm Boden</a:t>
            </a:r>
            <a:r>
              <a:rPr sz="1600" spc="-5" dirty="0">
                <a:latin typeface="Arial"/>
                <a:cs typeface="Arial"/>
              </a:rPr>
              <a:t> an 76 cm</a:t>
            </a:r>
            <a:r>
              <a:rPr sz="1600" spc="55" dirty="0">
                <a:latin typeface="Arial"/>
                <a:cs typeface="Arial"/>
              </a:rPr>
              <a:t> </a:t>
            </a:r>
            <a:r>
              <a:rPr sz="1600" spc="-5" dirty="0">
                <a:latin typeface="Arial"/>
                <a:cs typeface="Arial"/>
              </a:rPr>
              <a:t>Bahnsteig</a:t>
            </a:r>
            <a:endParaRPr sz="1600">
              <a:latin typeface="Arial"/>
              <a:cs typeface="Arial"/>
            </a:endParaRPr>
          </a:p>
          <a:p>
            <a:pPr marL="910590">
              <a:lnSpc>
                <a:spcPct val="100000"/>
              </a:lnSpc>
            </a:pPr>
            <a:r>
              <a:rPr sz="1600" spc="-5" dirty="0">
                <a:latin typeface="Arial"/>
                <a:cs typeface="Arial"/>
              </a:rPr>
              <a:t>Einstieg in </a:t>
            </a:r>
            <a:r>
              <a:rPr sz="1600" spc="-10" dirty="0">
                <a:latin typeface="Arial"/>
                <a:cs typeface="Arial"/>
              </a:rPr>
              <a:t>das </a:t>
            </a:r>
            <a:r>
              <a:rPr sz="1600" spc="-5" dirty="0">
                <a:latin typeface="Arial"/>
                <a:cs typeface="Arial"/>
              </a:rPr>
              <a:t>Fahrzeug </a:t>
            </a:r>
            <a:r>
              <a:rPr sz="1600" spc="-10" dirty="0">
                <a:latin typeface="Arial"/>
                <a:cs typeface="Arial"/>
              </a:rPr>
              <a:t>„bergab“ </a:t>
            </a:r>
            <a:r>
              <a:rPr sz="1600" spc="-5" dirty="0">
                <a:latin typeface="Arial"/>
                <a:cs typeface="Arial"/>
              </a:rPr>
              <a:t>(mit Gehhilfen kaum</a:t>
            </a:r>
            <a:r>
              <a:rPr sz="1600" spc="125" dirty="0">
                <a:latin typeface="Arial"/>
                <a:cs typeface="Arial"/>
              </a:rPr>
              <a:t> </a:t>
            </a:r>
            <a:r>
              <a:rPr sz="1600" spc="-10" dirty="0">
                <a:latin typeface="Arial"/>
                <a:cs typeface="Arial"/>
              </a:rPr>
              <a:t>möglich)</a:t>
            </a:r>
            <a:endParaRPr sz="1600">
              <a:latin typeface="Arial"/>
              <a:cs typeface="Arial"/>
            </a:endParaRPr>
          </a:p>
          <a:p>
            <a:pPr marL="910590">
              <a:lnSpc>
                <a:spcPct val="100000"/>
              </a:lnSpc>
              <a:spcBef>
                <a:spcPts val="5"/>
              </a:spcBef>
            </a:pPr>
            <a:r>
              <a:rPr sz="1600" spc="-5" dirty="0">
                <a:latin typeface="Arial"/>
                <a:cs typeface="Arial"/>
              </a:rPr>
              <a:t>Ausstieg immer über </a:t>
            </a:r>
            <a:r>
              <a:rPr sz="1600" spc="-5" dirty="0">
                <a:solidFill>
                  <a:srgbClr val="FF0000"/>
                </a:solidFill>
                <a:latin typeface="Arial"/>
                <a:cs typeface="Arial"/>
              </a:rPr>
              <a:t>16 cm</a:t>
            </a:r>
            <a:r>
              <a:rPr sz="1600" spc="25" dirty="0">
                <a:solidFill>
                  <a:srgbClr val="FF0000"/>
                </a:solidFill>
                <a:latin typeface="Arial"/>
                <a:cs typeface="Arial"/>
              </a:rPr>
              <a:t> </a:t>
            </a:r>
            <a:r>
              <a:rPr sz="1600" spc="-5" dirty="0">
                <a:solidFill>
                  <a:srgbClr val="FF0000"/>
                </a:solidFill>
                <a:latin typeface="Arial"/>
                <a:cs typeface="Arial"/>
              </a:rPr>
              <a:t>Stufe</a:t>
            </a:r>
            <a:endParaRPr sz="1600">
              <a:latin typeface="Arial"/>
              <a:cs typeface="Arial"/>
            </a:endParaRPr>
          </a:p>
          <a:p>
            <a:pPr marL="910590">
              <a:lnSpc>
                <a:spcPct val="100000"/>
              </a:lnSpc>
            </a:pPr>
            <a:r>
              <a:rPr sz="1600" spc="-5" dirty="0">
                <a:latin typeface="Arial"/>
                <a:cs typeface="Arial"/>
              </a:rPr>
              <a:t>transportable Rampen nur innen anlegbar </a:t>
            </a:r>
            <a:r>
              <a:rPr sz="1600" spc="-5" dirty="0">
                <a:latin typeface="Wingdings"/>
                <a:cs typeface="Wingdings"/>
              </a:rPr>
              <a:t></a:t>
            </a:r>
            <a:r>
              <a:rPr sz="1600" spc="-5" dirty="0">
                <a:latin typeface="Arial"/>
                <a:cs typeface="Arial"/>
              </a:rPr>
              <a:t>größerer</a:t>
            </a:r>
            <a:r>
              <a:rPr sz="1600" spc="135" dirty="0">
                <a:latin typeface="Arial"/>
                <a:cs typeface="Arial"/>
              </a:rPr>
              <a:t> </a:t>
            </a:r>
            <a:r>
              <a:rPr sz="1600" spc="-5" dirty="0">
                <a:latin typeface="Arial"/>
                <a:cs typeface="Arial"/>
              </a:rPr>
              <a:t>Zeitverlust</a:t>
            </a:r>
            <a:endParaRPr sz="1600">
              <a:latin typeface="Arial"/>
              <a:cs typeface="Arial"/>
            </a:endParaRPr>
          </a:p>
          <a:p>
            <a:pPr marL="910590">
              <a:lnSpc>
                <a:spcPct val="100000"/>
              </a:lnSpc>
              <a:spcBef>
                <a:spcPts val="595"/>
              </a:spcBef>
            </a:pPr>
            <a:r>
              <a:rPr sz="1600" u="heavy" spc="-5" dirty="0">
                <a:uFill>
                  <a:solidFill>
                    <a:srgbClr val="000000"/>
                  </a:solidFill>
                </a:uFill>
                <a:latin typeface="Arial"/>
                <a:cs typeface="Arial"/>
              </a:rPr>
              <a:t>Neufahrzeuge 80 cm Bodenhöhe</a:t>
            </a:r>
            <a:r>
              <a:rPr sz="1600" spc="-5" dirty="0">
                <a:latin typeface="Arial"/>
                <a:cs typeface="Arial"/>
              </a:rPr>
              <a:t> an 55/38 cm</a:t>
            </a:r>
            <a:r>
              <a:rPr sz="1600" spc="75" dirty="0">
                <a:latin typeface="Arial"/>
                <a:cs typeface="Arial"/>
              </a:rPr>
              <a:t> </a:t>
            </a:r>
            <a:r>
              <a:rPr sz="1600" spc="-5" dirty="0">
                <a:latin typeface="Arial"/>
                <a:cs typeface="Arial"/>
              </a:rPr>
              <a:t>Bahnsteig</a:t>
            </a:r>
            <a:endParaRPr sz="1600">
              <a:latin typeface="Arial"/>
              <a:cs typeface="Arial"/>
            </a:endParaRPr>
          </a:p>
        </p:txBody>
      </p:sp>
      <p:sp>
        <p:nvSpPr>
          <p:cNvPr id="3" name="object 3"/>
          <p:cNvSpPr txBox="1"/>
          <p:nvPr/>
        </p:nvSpPr>
        <p:spPr>
          <a:xfrm>
            <a:off x="5679694" y="2926207"/>
            <a:ext cx="3133725"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Arial"/>
                <a:cs typeface="Arial"/>
              </a:rPr>
              <a:t>(Rampe in der Länge nicht im Zug</a:t>
            </a:r>
            <a:r>
              <a:rPr sz="1200" spc="-45" dirty="0">
                <a:latin typeface="Arial"/>
                <a:cs typeface="Arial"/>
              </a:rPr>
              <a:t> </a:t>
            </a:r>
            <a:r>
              <a:rPr sz="1200" spc="-5" dirty="0">
                <a:latin typeface="Arial"/>
                <a:cs typeface="Arial"/>
              </a:rPr>
              <a:t>vorhanden)</a:t>
            </a:r>
            <a:endParaRPr sz="1200">
              <a:latin typeface="Arial"/>
              <a:cs typeface="Arial"/>
            </a:endParaRPr>
          </a:p>
        </p:txBody>
      </p:sp>
      <p:sp>
        <p:nvSpPr>
          <p:cNvPr id="4" name="object 4"/>
          <p:cNvSpPr txBox="1"/>
          <p:nvPr/>
        </p:nvSpPr>
        <p:spPr>
          <a:xfrm>
            <a:off x="1465325" y="2875914"/>
            <a:ext cx="2891155" cy="513080"/>
          </a:xfrm>
          <a:prstGeom prst="rect">
            <a:avLst/>
          </a:prstGeom>
        </p:spPr>
        <p:txBody>
          <a:bodyPr vert="horz" wrap="square" lIns="0" tIns="12065" rIns="0" bIns="0" rtlCol="0">
            <a:spAutoFit/>
          </a:bodyPr>
          <a:lstStyle/>
          <a:p>
            <a:pPr marL="12700">
              <a:lnSpc>
                <a:spcPct val="100000"/>
              </a:lnSpc>
              <a:spcBef>
                <a:spcPts val="95"/>
              </a:spcBef>
              <a:tabLst>
                <a:tab pos="1772285" algn="l"/>
              </a:tabLst>
            </a:pPr>
            <a:r>
              <a:rPr sz="1600" spc="-5" dirty="0">
                <a:latin typeface="Arial"/>
                <a:cs typeface="Arial"/>
              </a:rPr>
              <a:t>Rampenlänge</a:t>
            </a:r>
            <a:r>
              <a:rPr sz="1600" spc="0" dirty="0">
                <a:latin typeface="Arial"/>
                <a:cs typeface="Arial"/>
              </a:rPr>
              <a:t> </a:t>
            </a:r>
            <a:r>
              <a:rPr sz="1600" spc="-5" dirty="0">
                <a:latin typeface="Arial"/>
                <a:cs typeface="Arial"/>
              </a:rPr>
              <a:t>bei	6%</a:t>
            </a:r>
            <a:r>
              <a:rPr sz="1600" spc="-75" dirty="0">
                <a:latin typeface="Arial"/>
                <a:cs typeface="Arial"/>
              </a:rPr>
              <a:t> </a:t>
            </a:r>
            <a:r>
              <a:rPr sz="1600" spc="-5" dirty="0">
                <a:latin typeface="Arial"/>
                <a:cs typeface="Arial"/>
              </a:rPr>
              <a:t>Neigung</a:t>
            </a:r>
            <a:endParaRPr sz="1600">
              <a:latin typeface="Arial"/>
              <a:cs typeface="Arial"/>
            </a:endParaRPr>
          </a:p>
          <a:p>
            <a:pPr marL="12700">
              <a:lnSpc>
                <a:spcPct val="100000"/>
              </a:lnSpc>
            </a:pPr>
            <a:r>
              <a:rPr sz="1600" spc="-5" dirty="0">
                <a:latin typeface="Arial"/>
                <a:cs typeface="Arial"/>
              </a:rPr>
              <a:t>Rampenlänge bei 18%</a:t>
            </a:r>
            <a:r>
              <a:rPr sz="1600" spc="-15" dirty="0">
                <a:latin typeface="Arial"/>
                <a:cs typeface="Arial"/>
              </a:rPr>
              <a:t> </a:t>
            </a:r>
            <a:r>
              <a:rPr sz="1600" spc="-5" dirty="0">
                <a:latin typeface="Arial"/>
                <a:cs typeface="Arial"/>
              </a:rPr>
              <a:t>Neigung</a:t>
            </a:r>
            <a:endParaRPr sz="1600">
              <a:latin typeface="Arial"/>
              <a:cs typeface="Arial"/>
            </a:endParaRPr>
          </a:p>
        </p:txBody>
      </p:sp>
      <p:sp>
        <p:nvSpPr>
          <p:cNvPr id="5" name="object 5"/>
          <p:cNvSpPr txBox="1"/>
          <p:nvPr/>
        </p:nvSpPr>
        <p:spPr>
          <a:xfrm>
            <a:off x="4557776" y="2875914"/>
            <a:ext cx="984885" cy="513080"/>
          </a:xfrm>
          <a:prstGeom prst="rect">
            <a:avLst/>
          </a:prstGeom>
        </p:spPr>
        <p:txBody>
          <a:bodyPr vert="horz" wrap="square" lIns="0" tIns="12065" rIns="0" bIns="0" rtlCol="0">
            <a:spAutoFit/>
          </a:bodyPr>
          <a:lstStyle/>
          <a:p>
            <a:pPr marL="12700">
              <a:lnSpc>
                <a:spcPct val="100000"/>
              </a:lnSpc>
              <a:spcBef>
                <a:spcPts val="95"/>
              </a:spcBef>
            </a:pPr>
            <a:r>
              <a:rPr sz="1600" spc="-5" dirty="0">
                <a:latin typeface="Arial"/>
                <a:cs typeface="Arial"/>
              </a:rPr>
              <a:t>4,2m/7,0m</a:t>
            </a:r>
            <a:endParaRPr sz="1600">
              <a:latin typeface="Arial"/>
              <a:cs typeface="Arial"/>
            </a:endParaRPr>
          </a:p>
          <a:p>
            <a:pPr marL="12700">
              <a:lnSpc>
                <a:spcPct val="100000"/>
              </a:lnSpc>
            </a:pPr>
            <a:r>
              <a:rPr sz="1600" spc="-5" dirty="0">
                <a:latin typeface="Arial"/>
                <a:cs typeface="Arial"/>
              </a:rPr>
              <a:t>1,4m/2,3m</a:t>
            </a:r>
            <a:endParaRPr sz="1600">
              <a:latin typeface="Arial"/>
              <a:cs typeface="Arial"/>
            </a:endParaRPr>
          </a:p>
        </p:txBody>
      </p:sp>
      <p:sp>
        <p:nvSpPr>
          <p:cNvPr id="6" name="object 6"/>
          <p:cNvSpPr txBox="1"/>
          <p:nvPr/>
        </p:nvSpPr>
        <p:spPr>
          <a:xfrm>
            <a:off x="1465325" y="3287038"/>
            <a:ext cx="8052434" cy="665480"/>
          </a:xfrm>
          <a:prstGeom prst="rect">
            <a:avLst/>
          </a:prstGeom>
        </p:spPr>
        <p:txBody>
          <a:bodyPr vert="horz" wrap="square" lIns="0" tIns="88900" rIns="0" bIns="0" rtlCol="0">
            <a:spAutoFit/>
          </a:bodyPr>
          <a:lstStyle/>
          <a:p>
            <a:pPr marL="12700">
              <a:lnSpc>
                <a:spcPct val="100000"/>
              </a:lnSpc>
              <a:spcBef>
                <a:spcPts val="700"/>
              </a:spcBef>
            </a:pPr>
            <a:r>
              <a:rPr sz="1600" spc="-5" dirty="0">
                <a:latin typeface="Arial"/>
                <a:cs typeface="Arial"/>
              </a:rPr>
              <a:t>Rampenlänge 2,0 m bedingt Neigung von</a:t>
            </a:r>
            <a:r>
              <a:rPr sz="1600" spc="10" dirty="0">
                <a:latin typeface="Arial"/>
                <a:cs typeface="Arial"/>
              </a:rPr>
              <a:t> </a:t>
            </a:r>
            <a:r>
              <a:rPr sz="1600" spc="-5" dirty="0">
                <a:latin typeface="Arial"/>
                <a:cs typeface="Arial"/>
              </a:rPr>
              <a:t>12,5%/</a:t>
            </a:r>
            <a:r>
              <a:rPr sz="1600" spc="-5" dirty="0">
                <a:solidFill>
                  <a:srgbClr val="FF0000"/>
                </a:solidFill>
                <a:latin typeface="Arial"/>
                <a:cs typeface="Arial"/>
              </a:rPr>
              <a:t>21,0%</a:t>
            </a:r>
            <a:endParaRPr sz="1600">
              <a:latin typeface="Arial"/>
              <a:cs typeface="Arial"/>
            </a:endParaRPr>
          </a:p>
          <a:p>
            <a:pPr marL="12700">
              <a:lnSpc>
                <a:spcPct val="100000"/>
              </a:lnSpc>
              <a:spcBef>
                <a:spcPts val="600"/>
              </a:spcBef>
              <a:tabLst>
                <a:tab pos="4766310" algn="l"/>
              </a:tabLst>
            </a:pPr>
            <a:r>
              <a:rPr sz="1600" spc="-5" dirty="0">
                <a:latin typeface="Arial"/>
                <a:cs typeface="Arial"/>
              </a:rPr>
              <a:t>Rampeneinsatz bei 38 cm Bahnsteig</a:t>
            </a:r>
            <a:r>
              <a:rPr sz="1600" spc="75" dirty="0">
                <a:latin typeface="Arial"/>
                <a:cs typeface="Arial"/>
              </a:rPr>
              <a:t> </a:t>
            </a:r>
            <a:r>
              <a:rPr sz="1600" spc="-5" dirty="0">
                <a:latin typeface="Arial"/>
                <a:cs typeface="Arial"/>
              </a:rPr>
              <a:t>nicht</a:t>
            </a:r>
            <a:r>
              <a:rPr sz="1600" spc="5" dirty="0">
                <a:latin typeface="Arial"/>
                <a:cs typeface="Arial"/>
              </a:rPr>
              <a:t> </a:t>
            </a:r>
            <a:r>
              <a:rPr sz="1600" spc="-5" dirty="0">
                <a:latin typeface="Arial"/>
                <a:cs typeface="Arial"/>
              </a:rPr>
              <a:t>zulässig	</a:t>
            </a:r>
            <a:r>
              <a:rPr sz="1600" spc="-5" dirty="0">
                <a:solidFill>
                  <a:srgbClr val="FF0000"/>
                </a:solidFill>
                <a:latin typeface="Arial"/>
                <a:cs typeface="Arial"/>
              </a:rPr>
              <a:t>derzeit 80 Kanten so nicht</a:t>
            </a:r>
            <a:r>
              <a:rPr sz="1600" spc="10" dirty="0">
                <a:solidFill>
                  <a:srgbClr val="FF0000"/>
                </a:solidFill>
                <a:latin typeface="Arial"/>
                <a:cs typeface="Arial"/>
              </a:rPr>
              <a:t> </a:t>
            </a:r>
            <a:r>
              <a:rPr sz="1600" spc="-5" dirty="0">
                <a:solidFill>
                  <a:srgbClr val="FF0000"/>
                </a:solidFill>
                <a:latin typeface="Arial"/>
                <a:cs typeface="Arial"/>
              </a:rPr>
              <a:t>anfahrbar</a:t>
            </a:r>
            <a:endParaRPr sz="1600">
              <a:latin typeface="Arial"/>
              <a:cs typeface="Arial"/>
            </a:endParaRPr>
          </a:p>
        </p:txBody>
      </p:sp>
      <p:sp>
        <p:nvSpPr>
          <p:cNvPr id="7" name="object 7"/>
          <p:cNvSpPr txBox="1"/>
          <p:nvPr/>
        </p:nvSpPr>
        <p:spPr>
          <a:xfrm>
            <a:off x="1465325" y="3927728"/>
            <a:ext cx="633095" cy="269240"/>
          </a:xfrm>
          <a:prstGeom prst="rect">
            <a:avLst/>
          </a:prstGeom>
        </p:spPr>
        <p:txBody>
          <a:bodyPr vert="horz" wrap="square" lIns="0" tIns="12065" rIns="0" bIns="0" rtlCol="0">
            <a:spAutoFit/>
          </a:bodyPr>
          <a:lstStyle/>
          <a:p>
            <a:pPr marL="12700">
              <a:lnSpc>
                <a:spcPct val="100000"/>
              </a:lnSpc>
              <a:spcBef>
                <a:spcPts val="95"/>
              </a:spcBef>
            </a:pPr>
            <a:r>
              <a:rPr sz="1600" b="1" spc="-5" dirty="0">
                <a:latin typeface="Arial"/>
                <a:cs typeface="Arial"/>
              </a:rPr>
              <a:t>F</a:t>
            </a:r>
            <a:r>
              <a:rPr sz="1600" b="1" spc="-15" dirty="0">
                <a:latin typeface="Arial"/>
                <a:cs typeface="Arial"/>
              </a:rPr>
              <a:t>o</a:t>
            </a:r>
            <a:r>
              <a:rPr sz="1600" b="1" spc="-5" dirty="0">
                <a:latin typeface="Arial"/>
                <a:cs typeface="Arial"/>
              </a:rPr>
              <a:t>lge:</a:t>
            </a:r>
            <a:endParaRPr sz="1600">
              <a:latin typeface="Arial"/>
              <a:cs typeface="Arial"/>
            </a:endParaRPr>
          </a:p>
        </p:txBody>
      </p:sp>
      <p:sp>
        <p:nvSpPr>
          <p:cNvPr id="8" name="object 8"/>
          <p:cNvSpPr txBox="1"/>
          <p:nvPr/>
        </p:nvSpPr>
        <p:spPr>
          <a:xfrm>
            <a:off x="2451354" y="3927728"/>
            <a:ext cx="5918200" cy="513080"/>
          </a:xfrm>
          <a:prstGeom prst="rect">
            <a:avLst/>
          </a:prstGeom>
        </p:spPr>
        <p:txBody>
          <a:bodyPr vert="horz" wrap="square" lIns="0" tIns="12065" rIns="0" bIns="0" rtlCol="0">
            <a:spAutoFit/>
          </a:bodyPr>
          <a:lstStyle/>
          <a:p>
            <a:pPr marL="12700" marR="5080">
              <a:lnSpc>
                <a:spcPct val="100000"/>
              </a:lnSpc>
              <a:spcBef>
                <a:spcPts val="95"/>
              </a:spcBef>
            </a:pPr>
            <a:r>
              <a:rPr sz="1600" spc="-5" dirty="0">
                <a:latin typeface="Arial"/>
                <a:cs typeface="Arial"/>
              </a:rPr>
              <a:t>gering nachgefragte Stationen müssten zuerst umgebaut werden,  es muss immer qualifiziertes Personal an Bord</a:t>
            </a:r>
            <a:r>
              <a:rPr sz="1600" spc="30" dirty="0">
                <a:latin typeface="Arial"/>
                <a:cs typeface="Arial"/>
              </a:rPr>
              <a:t> </a:t>
            </a:r>
            <a:r>
              <a:rPr sz="1600" spc="-5" dirty="0">
                <a:latin typeface="Arial"/>
                <a:cs typeface="Arial"/>
              </a:rPr>
              <a:t>sein</a:t>
            </a:r>
            <a:endParaRPr sz="1600">
              <a:latin typeface="Arial"/>
              <a:cs typeface="Arial"/>
            </a:endParaRPr>
          </a:p>
        </p:txBody>
      </p:sp>
      <p:sp>
        <p:nvSpPr>
          <p:cNvPr id="9" name="object 9"/>
          <p:cNvSpPr txBox="1"/>
          <p:nvPr/>
        </p:nvSpPr>
        <p:spPr>
          <a:xfrm>
            <a:off x="567334" y="4658944"/>
            <a:ext cx="7858759" cy="1565275"/>
          </a:xfrm>
          <a:prstGeom prst="rect">
            <a:avLst/>
          </a:prstGeom>
        </p:spPr>
        <p:txBody>
          <a:bodyPr vert="horz" wrap="square" lIns="0" tIns="12065" rIns="0" bIns="0" rtlCol="0">
            <a:spAutoFit/>
          </a:bodyPr>
          <a:lstStyle/>
          <a:p>
            <a:pPr marL="373380" indent="-360680">
              <a:lnSpc>
                <a:spcPct val="100000"/>
              </a:lnSpc>
              <a:spcBef>
                <a:spcPts val="95"/>
              </a:spcBef>
              <a:buFont typeface="Wingdings"/>
              <a:buChar char=""/>
              <a:tabLst>
                <a:tab pos="373380" algn="l"/>
                <a:tab pos="374015" algn="l"/>
              </a:tabLst>
            </a:pPr>
            <a:r>
              <a:rPr sz="1600" spc="-5" dirty="0">
                <a:solidFill>
                  <a:srgbClr val="FF0000"/>
                </a:solidFill>
                <a:latin typeface="Arial"/>
                <a:cs typeface="Arial"/>
              </a:rPr>
              <a:t>Übergangszeit 40 – 100</a:t>
            </a:r>
            <a:r>
              <a:rPr sz="1600" spc="10" dirty="0">
                <a:solidFill>
                  <a:srgbClr val="FF0000"/>
                </a:solidFill>
                <a:latin typeface="Arial"/>
                <a:cs typeface="Arial"/>
              </a:rPr>
              <a:t> </a:t>
            </a:r>
            <a:r>
              <a:rPr sz="1600" spc="-5" dirty="0">
                <a:solidFill>
                  <a:srgbClr val="FF0000"/>
                </a:solidFill>
                <a:latin typeface="Arial"/>
                <a:cs typeface="Arial"/>
              </a:rPr>
              <a:t>Jahre</a:t>
            </a:r>
            <a:endParaRPr sz="1600" dirty="0">
              <a:latin typeface="Arial"/>
              <a:cs typeface="Arial"/>
            </a:endParaRPr>
          </a:p>
          <a:p>
            <a:pPr marL="927100" marR="5080">
              <a:lnSpc>
                <a:spcPct val="100000"/>
              </a:lnSpc>
              <a:spcBef>
                <a:spcPts val="5"/>
              </a:spcBef>
            </a:pPr>
            <a:r>
              <a:rPr sz="1600" spc="-5" dirty="0">
                <a:latin typeface="Arial"/>
                <a:cs typeface="Arial"/>
              </a:rPr>
              <a:t>Herausforderungen an Planung, Baufirmen, Material, </a:t>
            </a:r>
            <a:r>
              <a:rPr sz="1600" spc="-5" dirty="0" err="1">
                <a:latin typeface="Arial"/>
                <a:cs typeface="Arial"/>
              </a:rPr>
              <a:t>Planfeststellung</a:t>
            </a:r>
            <a:r>
              <a:rPr lang="de-DE" sz="1600" spc="-5" dirty="0">
                <a:latin typeface="Arial"/>
                <a:cs typeface="Arial"/>
              </a:rPr>
              <a:t>!</a:t>
            </a:r>
            <a:r>
              <a:rPr sz="1600" spc="-5" dirty="0">
                <a:latin typeface="Arial"/>
                <a:cs typeface="Arial"/>
              </a:rPr>
              <a:t>  </a:t>
            </a:r>
            <a:r>
              <a:rPr lang="de-DE" sz="1600" spc="-5" dirty="0">
                <a:latin typeface="Arial"/>
                <a:cs typeface="Arial"/>
              </a:rPr>
              <a:t>V</a:t>
            </a:r>
            <a:r>
              <a:rPr sz="1600" spc="-5" dirty="0" err="1">
                <a:latin typeface="Arial"/>
                <a:cs typeface="Arial"/>
              </a:rPr>
              <a:t>orhandene</a:t>
            </a:r>
            <a:r>
              <a:rPr sz="1600" spc="-5" dirty="0">
                <a:latin typeface="Arial"/>
                <a:cs typeface="Arial"/>
              </a:rPr>
              <a:t> Kapazitäten sind schon jetzt mit Planungen </a:t>
            </a:r>
            <a:r>
              <a:rPr sz="1600" spc="-5" dirty="0" err="1">
                <a:latin typeface="Arial"/>
                <a:cs typeface="Arial"/>
              </a:rPr>
              <a:t>voll</a:t>
            </a:r>
            <a:r>
              <a:rPr sz="1600" spc="-5" dirty="0">
                <a:latin typeface="Arial"/>
                <a:cs typeface="Arial"/>
              </a:rPr>
              <a:t> </a:t>
            </a:r>
            <a:r>
              <a:rPr sz="1600" spc="-5" dirty="0" err="1">
                <a:latin typeface="Arial"/>
                <a:cs typeface="Arial"/>
              </a:rPr>
              <a:t>ausgelastet</a:t>
            </a:r>
            <a:r>
              <a:rPr lang="de-DE" sz="1600" spc="-5" dirty="0">
                <a:latin typeface="Arial"/>
                <a:cs typeface="Arial"/>
              </a:rPr>
              <a:t>!</a:t>
            </a:r>
            <a:r>
              <a:rPr sz="1600" spc="-5" dirty="0">
                <a:latin typeface="Arial"/>
                <a:cs typeface="Arial"/>
              </a:rPr>
              <a:t>  Angebote von Baufirmen derzeit schon im Preishoch und mit weniger Bietern  derzeit </a:t>
            </a:r>
            <a:r>
              <a:rPr sz="1600" spc="-5" dirty="0" err="1">
                <a:latin typeface="Arial"/>
                <a:cs typeface="Arial"/>
              </a:rPr>
              <a:t>längere</a:t>
            </a:r>
            <a:r>
              <a:rPr sz="1600" spc="0" dirty="0">
                <a:latin typeface="Arial"/>
                <a:cs typeface="Arial"/>
              </a:rPr>
              <a:t> </a:t>
            </a:r>
            <a:r>
              <a:rPr sz="1600" spc="-5" dirty="0" err="1">
                <a:latin typeface="Arial"/>
                <a:cs typeface="Arial"/>
              </a:rPr>
              <a:t>Materiallieferzeiten</a:t>
            </a:r>
            <a:r>
              <a:rPr lang="de-DE" sz="1600" spc="-5" dirty="0">
                <a:latin typeface="Arial"/>
                <a:cs typeface="Arial"/>
              </a:rPr>
              <a:t>!</a:t>
            </a:r>
            <a:endParaRPr sz="1600" dirty="0">
              <a:latin typeface="Arial"/>
              <a:cs typeface="Arial"/>
            </a:endParaRPr>
          </a:p>
          <a:p>
            <a:pPr marL="1612900">
              <a:lnSpc>
                <a:spcPct val="100000"/>
              </a:lnSpc>
              <a:spcBef>
                <a:spcPts val="600"/>
              </a:spcBef>
            </a:pPr>
            <a:r>
              <a:rPr sz="1600" spc="-5" dirty="0">
                <a:latin typeface="Arial"/>
                <a:cs typeface="Arial"/>
              </a:rPr>
              <a:t>kürzere Übergangszeiten</a:t>
            </a:r>
            <a:r>
              <a:rPr sz="1600" spc="5" dirty="0">
                <a:latin typeface="Arial"/>
                <a:cs typeface="Arial"/>
              </a:rPr>
              <a:t> </a:t>
            </a:r>
            <a:r>
              <a:rPr sz="1600" spc="-5" dirty="0">
                <a:latin typeface="Arial"/>
                <a:cs typeface="Arial"/>
              </a:rPr>
              <a:t>unrealistisch</a:t>
            </a:r>
            <a:endParaRPr sz="1600" dirty="0">
              <a:latin typeface="Arial"/>
              <a:cs typeface="Arial"/>
            </a:endParaRPr>
          </a:p>
        </p:txBody>
      </p:sp>
      <p:sp>
        <p:nvSpPr>
          <p:cNvPr id="10" name="object 10"/>
          <p:cNvSpPr txBox="1">
            <a:spLocks noGrp="1"/>
          </p:cNvSpPr>
          <p:nvPr>
            <p:ph type="title"/>
          </p:nvPr>
        </p:nvSpPr>
        <p:spPr>
          <a:xfrm>
            <a:off x="639267" y="418845"/>
            <a:ext cx="7209333" cy="321242"/>
          </a:xfrm>
          <a:prstGeom prst="rect">
            <a:avLst/>
          </a:prstGeom>
        </p:spPr>
        <p:txBody>
          <a:bodyPr vert="horz" wrap="square" lIns="0" tIns="13335" rIns="0" bIns="0" rtlCol="0">
            <a:spAutoFit/>
          </a:bodyPr>
          <a:lstStyle/>
          <a:p>
            <a:pPr marL="12700">
              <a:lnSpc>
                <a:spcPct val="100000"/>
              </a:lnSpc>
              <a:spcBef>
                <a:spcPts val="105"/>
              </a:spcBef>
            </a:pPr>
            <a:r>
              <a:rPr dirty="0"/>
              <a:t>7. </a:t>
            </a:r>
            <a:r>
              <a:rPr lang="de-DE" dirty="0"/>
              <a:t>Folgen eines </a:t>
            </a:r>
            <a:r>
              <a:rPr dirty="0" err="1"/>
              <a:t>Umbau</a:t>
            </a:r>
            <a:r>
              <a:rPr lang="de-DE" dirty="0"/>
              <a:t>s der</a:t>
            </a:r>
            <a:r>
              <a:rPr dirty="0"/>
              <a:t> Bahnsteige 55 cm auf 76</a:t>
            </a:r>
            <a:r>
              <a:rPr spc="-160" dirty="0"/>
              <a:t> </a:t>
            </a:r>
            <a:r>
              <a:rPr dirty="0"/>
              <a:t>cm</a:t>
            </a:r>
          </a:p>
        </p:txBody>
      </p:sp>
      <p:sp>
        <p:nvSpPr>
          <p:cNvPr id="11" name="object 11"/>
          <p:cNvSpPr/>
          <p:nvPr/>
        </p:nvSpPr>
        <p:spPr>
          <a:xfrm>
            <a:off x="7409688" y="1557527"/>
            <a:ext cx="2225040" cy="1295400"/>
          </a:xfrm>
          <a:prstGeom prst="rect">
            <a:avLst/>
          </a:prstGeom>
          <a:blipFill>
            <a:blip r:embed="rId2" cstate="print"/>
            <a:stretch>
              <a:fillRect/>
            </a:stretch>
          </a:blipFill>
        </p:spPr>
        <p:txBody>
          <a:bodyPr wrap="square" lIns="0" tIns="0" rIns="0" bIns="0" rtlCol="0"/>
          <a:lstStyle/>
          <a:p>
            <a:endParaRPr/>
          </a:p>
        </p:txBody>
      </p:sp>
      <p:sp>
        <p:nvSpPr>
          <p:cNvPr id="12" name="object 12"/>
          <p:cNvSpPr/>
          <p:nvPr/>
        </p:nvSpPr>
        <p:spPr>
          <a:xfrm>
            <a:off x="1636776" y="5966459"/>
            <a:ext cx="433070" cy="216535"/>
          </a:xfrm>
          <a:custGeom>
            <a:avLst/>
            <a:gdLst/>
            <a:ahLst/>
            <a:cxnLst/>
            <a:rect l="l" t="t" r="r" b="b"/>
            <a:pathLst>
              <a:path w="433069" h="216535">
                <a:moveTo>
                  <a:pt x="324612" y="0"/>
                </a:moveTo>
                <a:lnTo>
                  <a:pt x="324612" y="54101"/>
                </a:lnTo>
                <a:lnTo>
                  <a:pt x="0" y="54101"/>
                </a:lnTo>
                <a:lnTo>
                  <a:pt x="0" y="162305"/>
                </a:lnTo>
                <a:lnTo>
                  <a:pt x="324612" y="162305"/>
                </a:lnTo>
                <a:lnTo>
                  <a:pt x="324612" y="216407"/>
                </a:lnTo>
                <a:lnTo>
                  <a:pt x="432816" y="108203"/>
                </a:lnTo>
                <a:lnTo>
                  <a:pt x="324612" y="0"/>
                </a:lnTo>
                <a:close/>
              </a:path>
            </a:pathLst>
          </a:custGeom>
          <a:solidFill>
            <a:srgbClr val="FF0000"/>
          </a:solidFill>
        </p:spPr>
        <p:txBody>
          <a:bodyPr wrap="square" lIns="0" tIns="0" rIns="0" bIns="0" rtlCol="0"/>
          <a:lstStyle/>
          <a:p>
            <a:endParaRPr/>
          </a:p>
        </p:txBody>
      </p:sp>
      <p:sp>
        <p:nvSpPr>
          <p:cNvPr id="13" name="Fußzeilenplatzhalter 12">
            <a:extLst>
              <a:ext uri="{FF2B5EF4-FFF2-40B4-BE49-F238E27FC236}">
                <a16:creationId xmlns:a16="http://schemas.microsoft.com/office/drawing/2014/main" xmlns="" id="{789397E6-20AC-4594-B472-7BDA46A0B72D}"/>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7159" y="1901443"/>
            <a:ext cx="8927465" cy="3482364"/>
          </a:xfrm>
          <a:prstGeom prst="rect">
            <a:avLst/>
          </a:prstGeom>
        </p:spPr>
        <p:txBody>
          <a:bodyPr vert="horz" wrap="square" lIns="0" tIns="12065" rIns="0" bIns="0" rtlCol="0">
            <a:spAutoFit/>
          </a:bodyPr>
          <a:lstStyle/>
          <a:p>
            <a:pPr marL="373380" indent="-360680">
              <a:lnSpc>
                <a:spcPct val="100000"/>
              </a:lnSpc>
              <a:spcBef>
                <a:spcPts val="95"/>
              </a:spcBef>
              <a:buFont typeface="Wingdings"/>
              <a:buChar char=""/>
              <a:tabLst>
                <a:tab pos="373380" algn="l"/>
                <a:tab pos="374015" algn="l"/>
              </a:tabLst>
            </a:pPr>
            <a:r>
              <a:rPr sz="1600" spc="-5" dirty="0">
                <a:solidFill>
                  <a:srgbClr val="FF0000"/>
                </a:solidFill>
                <a:latin typeface="Arial"/>
                <a:cs typeface="Arial"/>
              </a:rPr>
              <a:t>Umfang der Umbauleistungen durch DB </a:t>
            </a:r>
            <a:r>
              <a:rPr lang="de-DE" sz="1600" spc="-5" dirty="0" err="1">
                <a:solidFill>
                  <a:srgbClr val="FF0000"/>
                </a:solidFill>
                <a:latin typeface="Arial"/>
                <a:cs typeface="Arial"/>
              </a:rPr>
              <a:t>St&amp;S</a:t>
            </a:r>
            <a:r>
              <a:rPr lang="de-DE" sz="1600" spc="-5" dirty="0">
                <a:solidFill>
                  <a:srgbClr val="FF0000"/>
                </a:solidFill>
                <a:latin typeface="Arial"/>
                <a:cs typeface="Arial"/>
              </a:rPr>
              <a:t> nicht vollständig erfasst</a:t>
            </a:r>
            <a:endParaRPr sz="1600" dirty="0">
              <a:latin typeface="Arial"/>
              <a:cs typeface="Arial"/>
            </a:endParaRPr>
          </a:p>
          <a:p>
            <a:pPr marL="1041400" lvl="1" indent="-114300">
              <a:lnSpc>
                <a:spcPct val="100000"/>
              </a:lnSpc>
              <a:buChar char="-"/>
              <a:tabLst>
                <a:tab pos="1042035" algn="l"/>
              </a:tabLst>
            </a:pPr>
            <a:r>
              <a:rPr sz="1600" spc="-5" dirty="0">
                <a:latin typeface="Arial"/>
                <a:cs typeface="Arial"/>
              </a:rPr>
              <a:t>Anpassung der Zuwegungen </a:t>
            </a:r>
            <a:r>
              <a:rPr sz="1600" spc="-10" dirty="0">
                <a:latin typeface="Arial"/>
                <a:cs typeface="Arial"/>
              </a:rPr>
              <a:t>(Treppen, </a:t>
            </a:r>
            <a:r>
              <a:rPr sz="1600" spc="-5" dirty="0">
                <a:latin typeface="Arial"/>
                <a:cs typeface="Arial"/>
              </a:rPr>
              <a:t>Fahrtreppen,</a:t>
            </a:r>
            <a:r>
              <a:rPr sz="1600" spc="-10" dirty="0">
                <a:latin typeface="Arial"/>
                <a:cs typeface="Arial"/>
              </a:rPr>
              <a:t> </a:t>
            </a:r>
            <a:r>
              <a:rPr sz="1600" spc="-5" dirty="0">
                <a:latin typeface="Arial"/>
                <a:cs typeface="Arial"/>
              </a:rPr>
              <a:t>Aufzüge)</a:t>
            </a:r>
            <a:endParaRPr sz="1600" dirty="0">
              <a:latin typeface="Arial"/>
              <a:cs typeface="Arial"/>
            </a:endParaRPr>
          </a:p>
          <a:p>
            <a:pPr marL="1041400" lvl="1" indent="-114300">
              <a:lnSpc>
                <a:spcPct val="100000"/>
              </a:lnSpc>
              <a:buChar char="-"/>
              <a:tabLst>
                <a:tab pos="1042035" algn="l"/>
              </a:tabLst>
            </a:pPr>
            <a:r>
              <a:rPr sz="1600" spc="-5" dirty="0">
                <a:latin typeface="Arial"/>
                <a:cs typeface="Arial"/>
              </a:rPr>
              <a:t>Anpassung der Bahnsteigausrüstungen </a:t>
            </a:r>
            <a:r>
              <a:rPr sz="1600" spc="-15" dirty="0">
                <a:latin typeface="Arial"/>
                <a:cs typeface="Arial"/>
              </a:rPr>
              <a:t>(Dächer,</a:t>
            </a:r>
            <a:r>
              <a:rPr sz="1600" spc="5" dirty="0">
                <a:latin typeface="Arial"/>
                <a:cs typeface="Arial"/>
              </a:rPr>
              <a:t> </a:t>
            </a:r>
            <a:r>
              <a:rPr sz="1600" spc="-5" dirty="0">
                <a:latin typeface="Arial"/>
                <a:cs typeface="Arial"/>
              </a:rPr>
              <a:t>Einbauten)</a:t>
            </a:r>
            <a:endParaRPr sz="1600" dirty="0">
              <a:latin typeface="Arial"/>
              <a:cs typeface="Arial"/>
            </a:endParaRPr>
          </a:p>
          <a:p>
            <a:pPr marL="1041400" marR="5080" lvl="1" indent="-114300">
              <a:lnSpc>
                <a:spcPct val="100000"/>
              </a:lnSpc>
              <a:buChar char="-"/>
              <a:tabLst>
                <a:tab pos="1052195" algn="l"/>
              </a:tabLst>
            </a:pPr>
            <a:r>
              <a:rPr sz="1600" spc="-5" dirty="0">
                <a:latin typeface="Arial"/>
                <a:cs typeface="Arial"/>
              </a:rPr>
              <a:t>werden an </a:t>
            </a:r>
            <a:r>
              <a:rPr sz="1600" u="heavy" spc="-5" dirty="0">
                <a:uFill>
                  <a:solidFill>
                    <a:srgbClr val="000000"/>
                  </a:solidFill>
                </a:uFill>
                <a:latin typeface="Arial"/>
                <a:cs typeface="Arial"/>
              </a:rPr>
              <a:t>allen</a:t>
            </a:r>
            <a:r>
              <a:rPr sz="1600" spc="-5" dirty="0">
                <a:latin typeface="Arial"/>
                <a:cs typeface="Arial"/>
              </a:rPr>
              <a:t> Station mit 76 cm Bahnsteigkante in diesem Zusammenhang  barrierefreie Zuwegungen geschaffen? Derzeit nicht! </a:t>
            </a:r>
            <a:r>
              <a:rPr sz="1600" spc="-5" dirty="0">
                <a:solidFill>
                  <a:srgbClr val="FF0000"/>
                </a:solidFill>
                <a:latin typeface="Wingdings"/>
                <a:cs typeface="Wingdings"/>
              </a:rPr>
              <a:t></a:t>
            </a:r>
            <a:r>
              <a:rPr sz="1600" spc="-5" dirty="0">
                <a:solidFill>
                  <a:srgbClr val="FF0000"/>
                </a:solidFill>
                <a:latin typeface="Times New Roman"/>
                <a:cs typeface="Times New Roman"/>
              </a:rPr>
              <a:t> </a:t>
            </a:r>
            <a:r>
              <a:rPr sz="1600" spc="-5" dirty="0">
                <a:solidFill>
                  <a:srgbClr val="FF0000"/>
                </a:solidFill>
                <a:latin typeface="Arial"/>
                <a:cs typeface="Arial"/>
              </a:rPr>
              <a:t>Ausnahmeregelung für DB</a:t>
            </a:r>
            <a:r>
              <a:rPr sz="1600" spc="35" dirty="0">
                <a:solidFill>
                  <a:srgbClr val="FF0000"/>
                </a:solidFill>
                <a:latin typeface="Arial"/>
                <a:cs typeface="Arial"/>
              </a:rPr>
              <a:t> </a:t>
            </a:r>
            <a:r>
              <a:rPr sz="1600" spc="-5" dirty="0">
                <a:solidFill>
                  <a:srgbClr val="FF0000"/>
                </a:solidFill>
                <a:latin typeface="Arial"/>
                <a:cs typeface="Arial"/>
              </a:rPr>
              <a:t>AG.</a:t>
            </a:r>
            <a:endParaRPr sz="1600" dirty="0">
              <a:latin typeface="Arial"/>
              <a:cs typeface="Arial"/>
            </a:endParaRPr>
          </a:p>
          <a:p>
            <a:pPr lvl="1">
              <a:lnSpc>
                <a:spcPct val="100000"/>
              </a:lnSpc>
              <a:spcBef>
                <a:spcPts val="25"/>
              </a:spcBef>
              <a:buFont typeface="Arial"/>
              <a:buChar char="-"/>
            </a:pPr>
            <a:endParaRPr sz="1650" dirty="0">
              <a:latin typeface="Times New Roman"/>
              <a:cs typeface="Times New Roman"/>
            </a:endParaRPr>
          </a:p>
          <a:p>
            <a:pPr marL="373380" indent="-360680">
              <a:lnSpc>
                <a:spcPct val="100000"/>
              </a:lnSpc>
              <a:buFont typeface="Wingdings"/>
              <a:buChar char=""/>
              <a:tabLst>
                <a:tab pos="373380" algn="l"/>
                <a:tab pos="374015" algn="l"/>
              </a:tabLst>
            </a:pPr>
            <a:r>
              <a:rPr sz="1600" spc="-5" dirty="0">
                <a:solidFill>
                  <a:srgbClr val="FF0000"/>
                </a:solidFill>
                <a:latin typeface="Arial"/>
                <a:cs typeface="Arial"/>
              </a:rPr>
              <a:t>Kostenangaben DB St</a:t>
            </a:r>
            <a:r>
              <a:rPr lang="de-DE" sz="1600" spc="-5" dirty="0">
                <a:solidFill>
                  <a:srgbClr val="FF0000"/>
                </a:solidFill>
                <a:latin typeface="Arial"/>
                <a:cs typeface="Arial"/>
              </a:rPr>
              <a:t>&amp;</a:t>
            </a:r>
            <a:r>
              <a:rPr sz="1600" spc="-5" dirty="0">
                <a:solidFill>
                  <a:srgbClr val="FF0000"/>
                </a:solidFill>
                <a:latin typeface="Arial"/>
                <a:cs typeface="Arial"/>
              </a:rPr>
              <a:t>S sind unvollständig und zu gering</a:t>
            </a:r>
            <a:endParaRPr sz="1600" dirty="0">
              <a:latin typeface="Arial"/>
              <a:cs typeface="Arial"/>
            </a:endParaRPr>
          </a:p>
          <a:p>
            <a:pPr marL="1051560" lvl="1" indent="-124460">
              <a:lnSpc>
                <a:spcPct val="100000"/>
              </a:lnSpc>
              <a:buChar char="-"/>
              <a:tabLst>
                <a:tab pos="1052195" algn="l"/>
              </a:tabLst>
            </a:pPr>
            <a:r>
              <a:rPr lang="de-DE" sz="1600" spc="-5" dirty="0">
                <a:latin typeface="Arial"/>
                <a:cs typeface="Arial"/>
              </a:rPr>
              <a:t>In genannten 7 Mrd. Euro sind weitere Umbauleistungen </a:t>
            </a:r>
            <a:r>
              <a:rPr sz="1600" spc="-5" dirty="0" err="1">
                <a:latin typeface="Arial"/>
                <a:cs typeface="Arial"/>
              </a:rPr>
              <a:t>nicht</a:t>
            </a:r>
            <a:r>
              <a:rPr sz="1600" spc="5" dirty="0">
                <a:latin typeface="Arial"/>
                <a:cs typeface="Arial"/>
              </a:rPr>
              <a:t> </a:t>
            </a:r>
            <a:r>
              <a:rPr lang="de-DE" sz="1600" spc="5" dirty="0">
                <a:latin typeface="Arial"/>
                <a:cs typeface="Arial"/>
              </a:rPr>
              <a:t>ein</a:t>
            </a:r>
            <a:r>
              <a:rPr sz="1600" spc="-5" dirty="0" err="1">
                <a:latin typeface="Arial"/>
                <a:cs typeface="Arial"/>
              </a:rPr>
              <a:t>kalkuliert</a:t>
            </a:r>
            <a:endParaRPr sz="1600" dirty="0">
              <a:latin typeface="Arial"/>
              <a:cs typeface="Arial"/>
            </a:endParaRPr>
          </a:p>
          <a:p>
            <a:pPr marL="1051560" lvl="1" indent="-124460">
              <a:lnSpc>
                <a:spcPct val="100000"/>
              </a:lnSpc>
              <a:buChar char="-"/>
              <a:tabLst>
                <a:tab pos="1052195" algn="l"/>
              </a:tabLst>
            </a:pPr>
            <a:r>
              <a:rPr sz="1600" spc="-5" dirty="0">
                <a:latin typeface="Arial"/>
                <a:cs typeface="Arial"/>
              </a:rPr>
              <a:t>Besonderheiten vollständig ausgeblendet </a:t>
            </a:r>
            <a:r>
              <a:rPr sz="1600" spc="-5" dirty="0">
                <a:latin typeface="Wingdings"/>
                <a:cs typeface="Wingdings"/>
              </a:rPr>
              <a:t></a:t>
            </a:r>
            <a:r>
              <a:rPr sz="1600" spc="-5" dirty="0">
                <a:latin typeface="Times New Roman"/>
                <a:cs typeface="Times New Roman"/>
              </a:rPr>
              <a:t> </a:t>
            </a:r>
            <a:r>
              <a:rPr sz="1600" spc="-5" dirty="0">
                <a:latin typeface="Arial"/>
                <a:cs typeface="Arial"/>
              </a:rPr>
              <a:t>Umbau </a:t>
            </a:r>
            <a:r>
              <a:rPr sz="1600" spc="-15" dirty="0">
                <a:latin typeface="Arial"/>
                <a:cs typeface="Arial"/>
              </a:rPr>
              <a:t>Cíty-Tunnel</a:t>
            </a:r>
            <a:r>
              <a:rPr sz="1600" spc="125" dirty="0">
                <a:latin typeface="Arial"/>
                <a:cs typeface="Arial"/>
              </a:rPr>
              <a:t> </a:t>
            </a:r>
            <a:r>
              <a:rPr sz="1600" spc="-5" dirty="0">
                <a:latin typeface="Arial"/>
                <a:cs typeface="Arial"/>
              </a:rPr>
              <a:t>Leipzig</a:t>
            </a:r>
            <a:endParaRPr sz="1600" dirty="0">
              <a:latin typeface="Arial"/>
              <a:cs typeface="Arial"/>
            </a:endParaRPr>
          </a:p>
          <a:p>
            <a:pPr lvl="1">
              <a:lnSpc>
                <a:spcPct val="100000"/>
              </a:lnSpc>
              <a:spcBef>
                <a:spcPts val="25"/>
              </a:spcBef>
              <a:buFont typeface="Arial"/>
              <a:buChar char="-"/>
            </a:pPr>
            <a:endParaRPr sz="1650" dirty="0">
              <a:latin typeface="Times New Roman"/>
              <a:cs typeface="Times New Roman"/>
            </a:endParaRPr>
          </a:p>
          <a:p>
            <a:pPr marL="299085" indent="-286385">
              <a:lnSpc>
                <a:spcPct val="100000"/>
              </a:lnSpc>
              <a:buFont typeface="Wingdings"/>
              <a:buChar char=""/>
              <a:tabLst>
                <a:tab pos="299720" algn="l"/>
              </a:tabLst>
            </a:pPr>
            <a:r>
              <a:rPr sz="1600" spc="-5" dirty="0">
                <a:solidFill>
                  <a:srgbClr val="FF0000"/>
                </a:solidFill>
                <a:latin typeface="Arial"/>
                <a:cs typeface="Arial"/>
              </a:rPr>
              <a:t>Unklar in welchem Umfang Nebenkosten kalkuliert sind </a:t>
            </a:r>
            <a:r>
              <a:rPr sz="1600" spc="-5" dirty="0">
                <a:latin typeface="Arial"/>
                <a:cs typeface="Arial"/>
              </a:rPr>
              <a:t>(ggf.</a:t>
            </a:r>
            <a:r>
              <a:rPr sz="1600" spc="55" dirty="0">
                <a:latin typeface="Arial"/>
                <a:cs typeface="Arial"/>
              </a:rPr>
              <a:t> </a:t>
            </a:r>
            <a:r>
              <a:rPr sz="1600" spc="-5" dirty="0">
                <a:latin typeface="Arial"/>
                <a:cs typeface="Arial"/>
              </a:rPr>
              <a:t>garnicht)</a:t>
            </a:r>
            <a:endParaRPr sz="1600" dirty="0">
              <a:latin typeface="Arial"/>
              <a:cs typeface="Arial"/>
            </a:endParaRPr>
          </a:p>
          <a:p>
            <a:pPr marL="1051560" lvl="1" indent="-124460">
              <a:lnSpc>
                <a:spcPct val="100000"/>
              </a:lnSpc>
              <a:buChar char="-"/>
              <a:tabLst>
                <a:tab pos="1052195" algn="l"/>
              </a:tabLst>
            </a:pPr>
            <a:r>
              <a:rPr sz="1600" spc="-5" dirty="0">
                <a:latin typeface="Arial"/>
                <a:cs typeface="Arial"/>
              </a:rPr>
              <a:t>Kosten Dritter durch Umleitungen (EVU und</a:t>
            </a:r>
            <a:r>
              <a:rPr sz="1600" spc="50" dirty="0">
                <a:latin typeface="Arial"/>
                <a:cs typeface="Arial"/>
              </a:rPr>
              <a:t> </a:t>
            </a:r>
            <a:r>
              <a:rPr sz="1600" spc="-5" dirty="0">
                <a:latin typeface="Arial"/>
                <a:cs typeface="Arial"/>
              </a:rPr>
              <a:t>EIU)</a:t>
            </a:r>
            <a:endParaRPr sz="1600" dirty="0">
              <a:latin typeface="Arial"/>
              <a:cs typeface="Arial"/>
            </a:endParaRPr>
          </a:p>
          <a:p>
            <a:pPr lvl="1">
              <a:lnSpc>
                <a:spcPct val="100000"/>
              </a:lnSpc>
              <a:spcBef>
                <a:spcPts val="20"/>
              </a:spcBef>
              <a:buFont typeface="Arial"/>
              <a:buChar char="-"/>
            </a:pPr>
            <a:endParaRPr sz="1650" dirty="0">
              <a:latin typeface="Times New Roman"/>
              <a:cs typeface="Times New Roman"/>
            </a:endParaRPr>
          </a:p>
          <a:p>
            <a:pPr marL="299085" indent="-286385">
              <a:lnSpc>
                <a:spcPct val="100000"/>
              </a:lnSpc>
              <a:buClr>
                <a:srgbClr val="FF0000"/>
              </a:buClr>
              <a:buFont typeface="Wingdings"/>
              <a:buChar char=""/>
              <a:tabLst>
                <a:tab pos="299720" algn="l"/>
              </a:tabLst>
            </a:pPr>
            <a:r>
              <a:rPr sz="1600" spc="-5" dirty="0">
                <a:latin typeface="Arial"/>
                <a:cs typeface="Arial"/>
              </a:rPr>
              <a:t>Bis zum Jahr 01.01.2022 sind gemäß PBefG im ÖSPV </a:t>
            </a:r>
            <a:r>
              <a:rPr sz="1600" spc="-5" dirty="0" err="1">
                <a:latin typeface="Arial"/>
                <a:cs typeface="Arial"/>
              </a:rPr>
              <a:t>alle</a:t>
            </a:r>
            <a:r>
              <a:rPr lang="de-DE" sz="1600" spc="-5" dirty="0">
                <a:latin typeface="Arial"/>
                <a:cs typeface="Arial"/>
              </a:rPr>
              <a:t> </a:t>
            </a:r>
            <a:r>
              <a:rPr sz="1600" spc="-5" dirty="0" err="1">
                <a:latin typeface="Arial"/>
                <a:cs typeface="Arial"/>
              </a:rPr>
              <a:t>Haltestellen</a:t>
            </a:r>
            <a:r>
              <a:rPr sz="1600" spc="55" dirty="0">
                <a:latin typeface="Arial"/>
                <a:cs typeface="Arial"/>
              </a:rPr>
              <a:t> </a:t>
            </a:r>
            <a:r>
              <a:rPr sz="1600" spc="-5" dirty="0">
                <a:latin typeface="Arial"/>
                <a:cs typeface="Arial"/>
              </a:rPr>
              <a:t>barrierefrei</a:t>
            </a:r>
            <a:endParaRPr sz="1600" dirty="0">
              <a:latin typeface="Arial"/>
              <a:cs typeface="Arial"/>
            </a:endParaRPr>
          </a:p>
        </p:txBody>
      </p:sp>
      <p:sp>
        <p:nvSpPr>
          <p:cNvPr id="3" name="object 3"/>
          <p:cNvSpPr txBox="1"/>
          <p:nvPr/>
        </p:nvSpPr>
        <p:spPr>
          <a:xfrm>
            <a:off x="823671" y="5316092"/>
            <a:ext cx="1177290" cy="258404"/>
          </a:xfrm>
          <a:prstGeom prst="rect">
            <a:avLst/>
          </a:prstGeom>
        </p:spPr>
        <p:txBody>
          <a:bodyPr vert="horz" wrap="square" lIns="0" tIns="12065" rIns="0" bIns="0" rtlCol="0">
            <a:spAutoFit/>
          </a:bodyPr>
          <a:lstStyle/>
          <a:p>
            <a:pPr marL="12700">
              <a:lnSpc>
                <a:spcPct val="100000"/>
              </a:lnSpc>
              <a:spcBef>
                <a:spcPts val="95"/>
              </a:spcBef>
            </a:pPr>
            <a:r>
              <a:rPr lang="de-DE" sz="1600" spc="-5" dirty="0">
                <a:latin typeface="Arial"/>
                <a:cs typeface="Arial"/>
              </a:rPr>
              <a:t>h</a:t>
            </a:r>
            <a:r>
              <a:rPr sz="1600" spc="-5" dirty="0" err="1">
                <a:latin typeface="Arial"/>
                <a:cs typeface="Arial"/>
              </a:rPr>
              <a:t>erzustellen</a:t>
            </a:r>
            <a:r>
              <a:rPr lang="de-DE" sz="1600" spc="-5" dirty="0">
                <a:latin typeface="Arial"/>
                <a:cs typeface="Arial"/>
              </a:rPr>
              <a:t>.</a:t>
            </a:r>
            <a:endParaRPr sz="1600" dirty="0">
              <a:latin typeface="Arial"/>
              <a:cs typeface="Arial"/>
            </a:endParaRPr>
          </a:p>
        </p:txBody>
      </p:sp>
      <p:sp>
        <p:nvSpPr>
          <p:cNvPr id="5" name="object 5"/>
          <p:cNvSpPr txBox="1">
            <a:spLocks noGrp="1"/>
          </p:cNvSpPr>
          <p:nvPr>
            <p:ph type="title"/>
          </p:nvPr>
        </p:nvSpPr>
        <p:spPr>
          <a:xfrm>
            <a:off x="639267" y="426465"/>
            <a:ext cx="7133133" cy="321242"/>
          </a:xfrm>
          <a:prstGeom prst="rect">
            <a:avLst/>
          </a:prstGeom>
        </p:spPr>
        <p:txBody>
          <a:bodyPr vert="horz" wrap="square" lIns="0" tIns="13335" rIns="0" bIns="0" rtlCol="0">
            <a:spAutoFit/>
          </a:bodyPr>
          <a:lstStyle/>
          <a:p>
            <a:pPr marL="12700">
              <a:lnSpc>
                <a:spcPct val="100000"/>
              </a:lnSpc>
              <a:spcBef>
                <a:spcPts val="105"/>
              </a:spcBef>
            </a:pPr>
            <a:r>
              <a:rPr dirty="0"/>
              <a:t>7. </a:t>
            </a:r>
            <a:r>
              <a:rPr lang="de-DE" dirty="0"/>
              <a:t>Folgen eines </a:t>
            </a:r>
            <a:r>
              <a:rPr dirty="0" err="1"/>
              <a:t>Umbau</a:t>
            </a:r>
            <a:r>
              <a:rPr lang="de-DE" dirty="0"/>
              <a:t>s der </a:t>
            </a:r>
            <a:r>
              <a:rPr dirty="0"/>
              <a:t> Bahnsteige 55 cm auf 76</a:t>
            </a:r>
            <a:r>
              <a:rPr spc="-160" dirty="0"/>
              <a:t> </a:t>
            </a:r>
            <a:r>
              <a:rPr dirty="0"/>
              <a:t>cm</a:t>
            </a:r>
          </a:p>
        </p:txBody>
      </p:sp>
      <p:sp>
        <p:nvSpPr>
          <p:cNvPr id="10" name="Fußzeilenplatzhalter 9">
            <a:extLst>
              <a:ext uri="{FF2B5EF4-FFF2-40B4-BE49-F238E27FC236}">
                <a16:creationId xmlns:a16="http://schemas.microsoft.com/office/drawing/2014/main" xmlns="" id="{2A620FDA-5B26-4719-B318-B0FE40A326FE}"/>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body" idx="1"/>
          </p:nvPr>
        </p:nvSpPr>
        <p:spPr>
          <a:prstGeom prst="rect">
            <a:avLst/>
          </a:prstGeom>
        </p:spPr>
        <p:txBody>
          <a:bodyPr vert="horz" wrap="square" lIns="0" tIns="12065" rIns="0" bIns="0" rtlCol="0">
            <a:spAutoFit/>
          </a:bodyPr>
          <a:lstStyle/>
          <a:p>
            <a:pPr marL="374015" marR="231140" indent="-361315">
              <a:lnSpc>
                <a:spcPct val="100000"/>
              </a:lnSpc>
              <a:spcBef>
                <a:spcPts val="95"/>
              </a:spcBef>
              <a:buFont typeface="Wingdings"/>
              <a:buChar char=""/>
              <a:tabLst>
                <a:tab pos="374015" algn="l"/>
                <a:tab pos="374650" algn="l"/>
              </a:tabLst>
            </a:pPr>
            <a:r>
              <a:rPr spc="-5" dirty="0"/>
              <a:t>Den </a:t>
            </a:r>
            <a:r>
              <a:rPr spc="-15" dirty="0"/>
              <a:t>SPNV-Aufgabenträgern </a:t>
            </a:r>
            <a:r>
              <a:rPr spc="-5" dirty="0"/>
              <a:t>entstehen erhebliche Mehraufwendungen.  Diese Kosten sind nirgends erfasst </a:t>
            </a:r>
            <a:r>
              <a:rPr spc="-10" dirty="0"/>
              <a:t>und </a:t>
            </a:r>
            <a:r>
              <a:rPr spc="-5" dirty="0"/>
              <a:t>diskutiert </a:t>
            </a:r>
            <a:r>
              <a:rPr spc="-10" dirty="0"/>
              <a:t>bzw. </a:t>
            </a:r>
            <a:r>
              <a:rPr spc="-5" dirty="0"/>
              <a:t>zur Entschädigung  </a:t>
            </a:r>
            <a:r>
              <a:rPr spc="-10" dirty="0"/>
              <a:t>vorgesehen!</a:t>
            </a:r>
          </a:p>
          <a:p>
            <a:pPr>
              <a:lnSpc>
                <a:spcPct val="100000"/>
              </a:lnSpc>
              <a:spcBef>
                <a:spcPts val="20"/>
              </a:spcBef>
              <a:buClr>
                <a:srgbClr val="FF0000"/>
              </a:buClr>
              <a:buFont typeface="Wingdings"/>
              <a:buChar char=""/>
            </a:pPr>
            <a:endParaRPr sz="1650">
              <a:latin typeface="Times New Roman"/>
              <a:cs typeface="Times New Roman"/>
            </a:endParaRPr>
          </a:p>
          <a:p>
            <a:pPr marL="374015" marR="76835" indent="-361315">
              <a:lnSpc>
                <a:spcPct val="100000"/>
              </a:lnSpc>
              <a:buClr>
                <a:srgbClr val="FF0000"/>
              </a:buClr>
              <a:buFont typeface="Wingdings"/>
              <a:buChar char=""/>
              <a:tabLst>
                <a:tab pos="374015" algn="l"/>
                <a:tab pos="374650" algn="l"/>
              </a:tabLst>
            </a:pPr>
            <a:r>
              <a:rPr b="0" spc="-5" dirty="0">
                <a:solidFill>
                  <a:srgbClr val="000000"/>
                </a:solidFill>
                <a:latin typeface="Arial"/>
                <a:cs typeface="Arial"/>
              </a:rPr>
              <a:t>Derzeit hocheffizientes System im Fahrzeugumlauf, dadurch geringere </a:t>
            </a:r>
            <a:r>
              <a:rPr b="0" dirty="0">
                <a:solidFill>
                  <a:srgbClr val="000000"/>
                </a:solidFill>
                <a:latin typeface="Arial"/>
                <a:cs typeface="Arial"/>
              </a:rPr>
              <a:t>Fahrzeug-  </a:t>
            </a:r>
            <a:r>
              <a:rPr b="0" spc="-5" dirty="0">
                <a:solidFill>
                  <a:srgbClr val="000000"/>
                </a:solidFill>
                <a:latin typeface="Arial"/>
                <a:cs typeface="Arial"/>
              </a:rPr>
              <a:t>anzahl und Bestellerentgelte (Einsparungen für Steuerzahler </a:t>
            </a:r>
            <a:r>
              <a:rPr b="0" spc="-30" dirty="0">
                <a:solidFill>
                  <a:srgbClr val="000000"/>
                </a:solidFill>
                <a:latin typeface="Arial"/>
                <a:cs typeface="Arial"/>
              </a:rPr>
              <a:t>bzw. </a:t>
            </a:r>
            <a:r>
              <a:rPr b="0" spc="-5" dirty="0">
                <a:solidFill>
                  <a:srgbClr val="000000"/>
                </a:solidFill>
                <a:latin typeface="Arial"/>
                <a:cs typeface="Arial"/>
              </a:rPr>
              <a:t>Mittel für  Mehrverkehr auf der</a:t>
            </a:r>
            <a:r>
              <a:rPr b="0" spc="50" dirty="0">
                <a:solidFill>
                  <a:srgbClr val="000000"/>
                </a:solidFill>
                <a:latin typeface="Arial"/>
                <a:cs typeface="Arial"/>
              </a:rPr>
              <a:t> </a:t>
            </a:r>
            <a:r>
              <a:rPr b="0" spc="-5" dirty="0">
                <a:solidFill>
                  <a:srgbClr val="000000"/>
                </a:solidFill>
                <a:latin typeface="Arial"/>
                <a:cs typeface="Arial"/>
              </a:rPr>
              <a:t>Schiene)</a:t>
            </a:r>
          </a:p>
          <a:p>
            <a:pPr>
              <a:lnSpc>
                <a:spcPct val="100000"/>
              </a:lnSpc>
              <a:spcBef>
                <a:spcPts val="25"/>
              </a:spcBef>
              <a:buClr>
                <a:srgbClr val="FF0000"/>
              </a:buClr>
              <a:buFont typeface="Wingdings"/>
              <a:buChar char=""/>
            </a:pPr>
            <a:endParaRPr sz="1650">
              <a:latin typeface="Times New Roman"/>
              <a:cs typeface="Times New Roman"/>
            </a:endParaRPr>
          </a:p>
          <a:p>
            <a:pPr marL="374015" marR="5080" indent="-361315">
              <a:lnSpc>
                <a:spcPct val="100000"/>
              </a:lnSpc>
              <a:buClr>
                <a:srgbClr val="FF0000"/>
              </a:buClr>
              <a:buFont typeface="Wingdings"/>
              <a:buChar char=""/>
              <a:tabLst>
                <a:tab pos="374015" algn="l"/>
                <a:tab pos="374650" algn="l"/>
                <a:tab pos="3089910" algn="l"/>
              </a:tabLst>
            </a:pPr>
            <a:r>
              <a:rPr b="0" spc="-5" dirty="0">
                <a:solidFill>
                  <a:srgbClr val="000000"/>
                </a:solidFill>
                <a:latin typeface="Arial"/>
                <a:cs typeface="Arial"/>
              </a:rPr>
              <a:t>Bei unterschiedlichen Systemhöhen und Nutzung durch dauerhaft mobilitätseinge-  schränkter</a:t>
            </a:r>
            <a:r>
              <a:rPr b="0" spc="55" dirty="0">
                <a:solidFill>
                  <a:srgbClr val="000000"/>
                </a:solidFill>
                <a:latin typeface="Arial"/>
                <a:cs typeface="Arial"/>
              </a:rPr>
              <a:t> </a:t>
            </a:r>
            <a:r>
              <a:rPr b="0" spc="-5" dirty="0">
                <a:solidFill>
                  <a:srgbClr val="000000"/>
                </a:solidFill>
                <a:latin typeface="Arial"/>
                <a:cs typeface="Arial"/>
              </a:rPr>
              <a:t>Reisenden	deutlich verlängerte Haltezeiten </a:t>
            </a:r>
            <a:r>
              <a:rPr b="0" spc="-10" dirty="0">
                <a:solidFill>
                  <a:srgbClr val="000000"/>
                </a:solidFill>
                <a:latin typeface="Arial"/>
                <a:cs typeface="Arial"/>
              </a:rPr>
              <a:t>wegen </a:t>
            </a:r>
            <a:r>
              <a:rPr b="0" dirty="0">
                <a:solidFill>
                  <a:srgbClr val="000000"/>
                </a:solidFill>
                <a:latin typeface="Arial"/>
                <a:cs typeface="Arial"/>
              </a:rPr>
              <a:t>innen-  </a:t>
            </a:r>
            <a:r>
              <a:rPr b="0" spc="-5" dirty="0">
                <a:solidFill>
                  <a:srgbClr val="000000"/>
                </a:solidFill>
                <a:latin typeface="Arial"/>
                <a:cs typeface="Arial"/>
              </a:rPr>
              <a:t>liegender Rampen (Haltezeit ca. 30 s mit Rampe innen </a:t>
            </a:r>
            <a:r>
              <a:rPr b="0" dirty="0">
                <a:solidFill>
                  <a:srgbClr val="000000"/>
                </a:solidFill>
                <a:latin typeface="Arial"/>
                <a:cs typeface="Arial"/>
              </a:rPr>
              <a:t>5-10</a:t>
            </a:r>
            <a:r>
              <a:rPr b="0" spc="80" dirty="0">
                <a:solidFill>
                  <a:srgbClr val="000000"/>
                </a:solidFill>
                <a:latin typeface="Arial"/>
                <a:cs typeface="Arial"/>
              </a:rPr>
              <a:t> </a:t>
            </a:r>
            <a:r>
              <a:rPr b="0" spc="-5" dirty="0">
                <a:solidFill>
                  <a:srgbClr val="000000"/>
                </a:solidFill>
                <a:latin typeface="Arial"/>
                <a:cs typeface="Arial"/>
              </a:rPr>
              <a:t>Minuten)</a:t>
            </a:r>
          </a:p>
          <a:p>
            <a:pPr marL="927100">
              <a:lnSpc>
                <a:spcPct val="100000"/>
              </a:lnSpc>
            </a:pPr>
            <a:r>
              <a:rPr b="0" spc="-5" dirty="0">
                <a:solidFill>
                  <a:srgbClr val="000000"/>
                </a:solidFill>
                <a:latin typeface="Arial"/>
                <a:cs typeface="Arial"/>
              </a:rPr>
              <a:t>Auswirkung auf </a:t>
            </a:r>
            <a:r>
              <a:rPr b="0" spc="-10" dirty="0">
                <a:solidFill>
                  <a:srgbClr val="000000"/>
                </a:solidFill>
                <a:latin typeface="Arial"/>
                <a:cs typeface="Arial"/>
              </a:rPr>
              <a:t>City-Tunnel </a:t>
            </a:r>
            <a:r>
              <a:rPr b="0" spc="-5" dirty="0">
                <a:solidFill>
                  <a:srgbClr val="000000"/>
                </a:solidFill>
                <a:latin typeface="Arial"/>
                <a:cs typeface="Arial"/>
              </a:rPr>
              <a:t>Leipzig </a:t>
            </a:r>
            <a:r>
              <a:rPr b="0" spc="-25" dirty="0">
                <a:solidFill>
                  <a:srgbClr val="000000"/>
                </a:solidFill>
                <a:latin typeface="Arial"/>
                <a:cs typeface="Arial"/>
              </a:rPr>
              <a:t>(Toleranz </a:t>
            </a:r>
            <a:r>
              <a:rPr b="0" spc="-5" dirty="0">
                <a:solidFill>
                  <a:srgbClr val="000000"/>
                </a:solidFill>
                <a:latin typeface="Arial"/>
                <a:cs typeface="Arial"/>
              </a:rPr>
              <a:t>lt. Fahrplan 1,5</a:t>
            </a:r>
            <a:r>
              <a:rPr b="0" spc="125" dirty="0">
                <a:solidFill>
                  <a:srgbClr val="000000"/>
                </a:solidFill>
                <a:latin typeface="Arial"/>
                <a:cs typeface="Arial"/>
              </a:rPr>
              <a:t> </a:t>
            </a:r>
            <a:r>
              <a:rPr b="0" spc="-5" dirty="0">
                <a:solidFill>
                  <a:srgbClr val="000000"/>
                </a:solidFill>
                <a:latin typeface="Arial"/>
                <a:cs typeface="Arial"/>
              </a:rPr>
              <a:t>Minuten)</a:t>
            </a:r>
          </a:p>
        </p:txBody>
      </p:sp>
      <p:sp>
        <p:nvSpPr>
          <p:cNvPr id="3" name="object 3"/>
          <p:cNvSpPr txBox="1"/>
          <p:nvPr/>
        </p:nvSpPr>
        <p:spPr>
          <a:xfrm>
            <a:off x="1478025" y="4118559"/>
            <a:ext cx="748030" cy="269240"/>
          </a:xfrm>
          <a:prstGeom prst="rect">
            <a:avLst/>
          </a:prstGeom>
        </p:spPr>
        <p:txBody>
          <a:bodyPr vert="horz" wrap="square" lIns="0" tIns="12065" rIns="0" bIns="0" rtlCol="0">
            <a:spAutoFit/>
          </a:bodyPr>
          <a:lstStyle/>
          <a:p>
            <a:pPr marL="12700">
              <a:lnSpc>
                <a:spcPct val="100000"/>
              </a:lnSpc>
              <a:spcBef>
                <a:spcPts val="95"/>
              </a:spcBef>
            </a:pPr>
            <a:r>
              <a:rPr sz="1600" u="heavy" spc="-5" dirty="0">
                <a:uFill>
                  <a:solidFill>
                    <a:srgbClr val="000000"/>
                  </a:solidFill>
                </a:uFill>
                <a:latin typeface="Arial"/>
                <a:cs typeface="Arial"/>
              </a:rPr>
              <a:t>Lösung:</a:t>
            </a:r>
            <a:endParaRPr sz="1600">
              <a:latin typeface="Arial"/>
              <a:cs typeface="Arial"/>
            </a:endParaRPr>
          </a:p>
        </p:txBody>
      </p:sp>
      <p:sp>
        <p:nvSpPr>
          <p:cNvPr id="4" name="object 4"/>
          <p:cNvSpPr txBox="1"/>
          <p:nvPr/>
        </p:nvSpPr>
        <p:spPr>
          <a:xfrm>
            <a:off x="2371089" y="4118559"/>
            <a:ext cx="5068570" cy="51308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FF0000"/>
                </a:solidFill>
                <a:latin typeface="Arial"/>
                <a:cs typeface="Arial"/>
              </a:rPr>
              <a:t>Halte auflassen </a:t>
            </a:r>
            <a:r>
              <a:rPr sz="1100" dirty="0">
                <a:latin typeface="Arial"/>
                <a:cs typeface="Arial"/>
              </a:rPr>
              <a:t>(nicht </a:t>
            </a:r>
            <a:r>
              <a:rPr sz="1100" spc="-5" dirty="0">
                <a:latin typeface="Arial"/>
                <a:cs typeface="Arial"/>
              </a:rPr>
              <a:t>im Sinn zukunftsorientiertem</a:t>
            </a:r>
            <a:r>
              <a:rPr sz="1100" spc="-50" dirty="0">
                <a:latin typeface="Arial"/>
                <a:cs typeface="Arial"/>
              </a:rPr>
              <a:t> </a:t>
            </a:r>
            <a:r>
              <a:rPr sz="1100" spc="-5" dirty="0">
                <a:latin typeface="Arial"/>
                <a:cs typeface="Arial"/>
              </a:rPr>
              <a:t>SPNV)</a:t>
            </a:r>
            <a:endParaRPr sz="1100">
              <a:latin typeface="Arial"/>
              <a:cs typeface="Arial"/>
            </a:endParaRPr>
          </a:p>
          <a:p>
            <a:pPr marL="33655">
              <a:lnSpc>
                <a:spcPct val="100000"/>
              </a:lnSpc>
              <a:spcBef>
                <a:spcPts val="5"/>
              </a:spcBef>
            </a:pPr>
            <a:r>
              <a:rPr sz="1600" spc="-5" dirty="0">
                <a:latin typeface="Arial"/>
                <a:cs typeface="Arial"/>
              </a:rPr>
              <a:t>oder </a:t>
            </a:r>
            <a:r>
              <a:rPr sz="1600" spc="-5" dirty="0">
                <a:solidFill>
                  <a:srgbClr val="FF0000"/>
                </a:solidFill>
                <a:latin typeface="Arial"/>
                <a:cs typeface="Arial"/>
              </a:rPr>
              <a:t>deutliche Fahrzeitenverlängerung</a:t>
            </a:r>
            <a:r>
              <a:rPr sz="1600" spc="-5" dirty="0">
                <a:latin typeface="Arial"/>
                <a:cs typeface="Arial"/>
              </a:rPr>
              <a:t>, </a:t>
            </a:r>
            <a:r>
              <a:rPr sz="1600" spc="-10" dirty="0">
                <a:latin typeface="Arial"/>
                <a:cs typeface="Arial"/>
              </a:rPr>
              <a:t>Puffer</a:t>
            </a:r>
            <a:r>
              <a:rPr sz="1600" spc="100" dirty="0">
                <a:latin typeface="Arial"/>
                <a:cs typeface="Arial"/>
              </a:rPr>
              <a:t> </a:t>
            </a:r>
            <a:r>
              <a:rPr sz="1600" spc="-5" dirty="0">
                <a:latin typeface="Arial"/>
                <a:cs typeface="Arial"/>
              </a:rPr>
              <a:t>einbauen</a:t>
            </a:r>
            <a:endParaRPr sz="1600">
              <a:latin typeface="Arial"/>
              <a:cs typeface="Arial"/>
            </a:endParaRPr>
          </a:p>
        </p:txBody>
      </p:sp>
      <p:sp>
        <p:nvSpPr>
          <p:cNvPr id="5" name="object 5"/>
          <p:cNvSpPr txBox="1"/>
          <p:nvPr/>
        </p:nvSpPr>
        <p:spPr>
          <a:xfrm>
            <a:off x="563372" y="4850638"/>
            <a:ext cx="7853680" cy="1244600"/>
          </a:xfrm>
          <a:prstGeom prst="rect">
            <a:avLst/>
          </a:prstGeom>
        </p:spPr>
        <p:txBody>
          <a:bodyPr vert="horz" wrap="square" lIns="0" tIns="12065" rIns="0" bIns="0" rtlCol="0">
            <a:spAutoFit/>
          </a:bodyPr>
          <a:lstStyle/>
          <a:p>
            <a:pPr marL="374015" marR="5080" indent="-361315">
              <a:lnSpc>
                <a:spcPct val="100000"/>
              </a:lnSpc>
              <a:spcBef>
                <a:spcPts val="95"/>
              </a:spcBef>
              <a:buFont typeface="Wingdings"/>
              <a:buChar char=""/>
              <a:tabLst>
                <a:tab pos="374015" algn="l"/>
                <a:tab pos="374650" algn="l"/>
              </a:tabLst>
            </a:pPr>
            <a:r>
              <a:rPr sz="1600" spc="-5" dirty="0">
                <a:solidFill>
                  <a:srgbClr val="FF0000"/>
                </a:solidFill>
                <a:latin typeface="Arial"/>
                <a:cs typeface="Arial"/>
              </a:rPr>
              <a:t>Mehrkosten</a:t>
            </a:r>
            <a:r>
              <a:rPr sz="1600" spc="-5" dirty="0">
                <a:latin typeface="Arial"/>
                <a:cs typeface="Arial"/>
              </a:rPr>
              <a:t>, da sich Fahrzeugumläufe verlängern d. h. mehr Fahrzeuge für gleiche  Bedienhäufigkeit, dadurch höhere</a:t>
            </a:r>
            <a:r>
              <a:rPr sz="1600" dirty="0">
                <a:latin typeface="Arial"/>
                <a:cs typeface="Arial"/>
              </a:rPr>
              <a:t> </a:t>
            </a:r>
            <a:r>
              <a:rPr sz="1600" spc="-5" dirty="0">
                <a:latin typeface="Arial"/>
                <a:cs typeface="Arial"/>
              </a:rPr>
              <a:t>Grundkosten.</a:t>
            </a:r>
            <a:endParaRPr sz="1600">
              <a:latin typeface="Arial"/>
              <a:cs typeface="Arial"/>
            </a:endParaRPr>
          </a:p>
          <a:p>
            <a:pPr>
              <a:lnSpc>
                <a:spcPct val="100000"/>
              </a:lnSpc>
              <a:spcBef>
                <a:spcPts val="20"/>
              </a:spcBef>
              <a:buClr>
                <a:srgbClr val="FF0000"/>
              </a:buClr>
              <a:buFont typeface="Wingdings"/>
              <a:buChar char=""/>
            </a:pPr>
            <a:endParaRPr sz="1650">
              <a:latin typeface="Times New Roman"/>
              <a:cs typeface="Times New Roman"/>
            </a:endParaRPr>
          </a:p>
          <a:p>
            <a:pPr marL="370840" indent="-358140">
              <a:lnSpc>
                <a:spcPct val="100000"/>
              </a:lnSpc>
              <a:spcBef>
                <a:spcPts val="5"/>
              </a:spcBef>
              <a:buClr>
                <a:srgbClr val="FF0000"/>
              </a:buClr>
              <a:buFont typeface="Wingdings"/>
              <a:buChar char=""/>
              <a:tabLst>
                <a:tab pos="370840" algn="l"/>
                <a:tab pos="371475" algn="l"/>
              </a:tabLst>
            </a:pPr>
            <a:r>
              <a:rPr sz="1600" spc="-5" dirty="0">
                <a:latin typeface="Arial"/>
                <a:cs typeface="Arial"/>
              </a:rPr>
              <a:t>Umsetzung von Fahrzeugen aus anderen Regionen ohnehin nicht möglich, da</a:t>
            </a:r>
            <a:r>
              <a:rPr sz="1600" spc="110" dirty="0">
                <a:latin typeface="Arial"/>
                <a:cs typeface="Arial"/>
              </a:rPr>
              <a:t> </a:t>
            </a:r>
            <a:r>
              <a:rPr sz="1600" spc="-5" dirty="0">
                <a:latin typeface="Arial"/>
                <a:cs typeface="Arial"/>
              </a:rPr>
              <a:t>im</a:t>
            </a:r>
            <a:endParaRPr sz="1600">
              <a:latin typeface="Arial"/>
              <a:cs typeface="Arial"/>
            </a:endParaRPr>
          </a:p>
          <a:p>
            <a:pPr marL="370840">
              <a:lnSpc>
                <a:spcPct val="100000"/>
              </a:lnSpc>
            </a:pPr>
            <a:r>
              <a:rPr sz="1600" spc="-10" dirty="0">
                <a:latin typeface="Arial"/>
                <a:cs typeface="Arial"/>
              </a:rPr>
              <a:t>Verkehrsvertrag </a:t>
            </a:r>
            <a:r>
              <a:rPr sz="1600" spc="-5" dirty="0">
                <a:latin typeface="Arial"/>
                <a:cs typeface="Arial"/>
              </a:rPr>
              <a:t>überall knapp</a:t>
            </a:r>
            <a:r>
              <a:rPr sz="1600" spc="25" dirty="0">
                <a:latin typeface="Arial"/>
                <a:cs typeface="Arial"/>
              </a:rPr>
              <a:t> </a:t>
            </a:r>
            <a:r>
              <a:rPr sz="1600" spc="-5" dirty="0">
                <a:latin typeface="Arial"/>
                <a:cs typeface="Arial"/>
              </a:rPr>
              <a:t>bemessen.</a:t>
            </a:r>
            <a:endParaRPr sz="1600">
              <a:latin typeface="Arial"/>
              <a:cs typeface="Arial"/>
            </a:endParaRPr>
          </a:p>
        </p:txBody>
      </p:sp>
      <p:sp>
        <p:nvSpPr>
          <p:cNvPr id="6" name="object 6"/>
          <p:cNvSpPr txBox="1">
            <a:spLocks noGrp="1"/>
          </p:cNvSpPr>
          <p:nvPr>
            <p:ph type="title"/>
          </p:nvPr>
        </p:nvSpPr>
        <p:spPr>
          <a:xfrm>
            <a:off x="639267" y="142113"/>
            <a:ext cx="6179185" cy="635635"/>
          </a:xfrm>
          <a:prstGeom prst="rect">
            <a:avLst/>
          </a:prstGeom>
        </p:spPr>
        <p:txBody>
          <a:bodyPr vert="horz" wrap="square" lIns="0" tIns="12700" rIns="0" bIns="0" rtlCol="0">
            <a:spAutoFit/>
          </a:bodyPr>
          <a:lstStyle/>
          <a:p>
            <a:pPr marL="291465" marR="5080" indent="-279400">
              <a:lnSpc>
                <a:spcPct val="100000"/>
              </a:lnSpc>
              <a:spcBef>
                <a:spcPts val="100"/>
              </a:spcBef>
              <a:tabLst>
                <a:tab pos="5461635" algn="l"/>
              </a:tabLst>
            </a:pPr>
            <a:r>
              <a:rPr dirty="0"/>
              <a:t>8. Auswirkungen</a:t>
            </a:r>
            <a:r>
              <a:rPr spc="-110" dirty="0"/>
              <a:t> </a:t>
            </a:r>
            <a:r>
              <a:rPr dirty="0"/>
              <a:t>auf</a:t>
            </a:r>
            <a:r>
              <a:rPr spc="-5" dirty="0"/>
              <a:t> </a:t>
            </a:r>
            <a:r>
              <a:rPr dirty="0"/>
              <a:t>Leistungsbestellungen	und  Zusatzkosten für den ZVNL in der</a:t>
            </a:r>
            <a:r>
              <a:rPr spc="-110" dirty="0"/>
              <a:t> </a:t>
            </a:r>
            <a:r>
              <a:rPr dirty="0"/>
              <a:t>Übergangszeit</a:t>
            </a:r>
          </a:p>
        </p:txBody>
      </p:sp>
      <p:sp>
        <p:nvSpPr>
          <p:cNvPr id="7" name="object 7"/>
          <p:cNvSpPr/>
          <p:nvPr/>
        </p:nvSpPr>
        <p:spPr>
          <a:xfrm>
            <a:off x="8445154" y="3829811"/>
            <a:ext cx="1303873" cy="1080515"/>
          </a:xfrm>
          <a:prstGeom prst="rect">
            <a:avLst/>
          </a:prstGeom>
          <a:blipFill>
            <a:blip r:embed="rId2" cstate="print"/>
            <a:stretch>
              <a:fillRect/>
            </a:stretch>
          </a:blipFill>
        </p:spPr>
        <p:txBody>
          <a:bodyPr wrap="square" lIns="0" tIns="0" rIns="0" bIns="0" rtlCol="0"/>
          <a:lstStyle/>
          <a:p>
            <a:endParaRPr/>
          </a:p>
        </p:txBody>
      </p:sp>
      <p:sp>
        <p:nvSpPr>
          <p:cNvPr id="8" name="object 8"/>
          <p:cNvSpPr/>
          <p:nvPr/>
        </p:nvSpPr>
        <p:spPr>
          <a:xfrm>
            <a:off x="3150107" y="3433571"/>
            <a:ext cx="431800" cy="196850"/>
          </a:xfrm>
          <a:custGeom>
            <a:avLst/>
            <a:gdLst/>
            <a:ahLst/>
            <a:cxnLst/>
            <a:rect l="l" t="t" r="r" b="b"/>
            <a:pathLst>
              <a:path w="431800" h="196850">
                <a:moveTo>
                  <a:pt x="332994" y="0"/>
                </a:moveTo>
                <a:lnTo>
                  <a:pt x="332994" y="49149"/>
                </a:lnTo>
                <a:lnTo>
                  <a:pt x="0" y="49149"/>
                </a:lnTo>
                <a:lnTo>
                  <a:pt x="0" y="147447"/>
                </a:lnTo>
                <a:lnTo>
                  <a:pt x="332994" y="147447"/>
                </a:lnTo>
                <a:lnTo>
                  <a:pt x="332994" y="196595"/>
                </a:lnTo>
                <a:lnTo>
                  <a:pt x="431292" y="98298"/>
                </a:lnTo>
                <a:lnTo>
                  <a:pt x="332994" y="0"/>
                </a:lnTo>
                <a:close/>
              </a:path>
            </a:pathLst>
          </a:custGeom>
          <a:solidFill>
            <a:srgbClr val="FF0000"/>
          </a:solidFill>
        </p:spPr>
        <p:txBody>
          <a:bodyPr wrap="square" lIns="0" tIns="0" rIns="0" bIns="0" rtlCol="0"/>
          <a:lstStyle/>
          <a:p>
            <a:endParaRPr/>
          </a:p>
        </p:txBody>
      </p:sp>
      <p:sp>
        <p:nvSpPr>
          <p:cNvPr id="9" name="object 9"/>
          <p:cNvSpPr/>
          <p:nvPr/>
        </p:nvSpPr>
        <p:spPr>
          <a:xfrm>
            <a:off x="3150107" y="3433571"/>
            <a:ext cx="431800" cy="196850"/>
          </a:xfrm>
          <a:custGeom>
            <a:avLst/>
            <a:gdLst/>
            <a:ahLst/>
            <a:cxnLst/>
            <a:rect l="l" t="t" r="r" b="b"/>
            <a:pathLst>
              <a:path w="431800" h="196850">
                <a:moveTo>
                  <a:pt x="0" y="49149"/>
                </a:moveTo>
                <a:lnTo>
                  <a:pt x="332994" y="49149"/>
                </a:lnTo>
                <a:lnTo>
                  <a:pt x="332994" y="0"/>
                </a:lnTo>
                <a:lnTo>
                  <a:pt x="431292" y="98298"/>
                </a:lnTo>
                <a:lnTo>
                  <a:pt x="332994" y="196595"/>
                </a:lnTo>
                <a:lnTo>
                  <a:pt x="332994" y="147447"/>
                </a:lnTo>
                <a:lnTo>
                  <a:pt x="0" y="147447"/>
                </a:lnTo>
                <a:lnTo>
                  <a:pt x="0" y="49149"/>
                </a:lnTo>
                <a:close/>
              </a:path>
            </a:pathLst>
          </a:custGeom>
          <a:ln w="9144">
            <a:solidFill>
              <a:srgbClr val="FF0000"/>
            </a:solidFill>
          </a:ln>
        </p:spPr>
        <p:txBody>
          <a:bodyPr wrap="square" lIns="0" tIns="0" rIns="0" bIns="0" rtlCol="0"/>
          <a:lstStyle/>
          <a:p>
            <a:endParaRPr/>
          </a:p>
        </p:txBody>
      </p:sp>
      <p:sp>
        <p:nvSpPr>
          <p:cNvPr id="12" name="Fußzeilenplatzhalter 11">
            <a:extLst>
              <a:ext uri="{FF2B5EF4-FFF2-40B4-BE49-F238E27FC236}">
                <a16:creationId xmlns:a16="http://schemas.microsoft.com/office/drawing/2014/main" xmlns="" id="{59D8F2A0-4815-4A52-8DDA-BAFD07A964FB}"/>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202460" y="1271686"/>
            <a:ext cx="7855584" cy="2936875"/>
          </a:xfrm>
          <a:prstGeom prst="rect">
            <a:avLst/>
          </a:prstGeom>
        </p:spPr>
        <p:txBody>
          <a:bodyPr vert="horz" wrap="square" lIns="0" tIns="12065" rIns="0" bIns="0" rtlCol="0">
            <a:spAutoFit/>
          </a:bodyPr>
          <a:lstStyle/>
          <a:p>
            <a:pPr marL="373380" indent="-360680">
              <a:lnSpc>
                <a:spcPct val="100000"/>
              </a:lnSpc>
              <a:spcBef>
                <a:spcPts val="95"/>
              </a:spcBef>
              <a:buFont typeface="Wingdings"/>
              <a:buChar char=""/>
              <a:tabLst>
                <a:tab pos="373380" algn="l"/>
                <a:tab pos="374015" algn="l"/>
              </a:tabLst>
            </a:pPr>
            <a:r>
              <a:rPr sz="1600" spc="-5" dirty="0">
                <a:solidFill>
                  <a:srgbClr val="FF0000"/>
                </a:solidFill>
                <a:latin typeface="Arial"/>
                <a:cs typeface="Arial"/>
              </a:rPr>
              <a:t>Mehrkosten</a:t>
            </a:r>
            <a:r>
              <a:rPr sz="1600" spc="-5" dirty="0">
                <a:latin typeface="Arial"/>
                <a:cs typeface="Arial"/>
              </a:rPr>
              <a:t>, da sich Fahrzeugumläufe verlängern d. h. mehr Fahrzeuge für</a:t>
            </a:r>
            <a:r>
              <a:rPr sz="1600" spc="235" dirty="0">
                <a:latin typeface="Arial"/>
                <a:cs typeface="Arial"/>
              </a:rPr>
              <a:t> </a:t>
            </a:r>
            <a:r>
              <a:rPr sz="1600" spc="-5" dirty="0">
                <a:latin typeface="Arial"/>
                <a:cs typeface="Arial"/>
              </a:rPr>
              <a:t>gleiche</a:t>
            </a:r>
            <a:endParaRPr sz="1600" dirty="0">
              <a:latin typeface="Arial"/>
              <a:cs typeface="Arial"/>
            </a:endParaRPr>
          </a:p>
          <a:p>
            <a:pPr marL="373380">
              <a:lnSpc>
                <a:spcPct val="100000"/>
              </a:lnSpc>
              <a:spcBef>
                <a:spcPts val="5"/>
              </a:spcBef>
            </a:pPr>
            <a:r>
              <a:rPr sz="1600" spc="-5" dirty="0">
                <a:latin typeface="Arial"/>
                <a:cs typeface="Arial"/>
              </a:rPr>
              <a:t>Bedienhäufigkeit, dadurch höhere</a:t>
            </a:r>
            <a:r>
              <a:rPr sz="1600" dirty="0">
                <a:latin typeface="Arial"/>
                <a:cs typeface="Arial"/>
              </a:rPr>
              <a:t> </a:t>
            </a:r>
            <a:r>
              <a:rPr sz="1600" spc="-5" dirty="0">
                <a:latin typeface="Arial"/>
                <a:cs typeface="Arial"/>
              </a:rPr>
              <a:t>Grundkosten.</a:t>
            </a:r>
            <a:endParaRPr sz="1600" dirty="0">
              <a:latin typeface="Arial"/>
              <a:cs typeface="Arial"/>
            </a:endParaRPr>
          </a:p>
          <a:p>
            <a:pPr marL="1270000" marR="3441700" indent="-896619">
              <a:lnSpc>
                <a:spcPct val="100000"/>
              </a:lnSpc>
              <a:spcBef>
                <a:spcPts val="600"/>
              </a:spcBef>
            </a:pPr>
            <a:r>
              <a:rPr sz="1600" u="heavy" spc="-5" dirty="0">
                <a:uFill>
                  <a:solidFill>
                    <a:srgbClr val="000000"/>
                  </a:solidFill>
                </a:uFill>
                <a:latin typeface="Arial"/>
                <a:cs typeface="Arial"/>
              </a:rPr>
              <a:t>Beispiel:</a:t>
            </a:r>
            <a:r>
              <a:rPr sz="1600" spc="-5" dirty="0">
                <a:latin typeface="Arial"/>
                <a:cs typeface="Arial"/>
              </a:rPr>
              <a:t> Im MDSB-Netz kostet ein Dreiteiler  </a:t>
            </a:r>
            <a:r>
              <a:rPr sz="1600" spc="-30" dirty="0">
                <a:latin typeface="Arial"/>
                <a:cs typeface="Arial"/>
              </a:rPr>
              <a:t>E-Talent </a:t>
            </a:r>
            <a:r>
              <a:rPr sz="1600" spc="-5" dirty="0">
                <a:latin typeface="Arial"/>
                <a:cs typeface="Arial"/>
              </a:rPr>
              <a:t>2 rd. 3,5 Mio.</a:t>
            </a:r>
            <a:r>
              <a:rPr sz="1600" spc="80" dirty="0">
                <a:latin typeface="Arial"/>
                <a:cs typeface="Arial"/>
              </a:rPr>
              <a:t> </a:t>
            </a:r>
            <a:r>
              <a:rPr sz="1600" spc="-5" dirty="0">
                <a:latin typeface="Arial"/>
                <a:cs typeface="Arial"/>
              </a:rPr>
              <a:t>€.</a:t>
            </a:r>
            <a:endParaRPr sz="1600" dirty="0">
              <a:latin typeface="Arial"/>
              <a:cs typeface="Arial"/>
            </a:endParaRPr>
          </a:p>
          <a:p>
            <a:pPr marL="1270000">
              <a:lnSpc>
                <a:spcPct val="100000"/>
              </a:lnSpc>
              <a:spcBef>
                <a:spcPts val="600"/>
              </a:spcBef>
            </a:pPr>
            <a:r>
              <a:rPr sz="1600" spc="-5" dirty="0">
                <a:latin typeface="Arial"/>
                <a:cs typeface="Arial"/>
              </a:rPr>
              <a:t>Bei 16 Linien im Netz mit je nur</a:t>
            </a:r>
            <a:r>
              <a:rPr sz="1600" spc="10" dirty="0">
                <a:latin typeface="Arial"/>
                <a:cs typeface="Arial"/>
              </a:rPr>
              <a:t> </a:t>
            </a:r>
            <a:r>
              <a:rPr sz="1600" spc="-5" dirty="0">
                <a:latin typeface="Arial"/>
                <a:cs typeface="Arial"/>
              </a:rPr>
              <a:t>einem</a:t>
            </a:r>
            <a:endParaRPr sz="1600" dirty="0">
              <a:latin typeface="Arial"/>
              <a:cs typeface="Arial"/>
            </a:endParaRPr>
          </a:p>
          <a:p>
            <a:pPr marL="1270000">
              <a:lnSpc>
                <a:spcPct val="100000"/>
              </a:lnSpc>
            </a:pPr>
            <a:r>
              <a:rPr sz="1600" spc="-5" dirty="0">
                <a:latin typeface="Arial"/>
                <a:cs typeface="Arial"/>
              </a:rPr>
              <a:t>Fahrzeug </a:t>
            </a:r>
            <a:r>
              <a:rPr sz="1600" spc="-20" dirty="0">
                <a:latin typeface="Arial"/>
                <a:cs typeface="Arial"/>
              </a:rPr>
              <a:t>mehr, </a:t>
            </a:r>
            <a:r>
              <a:rPr sz="1600" spc="-5" dirty="0">
                <a:latin typeface="Arial"/>
                <a:cs typeface="Arial"/>
              </a:rPr>
              <a:t>sind</a:t>
            </a:r>
            <a:r>
              <a:rPr sz="1600" spc="25" dirty="0">
                <a:latin typeface="Arial"/>
                <a:cs typeface="Arial"/>
              </a:rPr>
              <a:t> </a:t>
            </a:r>
            <a:r>
              <a:rPr sz="1600" spc="-5" dirty="0">
                <a:latin typeface="Arial"/>
                <a:cs typeface="Arial"/>
              </a:rPr>
              <a:t>das</a:t>
            </a:r>
            <a:endParaRPr sz="1600" dirty="0">
              <a:latin typeface="Arial"/>
              <a:cs typeface="Arial"/>
            </a:endParaRPr>
          </a:p>
          <a:p>
            <a:pPr marL="1270000">
              <a:lnSpc>
                <a:spcPct val="100000"/>
              </a:lnSpc>
              <a:spcBef>
                <a:spcPts val="600"/>
              </a:spcBef>
            </a:pPr>
            <a:r>
              <a:rPr sz="1600" spc="-5" dirty="0">
                <a:solidFill>
                  <a:srgbClr val="FF0000"/>
                </a:solidFill>
                <a:latin typeface="Arial"/>
                <a:cs typeface="Arial"/>
              </a:rPr>
              <a:t>ca. 56 Mio. €</a:t>
            </a:r>
            <a:r>
              <a:rPr sz="1600" spc="25" dirty="0">
                <a:solidFill>
                  <a:srgbClr val="FF0000"/>
                </a:solidFill>
                <a:latin typeface="Arial"/>
                <a:cs typeface="Arial"/>
              </a:rPr>
              <a:t> </a:t>
            </a:r>
            <a:r>
              <a:rPr sz="1600" spc="-5" dirty="0">
                <a:solidFill>
                  <a:srgbClr val="FF0000"/>
                </a:solidFill>
                <a:latin typeface="Arial"/>
                <a:cs typeface="Arial"/>
              </a:rPr>
              <a:t>einmalig</a:t>
            </a:r>
            <a:endParaRPr sz="1600" dirty="0">
              <a:latin typeface="Arial"/>
              <a:cs typeface="Arial"/>
            </a:endParaRPr>
          </a:p>
          <a:p>
            <a:pPr marL="1270000">
              <a:lnSpc>
                <a:spcPct val="100000"/>
              </a:lnSpc>
            </a:pPr>
            <a:r>
              <a:rPr sz="1600" spc="-5" dirty="0">
                <a:solidFill>
                  <a:srgbClr val="FF0000"/>
                </a:solidFill>
                <a:latin typeface="Arial"/>
                <a:cs typeface="Arial"/>
              </a:rPr>
              <a:t>zzgl. Kosten für Personal und</a:t>
            </a:r>
            <a:r>
              <a:rPr sz="1600" spc="10" dirty="0">
                <a:solidFill>
                  <a:srgbClr val="FF0000"/>
                </a:solidFill>
                <a:latin typeface="Arial"/>
                <a:cs typeface="Arial"/>
              </a:rPr>
              <a:t> </a:t>
            </a:r>
            <a:r>
              <a:rPr sz="1600" spc="-10" dirty="0">
                <a:solidFill>
                  <a:srgbClr val="FF0000"/>
                </a:solidFill>
                <a:latin typeface="Arial"/>
                <a:cs typeface="Arial"/>
              </a:rPr>
              <a:t>Wartung</a:t>
            </a:r>
            <a:r>
              <a:rPr sz="1600" spc="-10" dirty="0">
                <a:latin typeface="Arial"/>
                <a:cs typeface="Arial"/>
              </a:rPr>
              <a:t>.</a:t>
            </a:r>
            <a:endParaRPr sz="1600" dirty="0">
              <a:latin typeface="Arial"/>
              <a:cs typeface="Arial"/>
            </a:endParaRPr>
          </a:p>
          <a:p>
            <a:pPr>
              <a:lnSpc>
                <a:spcPct val="100000"/>
              </a:lnSpc>
              <a:spcBef>
                <a:spcPts val="25"/>
              </a:spcBef>
            </a:pPr>
            <a:endParaRPr sz="1650" dirty="0">
              <a:latin typeface="Times New Roman"/>
              <a:cs typeface="Times New Roman"/>
            </a:endParaRPr>
          </a:p>
          <a:p>
            <a:pPr marL="926465" marR="2510790">
              <a:lnSpc>
                <a:spcPct val="100000"/>
              </a:lnSpc>
            </a:pPr>
            <a:r>
              <a:rPr sz="1600" spc="-5" dirty="0">
                <a:latin typeface="Arial"/>
                <a:cs typeface="Arial"/>
              </a:rPr>
              <a:t>Regionalisierungsmittel bis 2031 festgeschrieben  und für Sachsen</a:t>
            </a:r>
            <a:r>
              <a:rPr sz="1600" spc="0" dirty="0">
                <a:latin typeface="Arial"/>
                <a:cs typeface="Arial"/>
              </a:rPr>
              <a:t> </a:t>
            </a:r>
            <a:r>
              <a:rPr sz="1600" spc="-15" dirty="0">
                <a:latin typeface="Arial"/>
                <a:cs typeface="Arial"/>
              </a:rPr>
              <a:t>degressiv.</a:t>
            </a:r>
            <a:endParaRPr sz="1600" dirty="0">
              <a:latin typeface="Arial"/>
              <a:cs typeface="Arial"/>
            </a:endParaRPr>
          </a:p>
        </p:txBody>
      </p:sp>
      <p:sp>
        <p:nvSpPr>
          <p:cNvPr id="6" name="object 6"/>
          <p:cNvSpPr txBox="1">
            <a:spLocks noGrp="1"/>
          </p:cNvSpPr>
          <p:nvPr>
            <p:ph type="title"/>
          </p:nvPr>
        </p:nvSpPr>
        <p:spPr>
          <a:xfrm>
            <a:off x="639267" y="142113"/>
            <a:ext cx="6179185" cy="635635"/>
          </a:xfrm>
          <a:prstGeom prst="rect">
            <a:avLst/>
          </a:prstGeom>
        </p:spPr>
        <p:txBody>
          <a:bodyPr vert="horz" wrap="square" lIns="0" tIns="12700" rIns="0" bIns="0" rtlCol="0">
            <a:spAutoFit/>
          </a:bodyPr>
          <a:lstStyle/>
          <a:p>
            <a:pPr marL="291465" marR="5080" indent="-279400">
              <a:lnSpc>
                <a:spcPct val="100000"/>
              </a:lnSpc>
              <a:spcBef>
                <a:spcPts val="100"/>
              </a:spcBef>
              <a:tabLst>
                <a:tab pos="5461635" algn="l"/>
              </a:tabLst>
            </a:pPr>
            <a:r>
              <a:rPr dirty="0"/>
              <a:t>8. Auswirkungen</a:t>
            </a:r>
            <a:r>
              <a:rPr spc="-110" dirty="0"/>
              <a:t> </a:t>
            </a:r>
            <a:r>
              <a:rPr dirty="0"/>
              <a:t>auf</a:t>
            </a:r>
            <a:r>
              <a:rPr spc="-5" dirty="0"/>
              <a:t> </a:t>
            </a:r>
            <a:r>
              <a:rPr dirty="0"/>
              <a:t>Leistungsbestellungen	und  Zusatzkosten für den ZVNL in der</a:t>
            </a:r>
            <a:r>
              <a:rPr spc="-110" dirty="0"/>
              <a:t> </a:t>
            </a:r>
            <a:r>
              <a:rPr dirty="0"/>
              <a:t>Übergangszeit</a:t>
            </a:r>
          </a:p>
        </p:txBody>
      </p:sp>
      <p:sp>
        <p:nvSpPr>
          <p:cNvPr id="9" name="object 9"/>
          <p:cNvSpPr/>
          <p:nvPr/>
        </p:nvSpPr>
        <p:spPr>
          <a:xfrm>
            <a:off x="639267" y="3733800"/>
            <a:ext cx="433070" cy="123825"/>
          </a:xfrm>
          <a:custGeom>
            <a:avLst/>
            <a:gdLst/>
            <a:ahLst/>
            <a:cxnLst/>
            <a:rect l="l" t="t" r="r" b="b"/>
            <a:pathLst>
              <a:path w="433069" h="123825">
                <a:moveTo>
                  <a:pt x="371094" y="0"/>
                </a:moveTo>
                <a:lnTo>
                  <a:pt x="371094" y="30861"/>
                </a:lnTo>
                <a:lnTo>
                  <a:pt x="0" y="30861"/>
                </a:lnTo>
                <a:lnTo>
                  <a:pt x="0" y="92583"/>
                </a:lnTo>
                <a:lnTo>
                  <a:pt x="371094" y="92583"/>
                </a:lnTo>
                <a:lnTo>
                  <a:pt x="371094" y="123444"/>
                </a:lnTo>
                <a:lnTo>
                  <a:pt x="432816" y="61722"/>
                </a:lnTo>
                <a:lnTo>
                  <a:pt x="371094" y="0"/>
                </a:lnTo>
                <a:close/>
              </a:path>
            </a:pathLst>
          </a:custGeom>
          <a:solidFill>
            <a:srgbClr val="FF0000"/>
          </a:solidFill>
        </p:spPr>
        <p:txBody>
          <a:bodyPr wrap="square" lIns="0" tIns="0" rIns="0" bIns="0" rtlCol="0"/>
          <a:lstStyle/>
          <a:p>
            <a:endParaRPr/>
          </a:p>
        </p:txBody>
      </p:sp>
      <p:sp>
        <p:nvSpPr>
          <p:cNvPr id="10" name="object 10"/>
          <p:cNvSpPr/>
          <p:nvPr/>
        </p:nvSpPr>
        <p:spPr>
          <a:xfrm>
            <a:off x="639267" y="3733800"/>
            <a:ext cx="433070" cy="123825"/>
          </a:xfrm>
          <a:custGeom>
            <a:avLst/>
            <a:gdLst/>
            <a:ahLst/>
            <a:cxnLst/>
            <a:rect l="l" t="t" r="r" b="b"/>
            <a:pathLst>
              <a:path w="433069" h="123825">
                <a:moveTo>
                  <a:pt x="0" y="30861"/>
                </a:moveTo>
                <a:lnTo>
                  <a:pt x="371094" y="30861"/>
                </a:lnTo>
                <a:lnTo>
                  <a:pt x="371094" y="0"/>
                </a:lnTo>
                <a:lnTo>
                  <a:pt x="432816" y="61722"/>
                </a:lnTo>
                <a:lnTo>
                  <a:pt x="371094" y="123444"/>
                </a:lnTo>
                <a:lnTo>
                  <a:pt x="371094" y="92583"/>
                </a:lnTo>
                <a:lnTo>
                  <a:pt x="0" y="92583"/>
                </a:lnTo>
                <a:lnTo>
                  <a:pt x="0" y="30861"/>
                </a:lnTo>
                <a:close/>
              </a:path>
            </a:pathLst>
          </a:custGeom>
          <a:ln w="9144">
            <a:solidFill>
              <a:srgbClr val="FF0000"/>
            </a:solidFill>
          </a:ln>
        </p:spPr>
        <p:txBody>
          <a:bodyPr wrap="square" lIns="0" tIns="0" rIns="0" bIns="0" rtlCol="0"/>
          <a:lstStyle/>
          <a:p>
            <a:endParaRPr/>
          </a:p>
        </p:txBody>
      </p:sp>
      <p:sp>
        <p:nvSpPr>
          <p:cNvPr id="11" name="object 11"/>
          <p:cNvSpPr/>
          <p:nvPr/>
        </p:nvSpPr>
        <p:spPr>
          <a:xfrm>
            <a:off x="5943600" y="2286000"/>
            <a:ext cx="3497579" cy="2624328"/>
          </a:xfrm>
          <a:prstGeom prst="rect">
            <a:avLst/>
          </a:prstGeom>
          <a:blipFill>
            <a:blip r:embed="rId2" cstate="print"/>
            <a:stretch>
              <a:fillRect/>
            </a:stretch>
          </a:blipFill>
        </p:spPr>
        <p:txBody>
          <a:bodyPr wrap="square" lIns="0" tIns="0" rIns="0" bIns="0" rtlCol="0"/>
          <a:lstStyle/>
          <a:p>
            <a:endParaRPr/>
          </a:p>
        </p:txBody>
      </p:sp>
      <p:sp>
        <p:nvSpPr>
          <p:cNvPr id="14" name="Fußzeilenplatzhalter 13">
            <a:extLst>
              <a:ext uri="{FF2B5EF4-FFF2-40B4-BE49-F238E27FC236}">
                <a16:creationId xmlns:a16="http://schemas.microsoft.com/office/drawing/2014/main" xmlns="" id="{4C118862-2BB2-4737-B18D-2285D521E7FC}"/>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82269" y="406400"/>
            <a:ext cx="6766559" cy="330835"/>
          </a:xfrm>
          <a:prstGeom prst="rect">
            <a:avLst/>
          </a:prstGeom>
        </p:spPr>
        <p:txBody>
          <a:bodyPr vert="horz" wrap="square" lIns="0" tIns="13335" rIns="0" bIns="0" rtlCol="0">
            <a:spAutoFit/>
          </a:bodyPr>
          <a:lstStyle/>
          <a:p>
            <a:pPr marL="12700">
              <a:lnSpc>
                <a:spcPct val="100000"/>
              </a:lnSpc>
              <a:spcBef>
                <a:spcPts val="105"/>
              </a:spcBef>
            </a:pPr>
            <a:r>
              <a:rPr dirty="0"/>
              <a:t>9. Auswirkungen auf den</a:t>
            </a:r>
            <a:r>
              <a:rPr spc="-170" dirty="0"/>
              <a:t> </a:t>
            </a:r>
            <a:r>
              <a:rPr dirty="0"/>
              <a:t>Schienenpersonenfernverkehr</a:t>
            </a:r>
          </a:p>
        </p:txBody>
      </p:sp>
      <p:sp>
        <p:nvSpPr>
          <p:cNvPr id="3" name="object 3"/>
          <p:cNvSpPr txBox="1"/>
          <p:nvPr/>
        </p:nvSpPr>
        <p:spPr>
          <a:xfrm>
            <a:off x="423163" y="974394"/>
            <a:ext cx="7177405" cy="5188600"/>
          </a:xfrm>
          <a:prstGeom prst="rect">
            <a:avLst/>
          </a:prstGeom>
        </p:spPr>
        <p:txBody>
          <a:bodyPr vert="horz" wrap="square" lIns="0" tIns="86360" rIns="0" bIns="0" rtlCol="0">
            <a:spAutoFit/>
          </a:bodyPr>
          <a:lstStyle/>
          <a:p>
            <a:pPr marL="457834" indent="-445134">
              <a:lnSpc>
                <a:spcPct val="100000"/>
              </a:lnSpc>
              <a:spcBef>
                <a:spcPts val="680"/>
              </a:spcBef>
              <a:buClr>
                <a:srgbClr val="FF0000"/>
              </a:buClr>
              <a:buFont typeface="Wingdings"/>
              <a:buChar char=""/>
              <a:tabLst>
                <a:tab pos="457834" algn="l"/>
                <a:tab pos="458470" algn="l"/>
              </a:tabLst>
            </a:pPr>
            <a:r>
              <a:rPr sz="1600" spc="-5" dirty="0">
                <a:latin typeface="Arial"/>
                <a:cs typeface="Arial"/>
              </a:rPr>
              <a:t>Es </a:t>
            </a:r>
            <a:r>
              <a:rPr sz="1600" spc="-5" dirty="0" err="1">
                <a:latin typeface="Arial"/>
                <a:cs typeface="Arial"/>
              </a:rPr>
              <a:t>wird</a:t>
            </a:r>
            <a:r>
              <a:rPr sz="1600" spc="-5" dirty="0">
                <a:latin typeface="Arial"/>
                <a:cs typeface="Arial"/>
              </a:rPr>
              <a:t> </a:t>
            </a:r>
            <a:r>
              <a:rPr lang="de-DE" sz="1600" spc="-5" dirty="0">
                <a:latin typeface="Arial"/>
                <a:cs typeface="Arial"/>
              </a:rPr>
              <a:t>vorgetragen</a:t>
            </a:r>
            <a:r>
              <a:rPr sz="1600" spc="-5" dirty="0">
                <a:latin typeface="Arial"/>
                <a:cs typeface="Arial"/>
              </a:rPr>
              <a:t>, dass eine 76 cm Bahnsteigkante Bedingung für</a:t>
            </a:r>
            <a:r>
              <a:rPr sz="1600" spc="110" dirty="0">
                <a:latin typeface="Arial"/>
                <a:cs typeface="Arial"/>
              </a:rPr>
              <a:t> </a:t>
            </a:r>
            <a:r>
              <a:rPr sz="1600" spc="-5" dirty="0">
                <a:latin typeface="Arial"/>
                <a:cs typeface="Arial"/>
              </a:rPr>
              <a:t>den</a:t>
            </a:r>
            <a:endParaRPr sz="1600" dirty="0">
              <a:latin typeface="Arial"/>
              <a:cs typeface="Arial"/>
            </a:endParaRPr>
          </a:p>
          <a:p>
            <a:pPr marL="457834">
              <a:lnSpc>
                <a:spcPct val="100000"/>
              </a:lnSpc>
              <a:spcBef>
                <a:spcPts val="580"/>
              </a:spcBef>
            </a:pPr>
            <a:r>
              <a:rPr sz="1600" spc="-5" dirty="0">
                <a:latin typeface="Arial"/>
                <a:cs typeface="Arial"/>
              </a:rPr>
              <a:t>Schienenpersonenfernverkehr (SPFV)</a:t>
            </a:r>
            <a:r>
              <a:rPr sz="1600" spc="25" dirty="0">
                <a:latin typeface="Arial"/>
                <a:cs typeface="Arial"/>
              </a:rPr>
              <a:t> </a:t>
            </a:r>
            <a:r>
              <a:rPr sz="1600" spc="-10" dirty="0">
                <a:latin typeface="Arial"/>
                <a:cs typeface="Arial"/>
              </a:rPr>
              <a:t>wäre.</a:t>
            </a:r>
            <a:endParaRPr sz="1600" dirty="0">
              <a:latin typeface="Arial"/>
              <a:cs typeface="Arial"/>
            </a:endParaRPr>
          </a:p>
          <a:p>
            <a:pPr>
              <a:lnSpc>
                <a:spcPct val="100000"/>
              </a:lnSpc>
              <a:spcBef>
                <a:spcPts val="25"/>
              </a:spcBef>
            </a:pPr>
            <a:endParaRPr sz="2650" dirty="0">
              <a:latin typeface="Times New Roman"/>
              <a:cs typeface="Times New Roman"/>
            </a:endParaRPr>
          </a:p>
          <a:p>
            <a:pPr marL="457834" indent="-445134">
              <a:lnSpc>
                <a:spcPct val="100000"/>
              </a:lnSpc>
              <a:buClr>
                <a:srgbClr val="FF0000"/>
              </a:buClr>
              <a:buFont typeface="Wingdings"/>
              <a:buChar char=""/>
              <a:tabLst>
                <a:tab pos="457834" algn="l"/>
                <a:tab pos="458470" algn="l"/>
              </a:tabLst>
            </a:pPr>
            <a:r>
              <a:rPr sz="1600" spc="-5" dirty="0">
                <a:latin typeface="Arial"/>
                <a:cs typeface="Arial"/>
              </a:rPr>
              <a:t>Eine sachliche nachprüfbare Begründung ist nicht</a:t>
            </a:r>
            <a:r>
              <a:rPr sz="1600" spc="0" dirty="0">
                <a:latin typeface="Arial"/>
                <a:cs typeface="Arial"/>
              </a:rPr>
              <a:t> </a:t>
            </a:r>
            <a:r>
              <a:rPr sz="1600" spc="-5" dirty="0">
                <a:latin typeface="Arial"/>
                <a:cs typeface="Arial"/>
              </a:rPr>
              <a:t>ersichtlich.</a:t>
            </a:r>
            <a:endParaRPr sz="1600" dirty="0">
              <a:latin typeface="Arial"/>
              <a:cs typeface="Arial"/>
            </a:endParaRPr>
          </a:p>
          <a:p>
            <a:pPr marL="461009" marR="5080" algn="just">
              <a:lnSpc>
                <a:spcPts val="2500"/>
              </a:lnSpc>
              <a:spcBef>
                <a:spcPts val="175"/>
              </a:spcBef>
            </a:pPr>
            <a:r>
              <a:rPr sz="1600" spc="-5" dirty="0">
                <a:latin typeface="Arial"/>
                <a:cs typeface="Arial"/>
              </a:rPr>
              <a:t>76 cm Bahnsteigkanten führen in keinem Fall im SPFV zur Barrierefreiheit.  Es ist nicht bekannt, dass der SPFV entsprechende passfähige Fahrzeuge  beschaffen</a:t>
            </a:r>
            <a:r>
              <a:rPr sz="1600" spc="-10" dirty="0">
                <a:latin typeface="Arial"/>
                <a:cs typeface="Arial"/>
              </a:rPr>
              <a:t> </a:t>
            </a:r>
            <a:r>
              <a:rPr sz="1600" spc="-5" dirty="0">
                <a:latin typeface="Arial"/>
                <a:cs typeface="Arial"/>
              </a:rPr>
              <a:t>will.</a:t>
            </a:r>
            <a:r>
              <a:rPr lang="de-DE" sz="1600" spc="-5" dirty="0">
                <a:latin typeface="Arial"/>
                <a:cs typeface="Arial"/>
              </a:rPr>
              <a:t> </a:t>
            </a:r>
            <a:r>
              <a:rPr sz="1600" spc="-5" dirty="0" err="1">
                <a:latin typeface="Arial"/>
                <a:cs typeface="Arial"/>
              </a:rPr>
              <a:t>Barrierefreiheit</a:t>
            </a:r>
            <a:r>
              <a:rPr sz="1600" spc="-5" dirty="0">
                <a:latin typeface="Arial"/>
                <a:cs typeface="Arial"/>
              </a:rPr>
              <a:t> nur beim neuen IC 2 bezogen auf 55 cm</a:t>
            </a:r>
            <a:r>
              <a:rPr sz="1600" spc="125" dirty="0">
                <a:latin typeface="Arial"/>
                <a:cs typeface="Arial"/>
              </a:rPr>
              <a:t> </a:t>
            </a:r>
            <a:r>
              <a:rPr sz="1600" spc="-5" dirty="0">
                <a:latin typeface="Arial"/>
                <a:cs typeface="Arial"/>
              </a:rPr>
              <a:t>Bahnsteighöhe.</a:t>
            </a:r>
            <a:endParaRPr sz="1600" dirty="0">
              <a:latin typeface="Arial"/>
              <a:cs typeface="Arial"/>
            </a:endParaRPr>
          </a:p>
          <a:p>
            <a:pPr>
              <a:lnSpc>
                <a:spcPct val="100000"/>
              </a:lnSpc>
              <a:spcBef>
                <a:spcPts val="25"/>
              </a:spcBef>
            </a:pPr>
            <a:endParaRPr sz="2650" dirty="0">
              <a:latin typeface="Times New Roman"/>
              <a:cs typeface="Times New Roman"/>
            </a:endParaRPr>
          </a:p>
          <a:p>
            <a:pPr marL="457834" indent="-445134">
              <a:lnSpc>
                <a:spcPct val="100000"/>
              </a:lnSpc>
              <a:buClr>
                <a:srgbClr val="FF0000"/>
              </a:buClr>
              <a:buFont typeface="Wingdings"/>
              <a:buChar char=""/>
              <a:tabLst>
                <a:tab pos="457834" algn="l"/>
                <a:tab pos="458470" algn="l"/>
              </a:tabLst>
            </a:pPr>
            <a:r>
              <a:rPr sz="1600" spc="-5" dirty="0">
                <a:latin typeface="Arial"/>
                <a:cs typeface="Arial"/>
              </a:rPr>
              <a:t>Der SPFV hat in seiner Zielkonzeption folgende Bahnhöfe in</a:t>
            </a:r>
            <a:r>
              <a:rPr sz="1600" spc="35" dirty="0">
                <a:latin typeface="Arial"/>
                <a:cs typeface="Arial"/>
              </a:rPr>
              <a:t> </a:t>
            </a:r>
            <a:r>
              <a:rPr sz="1600" spc="-5" dirty="0">
                <a:latin typeface="Arial"/>
                <a:cs typeface="Arial"/>
              </a:rPr>
              <a:t>Sachsen</a:t>
            </a:r>
            <a:endParaRPr sz="1600" dirty="0">
              <a:latin typeface="Arial"/>
              <a:cs typeface="Arial"/>
            </a:endParaRPr>
          </a:p>
          <a:p>
            <a:pPr marL="1362710" lvl="1" indent="-278765">
              <a:lnSpc>
                <a:spcPct val="100000"/>
              </a:lnSpc>
              <a:spcBef>
                <a:spcPts val="580"/>
              </a:spcBef>
              <a:buClr>
                <a:srgbClr val="FF0000"/>
              </a:buClr>
              <a:buChar char="•"/>
              <a:tabLst>
                <a:tab pos="1362710" algn="l"/>
                <a:tab pos="1363345" algn="l"/>
              </a:tabLst>
            </a:pPr>
            <a:r>
              <a:rPr sz="1600" spc="-5" dirty="0">
                <a:latin typeface="Arial"/>
                <a:cs typeface="Arial"/>
              </a:rPr>
              <a:t>Leipzig</a:t>
            </a:r>
            <a:r>
              <a:rPr sz="1600" spc="-30" dirty="0">
                <a:latin typeface="Arial"/>
                <a:cs typeface="Arial"/>
              </a:rPr>
              <a:t> </a:t>
            </a:r>
            <a:r>
              <a:rPr sz="1600" spc="-5" dirty="0">
                <a:latin typeface="Arial"/>
                <a:cs typeface="Arial"/>
              </a:rPr>
              <a:t>Hbf</a:t>
            </a:r>
            <a:endParaRPr sz="1600" dirty="0">
              <a:latin typeface="Arial"/>
              <a:cs typeface="Arial"/>
            </a:endParaRPr>
          </a:p>
          <a:p>
            <a:pPr marL="1361440" lvl="1" indent="-277495">
              <a:lnSpc>
                <a:spcPct val="100000"/>
              </a:lnSpc>
              <a:spcBef>
                <a:spcPts val="575"/>
              </a:spcBef>
              <a:buClr>
                <a:srgbClr val="FF0000"/>
              </a:buClr>
              <a:buChar char="•"/>
              <a:tabLst>
                <a:tab pos="1361440" algn="l"/>
                <a:tab pos="1362075" algn="l"/>
              </a:tabLst>
            </a:pPr>
            <a:r>
              <a:rPr sz="1600" spc="-5" dirty="0">
                <a:latin typeface="Arial"/>
                <a:cs typeface="Arial"/>
              </a:rPr>
              <a:t>Dresden Hbf,</a:t>
            </a:r>
            <a:r>
              <a:rPr sz="1600" spc="25" dirty="0">
                <a:latin typeface="Arial"/>
                <a:cs typeface="Arial"/>
              </a:rPr>
              <a:t> </a:t>
            </a:r>
            <a:r>
              <a:rPr sz="1600" spc="-5" dirty="0">
                <a:latin typeface="Arial"/>
                <a:cs typeface="Arial"/>
              </a:rPr>
              <a:t>Dresden-Neustadt</a:t>
            </a:r>
            <a:endParaRPr sz="1600" dirty="0">
              <a:latin typeface="Arial"/>
              <a:cs typeface="Arial"/>
            </a:endParaRPr>
          </a:p>
          <a:p>
            <a:pPr marL="1361440" lvl="1" indent="-277495">
              <a:lnSpc>
                <a:spcPct val="100000"/>
              </a:lnSpc>
              <a:spcBef>
                <a:spcPts val="575"/>
              </a:spcBef>
              <a:buClr>
                <a:srgbClr val="FF0000"/>
              </a:buClr>
              <a:buChar char="•"/>
              <a:tabLst>
                <a:tab pos="1361440" algn="l"/>
                <a:tab pos="1362075" algn="l"/>
              </a:tabLst>
            </a:pPr>
            <a:r>
              <a:rPr sz="1600" spc="-5" dirty="0">
                <a:latin typeface="Arial"/>
                <a:cs typeface="Arial"/>
              </a:rPr>
              <a:t>Riesa</a:t>
            </a:r>
            <a:endParaRPr sz="1600" dirty="0">
              <a:latin typeface="Arial"/>
              <a:cs typeface="Arial"/>
            </a:endParaRPr>
          </a:p>
          <a:p>
            <a:pPr marL="1361440" lvl="1" indent="-277495">
              <a:lnSpc>
                <a:spcPct val="100000"/>
              </a:lnSpc>
              <a:spcBef>
                <a:spcPts val="575"/>
              </a:spcBef>
              <a:buClr>
                <a:srgbClr val="FF0000"/>
              </a:buClr>
              <a:buChar char="•"/>
              <a:tabLst>
                <a:tab pos="1361440" algn="l"/>
                <a:tab pos="1362075" algn="l"/>
              </a:tabLst>
            </a:pPr>
            <a:r>
              <a:rPr sz="1600" spc="-5" dirty="0">
                <a:latin typeface="Arial"/>
                <a:cs typeface="Arial"/>
              </a:rPr>
              <a:t>Zwickau, Plauen,</a:t>
            </a:r>
            <a:r>
              <a:rPr sz="1600" spc="5" dirty="0">
                <a:latin typeface="Arial"/>
                <a:cs typeface="Arial"/>
              </a:rPr>
              <a:t> </a:t>
            </a:r>
            <a:r>
              <a:rPr sz="1600" spc="-5" dirty="0">
                <a:latin typeface="Arial"/>
                <a:cs typeface="Arial"/>
              </a:rPr>
              <a:t>Freiberg,</a:t>
            </a:r>
            <a:endParaRPr sz="1600" dirty="0">
              <a:latin typeface="Arial"/>
              <a:cs typeface="Arial"/>
            </a:endParaRPr>
          </a:p>
          <a:p>
            <a:pPr marL="1312545">
              <a:lnSpc>
                <a:spcPct val="100000"/>
              </a:lnSpc>
              <a:spcBef>
                <a:spcPts val="580"/>
              </a:spcBef>
            </a:pPr>
            <a:r>
              <a:rPr sz="1600" spc="-5" dirty="0">
                <a:latin typeface="Arial"/>
                <a:cs typeface="Arial"/>
              </a:rPr>
              <a:t>Bad</a:t>
            </a:r>
            <a:r>
              <a:rPr sz="1600" spc="-10" dirty="0">
                <a:latin typeface="Arial"/>
                <a:cs typeface="Arial"/>
              </a:rPr>
              <a:t> </a:t>
            </a:r>
            <a:r>
              <a:rPr sz="1600" spc="-5" dirty="0">
                <a:latin typeface="Arial"/>
                <a:cs typeface="Arial"/>
              </a:rPr>
              <a:t>Schandau</a:t>
            </a:r>
            <a:endParaRPr sz="1600" dirty="0">
              <a:latin typeface="Arial"/>
              <a:cs typeface="Arial"/>
            </a:endParaRPr>
          </a:p>
          <a:p>
            <a:pPr marL="1362710">
              <a:lnSpc>
                <a:spcPct val="100000"/>
              </a:lnSpc>
              <a:spcBef>
                <a:spcPts val="575"/>
              </a:spcBef>
            </a:pPr>
            <a:r>
              <a:rPr sz="1600" spc="-5" dirty="0">
                <a:latin typeface="Arial"/>
                <a:cs typeface="Arial"/>
              </a:rPr>
              <a:t>(Konzept</a:t>
            </a:r>
            <a:r>
              <a:rPr sz="1600" spc="0" dirty="0">
                <a:latin typeface="Arial"/>
                <a:cs typeface="Arial"/>
              </a:rPr>
              <a:t> </a:t>
            </a:r>
            <a:r>
              <a:rPr sz="1600" spc="-15" dirty="0">
                <a:latin typeface="Arial"/>
                <a:cs typeface="Arial"/>
              </a:rPr>
              <a:t>Deutschland-Takt)</a:t>
            </a:r>
            <a:endParaRPr sz="1600" dirty="0">
              <a:latin typeface="Arial"/>
              <a:cs typeface="Arial"/>
            </a:endParaRPr>
          </a:p>
        </p:txBody>
      </p:sp>
      <p:sp>
        <p:nvSpPr>
          <p:cNvPr id="4" name="object 4"/>
          <p:cNvSpPr/>
          <p:nvPr/>
        </p:nvSpPr>
        <p:spPr>
          <a:xfrm>
            <a:off x="7400543" y="3200400"/>
            <a:ext cx="2304288" cy="3012948"/>
          </a:xfrm>
          <a:prstGeom prst="rect">
            <a:avLst/>
          </a:prstGeom>
          <a:blipFill>
            <a:blip r:embed="rId2" cstate="print"/>
            <a:stretch>
              <a:fillRect/>
            </a:stretch>
          </a:blipFill>
        </p:spPr>
        <p:txBody>
          <a:bodyPr wrap="square" lIns="0" tIns="0" rIns="0" bIns="0" rtlCol="0"/>
          <a:lstStyle/>
          <a:p>
            <a:endParaRPr/>
          </a:p>
        </p:txBody>
      </p:sp>
      <p:sp>
        <p:nvSpPr>
          <p:cNvPr id="7" name="Fußzeilenplatzhalter 6">
            <a:extLst>
              <a:ext uri="{FF2B5EF4-FFF2-40B4-BE49-F238E27FC236}">
                <a16:creationId xmlns:a16="http://schemas.microsoft.com/office/drawing/2014/main" xmlns="" id="{F04D3479-EBEE-4990-879C-D1A71B1A2A19}"/>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7334" y="424052"/>
            <a:ext cx="6767195" cy="330835"/>
          </a:xfrm>
          <a:prstGeom prst="rect">
            <a:avLst/>
          </a:prstGeom>
        </p:spPr>
        <p:txBody>
          <a:bodyPr vert="horz" wrap="square" lIns="0" tIns="13335" rIns="0" bIns="0" rtlCol="0">
            <a:spAutoFit/>
          </a:bodyPr>
          <a:lstStyle/>
          <a:p>
            <a:pPr marL="12700">
              <a:lnSpc>
                <a:spcPct val="100000"/>
              </a:lnSpc>
              <a:spcBef>
                <a:spcPts val="105"/>
              </a:spcBef>
            </a:pPr>
            <a:r>
              <a:rPr dirty="0"/>
              <a:t>9. Auswirkungen auf den</a:t>
            </a:r>
            <a:r>
              <a:rPr spc="-175" dirty="0"/>
              <a:t> </a:t>
            </a:r>
            <a:r>
              <a:rPr dirty="0"/>
              <a:t>Schienenpersonenfernverkehr</a:t>
            </a:r>
          </a:p>
        </p:txBody>
      </p:sp>
      <p:sp>
        <p:nvSpPr>
          <p:cNvPr id="3" name="object 3"/>
          <p:cNvSpPr txBox="1"/>
          <p:nvPr/>
        </p:nvSpPr>
        <p:spPr>
          <a:xfrm>
            <a:off x="567334" y="1126642"/>
            <a:ext cx="7453630" cy="976630"/>
          </a:xfrm>
          <a:prstGeom prst="rect">
            <a:avLst/>
          </a:prstGeom>
        </p:spPr>
        <p:txBody>
          <a:bodyPr vert="horz" wrap="square" lIns="0" tIns="12700" rIns="0" bIns="0" rtlCol="0">
            <a:spAutoFit/>
          </a:bodyPr>
          <a:lstStyle/>
          <a:p>
            <a:pPr marL="457200" marR="5080" indent="-444500">
              <a:lnSpc>
                <a:spcPct val="130000"/>
              </a:lnSpc>
              <a:spcBef>
                <a:spcPts val="100"/>
              </a:spcBef>
              <a:buFont typeface="Wingdings"/>
              <a:buChar char=""/>
              <a:tabLst>
                <a:tab pos="457200" algn="l"/>
                <a:tab pos="457834" algn="l"/>
              </a:tabLst>
            </a:pPr>
            <a:r>
              <a:rPr sz="1600" spc="-5" dirty="0">
                <a:solidFill>
                  <a:srgbClr val="FF0000"/>
                </a:solidFill>
                <a:latin typeface="Arial"/>
                <a:cs typeface="Arial"/>
              </a:rPr>
              <a:t>Für SPFV </a:t>
            </a:r>
            <a:r>
              <a:rPr sz="1600" spc="-5" dirty="0">
                <a:latin typeface="Arial"/>
                <a:cs typeface="Arial"/>
              </a:rPr>
              <a:t>sind Bahnsteighöhen mit 55cm oder 76 cm unerheblich, da die  Fahrzeugböden mit 1255 mm über SO immer deutlich höher und </a:t>
            </a:r>
            <a:r>
              <a:rPr sz="1600" spc="-5" dirty="0" err="1">
                <a:latin typeface="Arial"/>
                <a:cs typeface="Arial"/>
              </a:rPr>
              <a:t>somit</a:t>
            </a:r>
            <a:r>
              <a:rPr sz="1600" spc="-5" dirty="0">
                <a:solidFill>
                  <a:srgbClr val="FF0000"/>
                </a:solidFill>
                <a:latin typeface="Arial"/>
                <a:cs typeface="Arial"/>
              </a:rPr>
              <a:t> </a:t>
            </a:r>
            <a:r>
              <a:rPr lang="de-DE" sz="1600" u="heavy" spc="-5" dirty="0">
                <a:solidFill>
                  <a:srgbClr val="FF0000"/>
                </a:solidFill>
                <a:uFill>
                  <a:solidFill>
                    <a:srgbClr val="FF0000"/>
                  </a:solidFill>
                </a:uFill>
                <a:latin typeface="Arial"/>
                <a:cs typeface="Arial"/>
              </a:rPr>
              <a:t>stets</a:t>
            </a:r>
            <a:r>
              <a:rPr sz="1600" u="heavy" spc="-5" dirty="0">
                <a:solidFill>
                  <a:srgbClr val="FF0000"/>
                </a:solidFill>
                <a:uFill>
                  <a:solidFill>
                    <a:srgbClr val="FF0000"/>
                  </a:solidFill>
                </a:uFill>
                <a:latin typeface="Arial"/>
                <a:cs typeface="Arial"/>
              </a:rPr>
              <a:t> </a:t>
            </a:r>
            <a:r>
              <a:rPr sz="1600" spc="-5" dirty="0">
                <a:solidFill>
                  <a:srgbClr val="FF0000"/>
                </a:solidFill>
                <a:latin typeface="Arial"/>
                <a:cs typeface="Arial"/>
              </a:rPr>
              <a:t> Stufen </a:t>
            </a:r>
            <a:r>
              <a:rPr sz="1600" spc="-5" dirty="0">
                <a:latin typeface="Arial"/>
                <a:cs typeface="Arial"/>
              </a:rPr>
              <a:t>mit Hilfsmitteln zu überwinden sind. Ausnahme:</a:t>
            </a:r>
            <a:r>
              <a:rPr sz="1600" spc="-25" dirty="0">
                <a:latin typeface="Arial"/>
                <a:cs typeface="Arial"/>
              </a:rPr>
              <a:t> </a:t>
            </a:r>
            <a:r>
              <a:rPr sz="1600" dirty="0">
                <a:latin typeface="Arial"/>
                <a:cs typeface="Arial"/>
              </a:rPr>
              <a:t>Doppelstock-IC.</a:t>
            </a:r>
          </a:p>
        </p:txBody>
      </p:sp>
      <p:sp>
        <p:nvSpPr>
          <p:cNvPr id="4" name="object 4"/>
          <p:cNvSpPr/>
          <p:nvPr/>
        </p:nvSpPr>
        <p:spPr>
          <a:xfrm>
            <a:off x="632459" y="2237232"/>
            <a:ext cx="2499360" cy="3332988"/>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3610355" y="2223516"/>
            <a:ext cx="2520696" cy="336042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6568440" y="2237231"/>
            <a:ext cx="2510027" cy="3346704"/>
          </a:xfrm>
          <a:prstGeom prst="rect">
            <a:avLst/>
          </a:prstGeom>
          <a:blipFill>
            <a:blip r:embed="rId4" cstate="print"/>
            <a:stretch>
              <a:fillRect/>
            </a:stretch>
          </a:blipFill>
        </p:spPr>
        <p:txBody>
          <a:bodyPr wrap="square" lIns="0" tIns="0" rIns="0" bIns="0" rtlCol="0"/>
          <a:lstStyle/>
          <a:p>
            <a:endParaRPr/>
          </a:p>
        </p:txBody>
      </p:sp>
      <p:sp>
        <p:nvSpPr>
          <p:cNvPr id="7" name="object 7"/>
          <p:cNvSpPr txBox="1"/>
          <p:nvPr/>
        </p:nvSpPr>
        <p:spPr>
          <a:xfrm>
            <a:off x="711504" y="5768441"/>
            <a:ext cx="8456930" cy="391160"/>
          </a:xfrm>
          <a:prstGeom prst="rect">
            <a:avLst/>
          </a:prstGeom>
        </p:spPr>
        <p:txBody>
          <a:bodyPr vert="horz" wrap="square" lIns="0" tIns="12700" rIns="0" bIns="0" rtlCol="0">
            <a:spAutoFit/>
          </a:bodyPr>
          <a:lstStyle/>
          <a:p>
            <a:pPr marL="12700" marR="5080">
              <a:lnSpc>
                <a:spcPct val="100000"/>
              </a:lnSpc>
              <a:spcBef>
                <a:spcPts val="100"/>
              </a:spcBef>
              <a:tabLst>
                <a:tab pos="3173730" algn="l"/>
                <a:tab pos="5972810" algn="l"/>
              </a:tabLst>
            </a:pPr>
            <a:r>
              <a:rPr sz="1200" dirty="0">
                <a:latin typeface="Arial"/>
                <a:cs typeface="Arial"/>
              </a:rPr>
              <a:t>ICE </a:t>
            </a:r>
            <a:r>
              <a:rPr sz="1200" spc="-5" dirty="0">
                <a:latin typeface="Arial"/>
                <a:cs typeface="Arial"/>
              </a:rPr>
              <a:t>3	</a:t>
            </a:r>
            <a:r>
              <a:rPr sz="1200" dirty="0">
                <a:latin typeface="Arial"/>
                <a:cs typeface="Arial"/>
              </a:rPr>
              <a:t>IC</a:t>
            </a:r>
            <a:r>
              <a:rPr sz="1200" spc="5" dirty="0">
                <a:latin typeface="Arial"/>
                <a:cs typeface="Arial"/>
              </a:rPr>
              <a:t> </a:t>
            </a:r>
            <a:r>
              <a:rPr sz="1200" spc="-5" dirty="0">
                <a:latin typeface="Arial"/>
                <a:cs typeface="Arial"/>
              </a:rPr>
              <a:t>2</a:t>
            </a:r>
            <a:r>
              <a:rPr sz="1200" spc="5" dirty="0">
                <a:latin typeface="Arial"/>
                <a:cs typeface="Arial"/>
              </a:rPr>
              <a:t> </a:t>
            </a:r>
            <a:r>
              <a:rPr sz="1200" spc="-5" dirty="0">
                <a:latin typeface="Arial"/>
                <a:cs typeface="Arial"/>
              </a:rPr>
              <a:t>(Doppelstock)	</a:t>
            </a:r>
            <a:r>
              <a:rPr sz="1200" spc="30" dirty="0">
                <a:latin typeface="Arial"/>
                <a:cs typeface="Arial"/>
              </a:rPr>
              <a:t>IC </a:t>
            </a:r>
            <a:r>
              <a:rPr sz="1200" spc="-5" dirty="0">
                <a:latin typeface="Arial"/>
                <a:cs typeface="Arial"/>
              </a:rPr>
              <a:t>2 Einstieg </a:t>
            </a:r>
            <a:r>
              <a:rPr sz="1200" spc="-10" dirty="0">
                <a:latin typeface="Arial"/>
                <a:cs typeface="Arial"/>
              </a:rPr>
              <a:t>zum </a:t>
            </a:r>
            <a:r>
              <a:rPr sz="1200" spc="-5" dirty="0">
                <a:latin typeface="Arial"/>
                <a:cs typeface="Arial"/>
              </a:rPr>
              <a:t>Behindertenabteil  Alle Bilder Januar 2018, Leipzig </a:t>
            </a:r>
            <a:r>
              <a:rPr sz="1200" dirty="0">
                <a:latin typeface="Arial"/>
                <a:cs typeface="Arial"/>
              </a:rPr>
              <a:t>Hbf </a:t>
            </a:r>
            <a:r>
              <a:rPr sz="1200" spc="-5" dirty="0">
                <a:latin typeface="Arial"/>
                <a:cs typeface="Arial"/>
              </a:rPr>
              <a:t>Haupthalle Gleis 12-13 </a:t>
            </a:r>
            <a:r>
              <a:rPr sz="1200" spc="-10" dirty="0">
                <a:latin typeface="Arial"/>
                <a:cs typeface="Arial"/>
              </a:rPr>
              <a:t>Fernverkehr, </a:t>
            </a:r>
            <a:r>
              <a:rPr sz="1200" spc="-5" dirty="0">
                <a:latin typeface="Arial"/>
                <a:cs typeface="Arial"/>
              </a:rPr>
              <a:t>Bahnsteigneubau aktuell 76 </a:t>
            </a:r>
            <a:r>
              <a:rPr sz="1200" dirty="0">
                <a:latin typeface="Arial"/>
                <a:cs typeface="Arial"/>
              </a:rPr>
              <a:t>cm </a:t>
            </a:r>
            <a:r>
              <a:rPr sz="1200" spc="-5" dirty="0">
                <a:latin typeface="Arial"/>
                <a:cs typeface="Arial"/>
              </a:rPr>
              <a:t>über</a:t>
            </a:r>
            <a:r>
              <a:rPr sz="1200" spc="-150" dirty="0">
                <a:latin typeface="Arial"/>
                <a:cs typeface="Arial"/>
              </a:rPr>
              <a:t> </a:t>
            </a:r>
            <a:r>
              <a:rPr sz="1200" dirty="0">
                <a:latin typeface="Arial"/>
                <a:cs typeface="Arial"/>
              </a:rPr>
              <a:t>SO.</a:t>
            </a:r>
            <a:endParaRPr sz="1200">
              <a:latin typeface="Arial"/>
              <a:cs typeface="Arial"/>
            </a:endParaRPr>
          </a:p>
        </p:txBody>
      </p:sp>
      <p:sp>
        <p:nvSpPr>
          <p:cNvPr id="10" name="Fußzeilenplatzhalter 9">
            <a:extLst>
              <a:ext uri="{FF2B5EF4-FFF2-40B4-BE49-F238E27FC236}">
                <a16:creationId xmlns:a16="http://schemas.microsoft.com/office/drawing/2014/main" xmlns="" id="{6485F736-F102-4065-B4F0-7C9EBB7D636B}"/>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5401" y="358266"/>
            <a:ext cx="5593080" cy="330835"/>
          </a:xfrm>
          <a:prstGeom prst="rect">
            <a:avLst/>
          </a:prstGeom>
        </p:spPr>
        <p:txBody>
          <a:bodyPr vert="horz" wrap="square" lIns="0" tIns="13335" rIns="0" bIns="0" rtlCol="0">
            <a:spAutoFit/>
          </a:bodyPr>
          <a:lstStyle/>
          <a:p>
            <a:pPr marL="12700">
              <a:lnSpc>
                <a:spcPct val="100000"/>
              </a:lnSpc>
              <a:spcBef>
                <a:spcPts val="105"/>
              </a:spcBef>
            </a:pPr>
            <a:r>
              <a:rPr dirty="0"/>
              <a:t>10. Standpunkte zum</a:t>
            </a:r>
            <a:r>
              <a:rPr spc="-55" dirty="0"/>
              <a:t> </a:t>
            </a:r>
            <a:r>
              <a:rPr dirty="0"/>
              <a:t>Bahnsteighöhenkonzept</a:t>
            </a:r>
          </a:p>
        </p:txBody>
      </p:sp>
      <p:sp>
        <p:nvSpPr>
          <p:cNvPr id="3" name="object 3"/>
          <p:cNvSpPr txBox="1"/>
          <p:nvPr/>
        </p:nvSpPr>
        <p:spPr>
          <a:xfrm>
            <a:off x="495401" y="1401580"/>
            <a:ext cx="8725535" cy="4689744"/>
          </a:xfrm>
          <a:prstGeom prst="rect">
            <a:avLst/>
          </a:prstGeom>
        </p:spPr>
        <p:txBody>
          <a:bodyPr vert="horz" wrap="square" lIns="0" tIns="52069" rIns="0" bIns="0" rtlCol="0">
            <a:spAutoFit/>
          </a:bodyPr>
          <a:lstStyle/>
          <a:p>
            <a:pPr marL="370840" indent="-358140">
              <a:lnSpc>
                <a:spcPct val="100000"/>
              </a:lnSpc>
              <a:spcBef>
                <a:spcPts val="409"/>
              </a:spcBef>
              <a:buClr>
                <a:srgbClr val="FF0000"/>
              </a:buClr>
              <a:buFont typeface="Wingdings"/>
              <a:buChar char=""/>
              <a:tabLst>
                <a:tab pos="370205" algn="l"/>
                <a:tab pos="370840" algn="l"/>
              </a:tabLst>
            </a:pPr>
            <a:r>
              <a:rPr sz="1600" spc="-5" dirty="0">
                <a:latin typeface="Arial"/>
                <a:cs typeface="Arial"/>
              </a:rPr>
              <a:t>Intensive Diskussionen der Länder mit DB St</a:t>
            </a:r>
            <a:r>
              <a:rPr lang="de-DE" sz="1600" spc="-5" dirty="0" err="1">
                <a:latin typeface="Arial"/>
                <a:cs typeface="Arial"/>
              </a:rPr>
              <a:t>ation</a:t>
            </a:r>
            <a:r>
              <a:rPr sz="1600" spc="-5" dirty="0">
                <a:latin typeface="Arial"/>
                <a:cs typeface="Arial"/>
              </a:rPr>
              <a:t>&amp;S</a:t>
            </a:r>
            <a:r>
              <a:rPr lang="de-DE" sz="1600" spc="-5" dirty="0" err="1">
                <a:latin typeface="Arial"/>
                <a:cs typeface="Arial"/>
              </a:rPr>
              <a:t>ervice</a:t>
            </a:r>
            <a:endParaRPr lang="de-DE" sz="1600" spc="-5" dirty="0">
              <a:latin typeface="Arial"/>
              <a:cs typeface="Arial"/>
            </a:endParaRPr>
          </a:p>
          <a:p>
            <a:pPr marL="370840" indent="-358140">
              <a:lnSpc>
                <a:spcPct val="100000"/>
              </a:lnSpc>
              <a:spcBef>
                <a:spcPts val="409"/>
              </a:spcBef>
              <a:buClr>
                <a:srgbClr val="FF0000"/>
              </a:buClr>
              <a:buFont typeface="Wingdings"/>
              <a:buChar char=""/>
              <a:tabLst>
                <a:tab pos="370205" algn="l"/>
                <a:tab pos="370840" algn="l"/>
              </a:tabLst>
            </a:pPr>
            <a:endParaRPr lang="de-DE" sz="1600" spc="-5" dirty="0">
              <a:latin typeface="Arial"/>
              <a:cs typeface="Arial"/>
            </a:endParaRPr>
          </a:p>
          <a:p>
            <a:pPr marL="370840" indent="-358140">
              <a:lnSpc>
                <a:spcPct val="100000"/>
              </a:lnSpc>
              <a:spcBef>
                <a:spcPts val="409"/>
              </a:spcBef>
              <a:buClr>
                <a:srgbClr val="FF0000"/>
              </a:buClr>
              <a:buFont typeface="Wingdings"/>
              <a:buChar char=""/>
              <a:tabLst>
                <a:tab pos="370205" algn="l"/>
                <a:tab pos="370840" algn="l"/>
              </a:tabLst>
            </a:pPr>
            <a:r>
              <a:rPr lang="de-DE" sz="1600" spc="-5" dirty="0">
                <a:latin typeface="Arial"/>
                <a:cs typeface="Arial"/>
              </a:rPr>
              <a:t>Bundesrat setzt sich auf Antrag der Länder Brandenburg, Hessen, Saarland, Sachsen-Anhalt und Thüringen vom 21.08.2019, dem Baden-Württemberg und Nordrhein-Westfalen beigetreten sind, für mehr Barrierefreiheit auf Bahnhöfen ein. Mit einem am 20. September 2019 eingebrachten und beschlossenen Gesetzentwurf möchte er die einheitlich vorgeschriebene Einstiegshöhe am Bahnsteig auflockern. Nach dem Gesetzesvorschlag wäre neben den 76 cm auch eine Einstiegshöhe von 55 cm gleichberechtigt zulässig.</a:t>
            </a:r>
          </a:p>
          <a:p>
            <a:pPr marL="370840" indent="-358140">
              <a:lnSpc>
                <a:spcPct val="100000"/>
              </a:lnSpc>
              <a:spcBef>
                <a:spcPts val="409"/>
              </a:spcBef>
              <a:buClr>
                <a:srgbClr val="FF0000"/>
              </a:buClr>
              <a:buFont typeface="Wingdings"/>
              <a:buChar char=""/>
              <a:tabLst>
                <a:tab pos="370205" algn="l"/>
                <a:tab pos="370840" algn="l"/>
              </a:tabLst>
            </a:pPr>
            <a:endParaRPr lang="de-DE" sz="1600" spc="-5" dirty="0">
              <a:latin typeface="Arial"/>
              <a:cs typeface="Arial"/>
            </a:endParaRPr>
          </a:p>
          <a:p>
            <a:pPr marL="370840" indent="-358140">
              <a:lnSpc>
                <a:spcPct val="100000"/>
              </a:lnSpc>
              <a:spcBef>
                <a:spcPts val="409"/>
              </a:spcBef>
              <a:buClr>
                <a:srgbClr val="FF0000"/>
              </a:buClr>
              <a:buFont typeface="Wingdings"/>
              <a:buChar char=""/>
              <a:tabLst>
                <a:tab pos="370205" algn="l"/>
                <a:tab pos="370840" algn="l"/>
              </a:tabLst>
            </a:pPr>
            <a:r>
              <a:rPr lang="de-DE" sz="1600" dirty="0">
                <a:latin typeface="Arial"/>
                <a:cs typeface="Arial"/>
              </a:rPr>
              <a:t>Das Vorhaben, zwei Bahnsteighöhen gleichwertig als Regelbahnsteighöhen in der EBO für alle Verkehre zu verankern, entspricht aus Sicht der Bundesregierung nicht dem Grundgedanken der Einheitlichkeit einer Bahnsteighöhe und einer hiermit verbundenen einfachen Gestaltung von Fahrzeugen für einen niveaugleichen Ein- und Ausstieg. Mit der Regelbahnsteighöhe von 76 cm - wie derzeit in der EBO definiert - sei </a:t>
            </a:r>
            <a:r>
              <a:rPr lang="de-DE" sz="1600" dirty="0">
                <a:solidFill>
                  <a:srgbClr val="FF0000"/>
                </a:solidFill>
                <a:latin typeface="Arial"/>
                <a:cs typeface="Arial"/>
              </a:rPr>
              <a:t>langfristig (sic!)</a:t>
            </a:r>
            <a:r>
              <a:rPr lang="de-DE" sz="1600" dirty="0">
                <a:latin typeface="Arial"/>
                <a:cs typeface="Arial"/>
              </a:rPr>
              <a:t> Barrierefreiheit zu erreichen. Durch eine gleichrangige Verankerung einer Bahnsteighöhe von 55 cm sei hingegen möglicherweise eine einheitliche Bahnsteighöhe dauerhaft ausgeschlossen, "wenn die von den Ländern geforderten Zwischenstufen mit sogenannten '55er-Bahnsteigen' zur Dauerlösung würden", so die Bundesregierung. </a:t>
            </a:r>
            <a:endParaRPr lang="de-DE" sz="1600" dirty="0">
              <a:latin typeface="Times New Roman"/>
              <a:cs typeface="Times New Roman"/>
            </a:endParaRPr>
          </a:p>
        </p:txBody>
      </p:sp>
      <p:sp>
        <p:nvSpPr>
          <p:cNvPr id="6" name="Fußzeilenplatzhalter 5">
            <a:extLst>
              <a:ext uri="{FF2B5EF4-FFF2-40B4-BE49-F238E27FC236}">
                <a16:creationId xmlns:a16="http://schemas.microsoft.com/office/drawing/2014/main" xmlns="" id="{7860325F-90CA-457D-94D1-0F1F182F943D}"/>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3163" y="358266"/>
            <a:ext cx="1016000" cy="330835"/>
          </a:xfrm>
          <a:prstGeom prst="rect">
            <a:avLst/>
          </a:prstGeom>
        </p:spPr>
        <p:txBody>
          <a:bodyPr vert="horz" wrap="square" lIns="0" tIns="13335" rIns="0" bIns="0" rtlCol="0">
            <a:spAutoFit/>
          </a:bodyPr>
          <a:lstStyle/>
          <a:p>
            <a:pPr marL="12700">
              <a:lnSpc>
                <a:spcPct val="100000"/>
              </a:lnSpc>
              <a:spcBef>
                <a:spcPts val="105"/>
              </a:spcBef>
            </a:pPr>
            <a:r>
              <a:rPr spc="-35" dirty="0"/>
              <a:t>11.</a:t>
            </a:r>
            <a:r>
              <a:rPr spc="-90" dirty="0"/>
              <a:t> </a:t>
            </a:r>
            <a:r>
              <a:rPr dirty="0"/>
              <a:t>Fazit</a:t>
            </a:r>
          </a:p>
        </p:txBody>
      </p:sp>
      <p:sp>
        <p:nvSpPr>
          <p:cNvPr id="3" name="object 3"/>
          <p:cNvSpPr txBox="1"/>
          <p:nvPr/>
        </p:nvSpPr>
        <p:spPr>
          <a:xfrm>
            <a:off x="567334" y="1151890"/>
            <a:ext cx="7687309" cy="4483279"/>
          </a:xfrm>
          <a:prstGeom prst="rect">
            <a:avLst/>
          </a:prstGeom>
        </p:spPr>
        <p:txBody>
          <a:bodyPr vert="horz" wrap="square" lIns="0" tIns="12700" rIns="0" bIns="0" rtlCol="0">
            <a:spAutoFit/>
          </a:bodyPr>
          <a:lstStyle/>
          <a:p>
            <a:pPr marL="329565" marR="147955" indent="-316865">
              <a:lnSpc>
                <a:spcPct val="100000"/>
              </a:lnSpc>
              <a:spcBef>
                <a:spcPts val="100"/>
              </a:spcBef>
              <a:buClr>
                <a:srgbClr val="FF0000"/>
              </a:buClr>
              <a:buSzPct val="88888"/>
              <a:buFont typeface="Wingdings"/>
              <a:buChar char=""/>
              <a:tabLst>
                <a:tab pos="344805" algn="l"/>
                <a:tab pos="345440" algn="l"/>
              </a:tabLst>
            </a:pPr>
            <a:r>
              <a:rPr sz="1800" dirty="0">
                <a:latin typeface="Arial"/>
                <a:cs typeface="Arial"/>
              </a:rPr>
              <a:t>In </a:t>
            </a:r>
            <a:r>
              <a:rPr sz="1800" spc="-5" dirty="0">
                <a:latin typeface="Arial"/>
                <a:cs typeface="Arial"/>
              </a:rPr>
              <a:t>Mitteldeutschland kein technischer und finanzieller Grund </a:t>
            </a:r>
            <a:r>
              <a:rPr sz="1800" spc="-15" dirty="0">
                <a:latin typeface="Arial"/>
                <a:cs typeface="Arial"/>
              </a:rPr>
              <a:t>erkennbar,  </a:t>
            </a:r>
            <a:r>
              <a:rPr sz="1800" spc="-5" dirty="0">
                <a:latin typeface="Arial"/>
                <a:cs typeface="Arial"/>
              </a:rPr>
              <a:t>die Umstellung auf 76 </a:t>
            </a:r>
            <a:r>
              <a:rPr sz="1800" dirty="0">
                <a:latin typeface="Arial"/>
                <a:cs typeface="Arial"/>
              </a:rPr>
              <a:t>cm </a:t>
            </a:r>
            <a:r>
              <a:rPr sz="1800" spc="-5" dirty="0">
                <a:latin typeface="Arial"/>
                <a:cs typeface="Arial"/>
              </a:rPr>
              <a:t>Bahnsteighöhe</a:t>
            </a:r>
            <a:r>
              <a:rPr sz="1800" spc="50" dirty="0">
                <a:latin typeface="Arial"/>
                <a:cs typeface="Arial"/>
              </a:rPr>
              <a:t> </a:t>
            </a:r>
            <a:r>
              <a:rPr sz="1800" spc="-5" dirty="0">
                <a:latin typeface="Arial"/>
                <a:cs typeface="Arial"/>
              </a:rPr>
              <a:t>rechtfertigen.</a:t>
            </a:r>
            <a:endParaRPr sz="1800" dirty="0">
              <a:latin typeface="Arial"/>
              <a:cs typeface="Arial"/>
            </a:endParaRPr>
          </a:p>
          <a:p>
            <a:pPr>
              <a:lnSpc>
                <a:spcPct val="100000"/>
              </a:lnSpc>
              <a:spcBef>
                <a:spcPts val="35"/>
              </a:spcBef>
              <a:buChar char=""/>
            </a:pPr>
            <a:endParaRPr sz="1850" dirty="0">
              <a:latin typeface="Times New Roman"/>
              <a:cs typeface="Times New Roman"/>
            </a:endParaRPr>
          </a:p>
          <a:p>
            <a:pPr marL="320040" indent="-307340">
              <a:lnSpc>
                <a:spcPct val="100000"/>
              </a:lnSpc>
              <a:buFont typeface="Wingdings"/>
              <a:buChar char=""/>
              <a:tabLst>
                <a:tab pos="320675" algn="l"/>
              </a:tabLst>
            </a:pPr>
            <a:r>
              <a:rPr sz="1800" spc="-5" dirty="0">
                <a:latin typeface="Arial"/>
                <a:cs typeface="Arial"/>
              </a:rPr>
              <a:t>Beibehaltung 55 </a:t>
            </a:r>
            <a:r>
              <a:rPr sz="1800" dirty="0">
                <a:latin typeface="Arial"/>
                <a:cs typeface="Arial"/>
              </a:rPr>
              <a:t>cm </a:t>
            </a:r>
            <a:r>
              <a:rPr sz="1800" spc="-5" dirty="0">
                <a:latin typeface="Arial"/>
                <a:cs typeface="Arial"/>
              </a:rPr>
              <a:t>führt zu keinen Nachteilen in anderen</a:t>
            </a:r>
            <a:r>
              <a:rPr sz="1800" spc="80" dirty="0">
                <a:latin typeface="Arial"/>
                <a:cs typeface="Arial"/>
              </a:rPr>
              <a:t> </a:t>
            </a:r>
            <a:r>
              <a:rPr sz="1800" spc="-5" dirty="0">
                <a:latin typeface="Arial"/>
                <a:cs typeface="Arial"/>
              </a:rPr>
              <a:t>Regionen.</a:t>
            </a:r>
            <a:endParaRPr sz="1800" dirty="0">
              <a:latin typeface="Arial"/>
              <a:cs typeface="Arial"/>
            </a:endParaRPr>
          </a:p>
          <a:p>
            <a:pPr>
              <a:lnSpc>
                <a:spcPct val="100000"/>
              </a:lnSpc>
              <a:spcBef>
                <a:spcPts val="30"/>
              </a:spcBef>
              <a:buChar char=""/>
            </a:pPr>
            <a:endParaRPr sz="1850" dirty="0">
              <a:latin typeface="Times New Roman"/>
              <a:cs typeface="Times New Roman"/>
            </a:endParaRPr>
          </a:p>
          <a:p>
            <a:pPr marL="320040" indent="-307340">
              <a:lnSpc>
                <a:spcPct val="100000"/>
              </a:lnSpc>
              <a:buClr>
                <a:srgbClr val="FF0000"/>
              </a:buClr>
              <a:buFont typeface="Wingdings"/>
              <a:buChar char=""/>
              <a:tabLst>
                <a:tab pos="320675" algn="l"/>
              </a:tabLst>
            </a:pPr>
            <a:r>
              <a:rPr sz="1800" spc="-5" dirty="0">
                <a:latin typeface="Arial"/>
                <a:cs typeface="Arial"/>
              </a:rPr>
              <a:t>Schienenpersonenfernverkehr in keiner </a:t>
            </a:r>
            <a:r>
              <a:rPr sz="1800" spc="-20" dirty="0">
                <a:latin typeface="Arial"/>
                <a:cs typeface="Arial"/>
              </a:rPr>
              <a:t>Variante</a:t>
            </a:r>
            <a:r>
              <a:rPr sz="1800" spc="80" dirty="0">
                <a:latin typeface="Arial"/>
                <a:cs typeface="Arial"/>
              </a:rPr>
              <a:t> </a:t>
            </a:r>
            <a:r>
              <a:rPr sz="1800" spc="-10" dirty="0">
                <a:latin typeface="Arial"/>
                <a:cs typeface="Arial"/>
              </a:rPr>
              <a:t>betroffen.</a:t>
            </a:r>
            <a:endParaRPr sz="1800" dirty="0">
              <a:latin typeface="Arial"/>
              <a:cs typeface="Arial"/>
            </a:endParaRPr>
          </a:p>
          <a:p>
            <a:pPr>
              <a:lnSpc>
                <a:spcPct val="100000"/>
              </a:lnSpc>
              <a:spcBef>
                <a:spcPts val="35"/>
              </a:spcBef>
              <a:buChar char=""/>
            </a:pPr>
            <a:endParaRPr sz="1850" dirty="0">
              <a:latin typeface="Times New Roman"/>
              <a:cs typeface="Times New Roman"/>
            </a:endParaRPr>
          </a:p>
          <a:p>
            <a:pPr marL="329565" marR="147955" indent="-316865">
              <a:lnSpc>
                <a:spcPct val="100000"/>
              </a:lnSpc>
              <a:buClr>
                <a:srgbClr val="FF0000"/>
              </a:buClr>
              <a:buFont typeface="Wingdings"/>
              <a:buChar char=""/>
              <a:tabLst>
                <a:tab pos="320675" algn="l"/>
              </a:tabLst>
            </a:pPr>
            <a:r>
              <a:rPr sz="1800" spc="-5" dirty="0">
                <a:latin typeface="Arial"/>
                <a:cs typeface="Arial"/>
              </a:rPr>
              <a:t>Umbau auf 76 </a:t>
            </a:r>
            <a:r>
              <a:rPr sz="1800" dirty="0">
                <a:latin typeface="Arial"/>
                <a:cs typeface="Arial"/>
              </a:rPr>
              <a:t>cm </a:t>
            </a:r>
            <a:r>
              <a:rPr sz="1800" spc="-5" dirty="0">
                <a:latin typeface="Arial"/>
                <a:cs typeface="Arial"/>
              </a:rPr>
              <a:t>führt </a:t>
            </a:r>
            <a:r>
              <a:rPr sz="1800" dirty="0">
                <a:latin typeface="Arial"/>
                <a:cs typeface="Arial"/>
              </a:rPr>
              <a:t>für </a:t>
            </a:r>
            <a:r>
              <a:rPr sz="1800" spc="-5" dirty="0">
                <a:latin typeface="Arial"/>
                <a:cs typeface="Arial"/>
              </a:rPr>
              <a:t>mindestens 40 Jahre zur </a:t>
            </a:r>
            <a:r>
              <a:rPr sz="1800" spc="-15" dirty="0">
                <a:latin typeface="Arial"/>
                <a:cs typeface="Arial"/>
              </a:rPr>
              <a:t>Verhinderung </a:t>
            </a:r>
            <a:r>
              <a:rPr sz="1800" spc="-5" dirty="0">
                <a:latin typeface="Arial"/>
                <a:cs typeface="Arial"/>
              </a:rPr>
              <a:t>einer  Barrierefeiheit im </a:t>
            </a:r>
            <a:r>
              <a:rPr sz="1800" dirty="0">
                <a:latin typeface="Arial"/>
                <a:cs typeface="Arial"/>
              </a:rPr>
              <a:t>SPNV </a:t>
            </a:r>
            <a:r>
              <a:rPr sz="1800" spc="-5" dirty="0">
                <a:latin typeface="Arial"/>
                <a:cs typeface="Arial"/>
              </a:rPr>
              <a:t>und konterkariert die Bemühungen im </a:t>
            </a:r>
            <a:r>
              <a:rPr sz="1800" dirty="0">
                <a:latin typeface="Arial"/>
                <a:cs typeface="Arial"/>
              </a:rPr>
              <a:t>ÖSPV  </a:t>
            </a:r>
            <a:r>
              <a:rPr sz="1800" spc="-5" dirty="0">
                <a:latin typeface="Arial"/>
                <a:cs typeface="Arial"/>
              </a:rPr>
              <a:t>beim Umbau der Bushaltestellen auf</a:t>
            </a:r>
            <a:r>
              <a:rPr sz="1800" spc="65" dirty="0">
                <a:latin typeface="Arial"/>
                <a:cs typeface="Arial"/>
              </a:rPr>
              <a:t> </a:t>
            </a:r>
            <a:r>
              <a:rPr sz="1800" spc="-5" dirty="0">
                <a:latin typeface="Arial"/>
                <a:cs typeface="Arial"/>
              </a:rPr>
              <a:t>Barrierefreiheit.</a:t>
            </a:r>
            <a:endParaRPr sz="1800" dirty="0">
              <a:latin typeface="Arial"/>
              <a:cs typeface="Arial"/>
            </a:endParaRPr>
          </a:p>
          <a:p>
            <a:pPr>
              <a:lnSpc>
                <a:spcPct val="100000"/>
              </a:lnSpc>
              <a:spcBef>
                <a:spcPts val="35"/>
              </a:spcBef>
              <a:buChar char=""/>
            </a:pPr>
            <a:endParaRPr sz="1850" dirty="0">
              <a:latin typeface="Times New Roman"/>
              <a:cs typeface="Times New Roman"/>
            </a:endParaRPr>
          </a:p>
          <a:p>
            <a:pPr marL="283845" marR="5080" indent="-271145">
              <a:lnSpc>
                <a:spcPct val="100000"/>
              </a:lnSpc>
              <a:buClr>
                <a:srgbClr val="FF0000"/>
              </a:buClr>
              <a:buFont typeface="Wingdings"/>
              <a:buChar char=""/>
              <a:tabLst>
                <a:tab pos="320675" algn="l"/>
              </a:tabLst>
            </a:pPr>
            <a:r>
              <a:rPr sz="1800" spc="-5" dirty="0">
                <a:latin typeface="Arial"/>
                <a:cs typeface="Arial"/>
              </a:rPr>
              <a:t>Mehrkosten von mind. 400 Mio. </a:t>
            </a:r>
            <a:r>
              <a:rPr sz="1800" dirty="0">
                <a:latin typeface="Arial"/>
                <a:cs typeface="Arial"/>
              </a:rPr>
              <a:t>€ </a:t>
            </a:r>
            <a:r>
              <a:rPr sz="1800" spc="-5" dirty="0">
                <a:latin typeface="Arial"/>
                <a:cs typeface="Arial"/>
              </a:rPr>
              <a:t>ggü. der geplanten Ausbauvariante </a:t>
            </a:r>
            <a:r>
              <a:rPr sz="1800" dirty="0">
                <a:latin typeface="Arial"/>
                <a:cs typeface="Arial"/>
              </a:rPr>
              <a:t>mit  </a:t>
            </a:r>
            <a:r>
              <a:rPr sz="1800" spc="-5" dirty="0">
                <a:latin typeface="Arial"/>
                <a:cs typeface="Arial"/>
              </a:rPr>
              <a:t>55</a:t>
            </a:r>
            <a:r>
              <a:rPr sz="1800" spc="-15" dirty="0">
                <a:latin typeface="Arial"/>
                <a:cs typeface="Arial"/>
              </a:rPr>
              <a:t> </a:t>
            </a:r>
            <a:r>
              <a:rPr sz="1800" dirty="0">
                <a:latin typeface="Arial"/>
                <a:cs typeface="Arial"/>
              </a:rPr>
              <a:t>cm.</a:t>
            </a:r>
          </a:p>
          <a:p>
            <a:pPr>
              <a:lnSpc>
                <a:spcPct val="100000"/>
              </a:lnSpc>
              <a:spcBef>
                <a:spcPts val="35"/>
              </a:spcBef>
              <a:buChar char=""/>
            </a:pPr>
            <a:endParaRPr sz="1850" dirty="0">
              <a:latin typeface="Times New Roman"/>
              <a:cs typeface="Times New Roman"/>
            </a:endParaRPr>
          </a:p>
          <a:p>
            <a:pPr marL="299085" marR="714375" indent="-286385">
              <a:lnSpc>
                <a:spcPct val="100000"/>
              </a:lnSpc>
              <a:buClr>
                <a:srgbClr val="FF0000"/>
              </a:buClr>
              <a:buFont typeface="Wingdings"/>
              <a:buChar char=""/>
              <a:tabLst>
                <a:tab pos="299720" algn="l"/>
              </a:tabLst>
            </a:pPr>
            <a:r>
              <a:rPr sz="1800" spc="-5" dirty="0">
                <a:latin typeface="Arial"/>
                <a:cs typeface="Arial"/>
              </a:rPr>
              <a:t>Umsetzung von Fahrzeugen aus anderen Regionen ohnehin nicht  möglich, da im </a:t>
            </a:r>
            <a:r>
              <a:rPr sz="1800" spc="-10" dirty="0">
                <a:latin typeface="Arial"/>
                <a:cs typeface="Arial"/>
              </a:rPr>
              <a:t>Verkehrsvertrag </a:t>
            </a:r>
            <a:r>
              <a:rPr sz="1800" spc="-5" dirty="0">
                <a:latin typeface="Arial"/>
                <a:cs typeface="Arial"/>
              </a:rPr>
              <a:t>überall knapp</a:t>
            </a:r>
            <a:r>
              <a:rPr sz="1800" spc="55" dirty="0">
                <a:latin typeface="Arial"/>
                <a:cs typeface="Arial"/>
              </a:rPr>
              <a:t> </a:t>
            </a:r>
            <a:r>
              <a:rPr sz="1800" spc="-5" dirty="0">
                <a:latin typeface="Arial"/>
                <a:cs typeface="Arial"/>
              </a:rPr>
              <a:t>bemessen.</a:t>
            </a:r>
            <a:endParaRPr sz="1800" dirty="0">
              <a:latin typeface="Arial"/>
              <a:cs typeface="Arial"/>
            </a:endParaRPr>
          </a:p>
        </p:txBody>
      </p:sp>
      <p:sp>
        <p:nvSpPr>
          <p:cNvPr id="4" name="object 4"/>
          <p:cNvSpPr/>
          <p:nvPr/>
        </p:nvSpPr>
        <p:spPr>
          <a:xfrm>
            <a:off x="1136903" y="5809488"/>
            <a:ext cx="6816852" cy="435773"/>
          </a:xfrm>
          <a:prstGeom prst="rect">
            <a:avLst/>
          </a:prstGeom>
          <a:blipFill>
            <a:blip r:embed="rId2" cstate="print"/>
            <a:stretch>
              <a:fillRect/>
            </a:stretch>
          </a:blipFill>
        </p:spPr>
        <p:txBody>
          <a:bodyPr wrap="square" lIns="0" tIns="0" rIns="0" bIns="0" rtlCol="0"/>
          <a:lstStyle/>
          <a:p>
            <a:endParaRPr/>
          </a:p>
        </p:txBody>
      </p:sp>
      <p:sp>
        <p:nvSpPr>
          <p:cNvPr id="7" name="Fußzeilenplatzhalter 6">
            <a:extLst>
              <a:ext uri="{FF2B5EF4-FFF2-40B4-BE49-F238E27FC236}">
                <a16:creationId xmlns:a16="http://schemas.microsoft.com/office/drawing/2014/main" xmlns="" id="{4D4126C5-11A8-4A7C-BB7E-2F42D3619189}"/>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xmlns="" id="{48D5F465-0795-4779-855D-DEF02C9CA2CF}"/>
              </a:ext>
            </a:extLst>
          </p:cNvPr>
          <p:cNvSpPr>
            <a:spLocks noGrp="1"/>
          </p:cNvSpPr>
          <p:nvPr>
            <p:ph type="title"/>
          </p:nvPr>
        </p:nvSpPr>
        <p:spPr>
          <a:xfrm>
            <a:off x="423163" y="358266"/>
            <a:ext cx="9059672" cy="307777"/>
          </a:xfrm>
        </p:spPr>
        <p:txBody>
          <a:bodyPr/>
          <a:lstStyle/>
          <a:p>
            <a:r>
              <a:rPr lang="de-DE" dirty="0"/>
              <a:t>Inhalt</a:t>
            </a:r>
          </a:p>
        </p:txBody>
      </p:sp>
      <p:sp>
        <p:nvSpPr>
          <p:cNvPr id="4" name="Textplatzhalter 3">
            <a:extLst>
              <a:ext uri="{FF2B5EF4-FFF2-40B4-BE49-F238E27FC236}">
                <a16:creationId xmlns:a16="http://schemas.microsoft.com/office/drawing/2014/main" xmlns="" id="{EE33B389-1D40-4CFD-9834-00C321234848}"/>
              </a:ext>
            </a:extLst>
          </p:cNvPr>
          <p:cNvSpPr>
            <a:spLocks noGrp="1"/>
          </p:cNvSpPr>
          <p:nvPr>
            <p:ph type="body" idx="1"/>
          </p:nvPr>
        </p:nvSpPr>
        <p:spPr>
          <a:xfrm>
            <a:off x="563372" y="1192529"/>
            <a:ext cx="7785100" cy="5416868"/>
          </a:xfrm>
        </p:spPr>
        <p:txBody>
          <a:bodyPr/>
          <a:lstStyle/>
          <a:p>
            <a:pPr marL="342900" indent="-342900">
              <a:buAutoNum type="arabicPeriod"/>
            </a:pPr>
            <a:r>
              <a:rPr lang="de-DE" sz="2000" b="0" dirty="0">
                <a:solidFill>
                  <a:schemeClr val="tx1"/>
                </a:solidFill>
              </a:rPr>
              <a:t>Historischer Abriss in der Region</a:t>
            </a:r>
          </a:p>
          <a:p>
            <a:pPr marL="342900" indent="-342900">
              <a:buAutoNum type="arabicPeriod"/>
            </a:pPr>
            <a:r>
              <a:rPr lang="de-DE" sz="2000" b="0" dirty="0">
                <a:solidFill>
                  <a:schemeClr val="tx1"/>
                </a:solidFill>
              </a:rPr>
              <a:t>Einordnung in Deutschland und angrenzender Staaten</a:t>
            </a:r>
          </a:p>
          <a:p>
            <a:pPr marL="342900" indent="-342900">
              <a:buAutoNum type="arabicPeriod"/>
            </a:pPr>
            <a:r>
              <a:rPr lang="de-DE" sz="2000" b="0" dirty="0">
                <a:solidFill>
                  <a:schemeClr val="tx1"/>
                </a:solidFill>
              </a:rPr>
              <a:t>Ist-Situation in Mitteldeutschland</a:t>
            </a:r>
          </a:p>
          <a:p>
            <a:pPr marL="342900" indent="-342900">
              <a:buAutoNum type="arabicPeriod"/>
            </a:pPr>
            <a:r>
              <a:rPr lang="de-DE" sz="2000" b="0" dirty="0">
                <a:solidFill>
                  <a:schemeClr val="tx1"/>
                </a:solidFill>
              </a:rPr>
              <a:t>Entwicklung im ZVNL-Verbandsgebiet</a:t>
            </a:r>
          </a:p>
          <a:p>
            <a:pPr marL="342900" indent="-342900">
              <a:buAutoNum type="arabicPeriod"/>
            </a:pPr>
            <a:r>
              <a:rPr lang="de-DE" sz="2000" b="0" dirty="0">
                <a:solidFill>
                  <a:schemeClr val="tx1"/>
                </a:solidFill>
              </a:rPr>
              <a:t>Aktueller Stand ZVNL-Verbandsgebiet</a:t>
            </a:r>
          </a:p>
          <a:p>
            <a:pPr marL="342900" indent="-342900">
              <a:buAutoNum type="arabicPeriod"/>
            </a:pPr>
            <a:r>
              <a:rPr lang="de-DE" sz="2000" b="0" dirty="0">
                <a:solidFill>
                  <a:schemeClr val="tx1"/>
                </a:solidFill>
              </a:rPr>
              <a:t>Planungen der DB Station &amp; Service für den ZVNL/Sachsen</a:t>
            </a:r>
          </a:p>
          <a:p>
            <a:pPr marL="342900" indent="-342900">
              <a:buAutoNum type="arabicPeriod"/>
            </a:pPr>
            <a:r>
              <a:rPr lang="de-DE" sz="2000" b="0" dirty="0">
                <a:solidFill>
                  <a:schemeClr val="tx1"/>
                </a:solidFill>
              </a:rPr>
              <a:t>Folgen eines Umbaus der Bahnsteige 55 cm auf 76 cm</a:t>
            </a:r>
          </a:p>
          <a:p>
            <a:pPr marL="342900" indent="-342900">
              <a:buAutoNum type="arabicPeriod"/>
            </a:pPr>
            <a:r>
              <a:rPr lang="de-DE" sz="2000" b="0" dirty="0">
                <a:solidFill>
                  <a:schemeClr val="tx1"/>
                </a:solidFill>
              </a:rPr>
              <a:t>Auswirkungen auf Leistungsbestellungen und  Zusatzkosten für den ZVNL in der Übergangszeit</a:t>
            </a:r>
          </a:p>
          <a:p>
            <a:pPr marL="342900" indent="-342900">
              <a:buAutoNum type="arabicPeriod"/>
            </a:pPr>
            <a:r>
              <a:rPr lang="de-DE" sz="2000" b="0" dirty="0">
                <a:solidFill>
                  <a:schemeClr val="tx1"/>
                </a:solidFill>
              </a:rPr>
              <a:t>Auswirkungen auf den Schienenpersonenfernverkehr</a:t>
            </a:r>
          </a:p>
          <a:p>
            <a:pPr marL="342900" indent="-342900">
              <a:buAutoNum type="arabicPeriod"/>
            </a:pPr>
            <a:r>
              <a:rPr lang="de-DE" sz="2000" b="0" dirty="0">
                <a:solidFill>
                  <a:schemeClr val="tx1"/>
                </a:solidFill>
              </a:rPr>
              <a:t>Standpunkte zum Bahnsteighöhenkonzept</a:t>
            </a:r>
          </a:p>
          <a:p>
            <a:pPr marL="342900" indent="-342900">
              <a:buAutoNum type="arabicPeriod"/>
            </a:pPr>
            <a:r>
              <a:rPr lang="de-DE" sz="2000" b="0" dirty="0">
                <a:solidFill>
                  <a:schemeClr val="tx1"/>
                </a:solidFill>
              </a:rPr>
              <a:t>Fazit</a:t>
            </a:r>
          </a:p>
          <a:p>
            <a:pPr marL="342900" indent="-342900">
              <a:buAutoNum type="arabicPeriod"/>
            </a:pPr>
            <a:endParaRPr lang="de-DE" dirty="0"/>
          </a:p>
          <a:p>
            <a:pPr marL="342900" indent="-342900">
              <a:buAutoNum type="arabicPeriod"/>
            </a:pPr>
            <a:endParaRPr lang="de-DE" dirty="0"/>
          </a:p>
          <a:p>
            <a:pPr marL="342900" indent="-342900">
              <a:buAutoNum type="arabicPeriod"/>
            </a:pPr>
            <a:endParaRPr lang="de-DE" dirty="0"/>
          </a:p>
          <a:p>
            <a:pPr marL="342900" indent="-342900">
              <a:buAutoNum type="arabicPeriod"/>
            </a:pPr>
            <a:endParaRPr lang="de-DE" dirty="0"/>
          </a:p>
          <a:p>
            <a:pPr marL="342900" indent="-342900">
              <a:buAutoNum type="arabicPeriod"/>
            </a:pPr>
            <a:endParaRPr lang="de-DE" dirty="0"/>
          </a:p>
          <a:p>
            <a:pPr marL="342900" indent="-342900">
              <a:buAutoNum type="arabicPeriod"/>
            </a:pPr>
            <a:endParaRPr lang="de-DE" dirty="0"/>
          </a:p>
          <a:p>
            <a:pPr marL="342900" indent="-342900">
              <a:buAutoNum type="arabicPeriod"/>
            </a:pPr>
            <a:endParaRPr lang="de-DE" dirty="0"/>
          </a:p>
        </p:txBody>
      </p:sp>
      <p:sp>
        <p:nvSpPr>
          <p:cNvPr id="2" name="Fußzeilenplatzhalter 1">
            <a:extLst>
              <a:ext uri="{FF2B5EF4-FFF2-40B4-BE49-F238E27FC236}">
                <a16:creationId xmlns:a16="http://schemas.microsoft.com/office/drawing/2014/main" xmlns="" id="{A9550BF0-3BF7-4473-AA66-A24F573268A0}"/>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extLst>
      <p:ext uri="{BB962C8B-B14F-4D97-AF65-F5344CB8AC3E}">
        <p14:creationId xmlns:p14="http://schemas.microsoft.com/office/powerpoint/2010/main" val="47950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10006" y="430149"/>
            <a:ext cx="4331335" cy="330835"/>
          </a:xfrm>
          <a:prstGeom prst="rect">
            <a:avLst/>
          </a:prstGeom>
        </p:spPr>
        <p:txBody>
          <a:bodyPr vert="horz" wrap="square" lIns="0" tIns="13335" rIns="0" bIns="0" rtlCol="0">
            <a:spAutoFit/>
          </a:bodyPr>
          <a:lstStyle/>
          <a:p>
            <a:pPr marL="12700">
              <a:lnSpc>
                <a:spcPct val="100000"/>
              </a:lnSpc>
              <a:spcBef>
                <a:spcPts val="105"/>
              </a:spcBef>
            </a:pPr>
            <a:r>
              <a:rPr dirty="0"/>
              <a:t>1. Historischer Abriss in der</a:t>
            </a:r>
            <a:r>
              <a:rPr spc="-229" dirty="0"/>
              <a:t> </a:t>
            </a:r>
            <a:r>
              <a:rPr dirty="0"/>
              <a:t>Region</a:t>
            </a:r>
          </a:p>
        </p:txBody>
      </p:sp>
      <p:sp>
        <p:nvSpPr>
          <p:cNvPr id="3" name="object 3"/>
          <p:cNvSpPr txBox="1"/>
          <p:nvPr/>
        </p:nvSpPr>
        <p:spPr>
          <a:xfrm>
            <a:off x="655116" y="1225423"/>
            <a:ext cx="5866765" cy="513080"/>
          </a:xfrm>
          <a:prstGeom prst="rect">
            <a:avLst/>
          </a:prstGeom>
        </p:spPr>
        <p:txBody>
          <a:bodyPr vert="horz" wrap="square" lIns="0" tIns="12065" rIns="0" bIns="0" rtlCol="0">
            <a:spAutoFit/>
          </a:bodyPr>
          <a:lstStyle/>
          <a:p>
            <a:pPr marL="12700" marR="5080">
              <a:lnSpc>
                <a:spcPct val="100000"/>
              </a:lnSpc>
              <a:spcBef>
                <a:spcPts val="95"/>
              </a:spcBef>
            </a:pPr>
            <a:r>
              <a:rPr sz="1600" spc="-5" dirty="0">
                <a:latin typeface="Arial"/>
                <a:cs typeface="Arial"/>
              </a:rPr>
              <a:t>Bahnsteighöhen sind seit 1865 regelmäßig in der Diskussion und  </a:t>
            </a:r>
            <a:r>
              <a:rPr sz="1600" spc="-50" dirty="0">
                <a:latin typeface="Arial"/>
                <a:cs typeface="Arial"/>
              </a:rPr>
              <a:t>Teil </a:t>
            </a:r>
            <a:r>
              <a:rPr sz="1600" spc="-5" dirty="0">
                <a:latin typeface="Arial"/>
                <a:cs typeface="Arial"/>
              </a:rPr>
              <a:t>der jeweils neuen</a:t>
            </a:r>
            <a:r>
              <a:rPr sz="1600" spc="30" dirty="0">
                <a:latin typeface="Arial"/>
                <a:cs typeface="Arial"/>
              </a:rPr>
              <a:t> </a:t>
            </a:r>
            <a:r>
              <a:rPr sz="1600" spc="-10" dirty="0">
                <a:latin typeface="Arial"/>
                <a:cs typeface="Arial"/>
              </a:rPr>
              <a:t>Vorschriften.</a:t>
            </a:r>
            <a:endParaRPr sz="1600">
              <a:latin typeface="Arial"/>
              <a:cs typeface="Arial"/>
            </a:endParaRPr>
          </a:p>
        </p:txBody>
      </p:sp>
      <p:sp>
        <p:nvSpPr>
          <p:cNvPr id="4" name="object 4"/>
          <p:cNvSpPr txBox="1"/>
          <p:nvPr/>
        </p:nvSpPr>
        <p:spPr>
          <a:xfrm>
            <a:off x="5791201" y="1957197"/>
            <a:ext cx="2824840" cy="258404"/>
          </a:xfrm>
          <a:prstGeom prst="rect">
            <a:avLst/>
          </a:prstGeom>
        </p:spPr>
        <p:txBody>
          <a:bodyPr vert="horz" wrap="square" lIns="0" tIns="12065" rIns="0" bIns="0" rtlCol="0">
            <a:spAutoFit/>
          </a:bodyPr>
          <a:lstStyle/>
          <a:p>
            <a:pPr marL="12700">
              <a:lnSpc>
                <a:spcPct val="100000"/>
              </a:lnSpc>
              <a:spcBef>
                <a:spcPts val="95"/>
              </a:spcBef>
            </a:pPr>
            <a:r>
              <a:rPr sz="1600" spc="-5" dirty="0">
                <a:latin typeface="Arial"/>
                <a:cs typeface="Arial"/>
              </a:rPr>
              <a:t>55 cm (TGL</a:t>
            </a:r>
            <a:r>
              <a:rPr sz="1600" spc="-75" dirty="0">
                <a:latin typeface="Arial"/>
                <a:cs typeface="Arial"/>
              </a:rPr>
              <a:t> </a:t>
            </a:r>
            <a:r>
              <a:rPr sz="1600" spc="-5" dirty="0">
                <a:latin typeface="Arial"/>
                <a:cs typeface="Arial"/>
              </a:rPr>
              <a:t>28995),</a:t>
            </a:r>
            <a:endParaRPr sz="1600" dirty="0">
              <a:latin typeface="Arial"/>
              <a:cs typeface="Arial"/>
            </a:endParaRPr>
          </a:p>
        </p:txBody>
      </p:sp>
      <p:sp>
        <p:nvSpPr>
          <p:cNvPr id="5" name="object 5"/>
          <p:cNvSpPr txBox="1"/>
          <p:nvPr/>
        </p:nvSpPr>
        <p:spPr>
          <a:xfrm>
            <a:off x="655116" y="1957197"/>
            <a:ext cx="5978525" cy="750847"/>
          </a:xfrm>
          <a:prstGeom prst="rect">
            <a:avLst/>
          </a:prstGeom>
        </p:spPr>
        <p:txBody>
          <a:bodyPr vert="horz" wrap="square" lIns="0" tIns="12065" rIns="0" bIns="0" rtlCol="0">
            <a:spAutoFit/>
          </a:bodyPr>
          <a:lstStyle/>
          <a:p>
            <a:pPr marL="1383665" marR="5080" indent="-1370965">
              <a:lnSpc>
                <a:spcPct val="100000"/>
              </a:lnSpc>
              <a:spcBef>
                <a:spcPts val="95"/>
              </a:spcBef>
              <a:buClr>
                <a:srgbClr val="FF0000"/>
              </a:buClr>
              <a:buFont typeface="Wingdings"/>
              <a:buChar char=""/>
              <a:tabLst>
                <a:tab pos="299720" algn="l"/>
              </a:tabLst>
            </a:pPr>
            <a:r>
              <a:rPr sz="1600" spc="-5" dirty="0">
                <a:latin typeface="Arial"/>
                <a:cs typeface="Arial"/>
              </a:rPr>
              <a:t>1953-1974 Empfehlung UIC/OSShD und Einführung durch DR  parallel in EBO </a:t>
            </a:r>
            <a:r>
              <a:rPr sz="1600" spc="-5" dirty="0" err="1">
                <a:latin typeface="Arial"/>
                <a:cs typeface="Arial"/>
              </a:rPr>
              <a:t>weiterhin</a:t>
            </a:r>
            <a:r>
              <a:rPr lang="de-DE" sz="1600" spc="-5" dirty="0">
                <a:latin typeface="Arial"/>
                <a:cs typeface="Arial"/>
              </a:rPr>
              <a:t> </a:t>
            </a:r>
            <a:r>
              <a:rPr sz="1600" spc="-5" dirty="0">
                <a:latin typeface="Arial"/>
                <a:cs typeface="Arial"/>
              </a:rPr>
              <a:t>38/76 cm</a:t>
            </a:r>
            <a:r>
              <a:rPr sz="1600" spc="10" dirty="0">
                <a:latin typeface="Arial"/>
                <a:cs typeface="Arial"/>
              </a:rPr>
              <a:t> </a:t>
            </a:r>
            <a:r>
              <a:rPr sz="1600" spc="-5" dirty="0">
                <a:latin typeface="Arial"/>
                <a:cs typeface="Arial"/>
              </a:rPr>
              <a:t>Regelhöhe</a:t>
            </a:r>
            <a:endParaRPr sz="1600" dirty="0">
              <a:latin typeface="Arial"/>
              <a:cs typeface="Arial"/>
            </a:endParaRPr>
          </a:p>
        </p:txBody>
      </p:sp>
      <p:sp>
        <p:nvSpPr>
          <p:cNvPr id="6" name="object 6"/>
          <p:cNvSpPr txBox="1"/>
          <p:nvPr/>
        </p:nvSpPr>
        <p:spPr>
          <a:xfrm>
            <a:off x="655116" y="2688717"/>
            <a:ext cx="8469630" cy="756920"/>
          </a:xfrm>
          <a:prstGeom prst="rect">
            <a:avLst/>
          </a:prstGeom>
        </p:spPr>
        <p:txBody>
          <a:bodyPr vert="horz" wrap="square" lIns="0" tIns="12065" rIns="0" bIns="0" rtlCol="0">
            <a:spAutoFit/>
          </a:bodyPr>
          <a:lstStyle/>
          <a:p>
            <a:pPr marL="299085" indent="-286385">
              <a:lnSpc>
                <a:spcPct val="100000"/>
              </a:lnSpc>
              <a:spcBef>
                <a:spcPts val="95"/>
              </a:spcBef>
              <a:buClr>
                <a:srgbClr val="FF0000"/>
              </a:buClr>
              <a:buFont typeface="Wingdings"/>
              <a:buChar char=""/>
              <a:tabLst>
                <a:tab pos="299720" algn="l"/>
                <a:tab pos="1440180" algn="l"/>
              </a:tabLst>
            </a:pPr>
            <a:r>
              <a:rPr sz="1600" spc="-5" dirty="0">
                <a:latin typeface="Arial"/>
                <a:cs typeface="Arial"/>
              </a:rPr>
              <a:t>1972	</a:t>
            </a:r>
            <a:r>
              <a:rPr sz="1600" spc="-10" dirty="0">
                <a:latin typeface="Arial"/>
                <a:cs typeface="Arial"/>
              </a:rPr>
              <a:t>DR </a:t>
            </a:r>
            <a:r>
              <a:rPr sz="1600" spc="-5" dirty="0">
                <a:latin typeface="Arial"/>
                <a:cs typeface="Arial"/>
              </a:rPr>
              <a:t>DoSto-Fahrzeuge mit 600 mm Boden als Gegenstück zu </a:t>
            </a:r>
            <a:r>
              <a:rPr sz="1600" spc="-5" dirty="0">
                <a:solidFill>
                  <a:srgbClr val="FF0000"/>
                </a:solidFill>
                <a:latin typeface="Arial"/>
                <a:cs typeface="Arial"/>
              </a:rPr>
              <a:t>55 cm</a:t>
            </a:r>
            <a:r>
              <a:rPr sz="1600" spc="185" dirty="0">
                <a:solidFill>
                  <a:srgbClr val="FF0000"/>
                </a:solidFill>
                <a:latin typeface="Arial"/>
                <a:cs typeface="Arial"/>
              </a:rPr>
              <a:t> </a:t>
            </a:r>
            <a:r>
              <a:rPr sz="1600" spc="-5" dirty="0">
                <a:latin typeface="Arial"/>
                <a:cs typeface="Arial"/>
              </a:rPr>
              <a:t>Bahnsteig</a:t>
            </a:r>
            <a:endParaRPr sz="1600" dirty="0">
              <a:latin typeface="Arial"/>
              <a:cs typeface="Arial"/>
            </a:endParaRPr>
          </a:p>
          <a:p>
            <a:pPr>
              <a:lnSpc>
                <a:spcPct val="100000"/>
              </a:lnSpc>
              <a:spcBef>
                <a:spcPts val="25"/>
              </a:spcBef>
              <a:buClr>
                <a:srgbClr val="FF0000"/>
              </a:buClr>
              <a:buFont typeface="Wingdings"/>
              <a:buChar char=""/>
            </a:pPr>
            <a:endParaRPr sz="1650" dirty="0">
              <a:latin typeface="Times New Roman"/>
              <a:cs typeface="Times New Roman"/>
            </a:endParaRPr>
          </a:p>
          <a:p>
            <a:pPr marL="299085" indent="-286385">
              <a:lnSpc>
                <a:spcPct val="100000"/>
              </a:lnSpc>
              <a:buClr>
                <a:srgbClr val="FF0000"/>
              </a:buClr>
              <a:buFont typeface="Wingdings"/>
              <a:buChar char=""/>
              <a:tabLst>
                <a:tab pos="299720" algn="l"/>
                <a:tab pos="1434465" algn="l"/>
                <a:tab pos="3257550" algn="l"/>
              </a:tabLst>
            </a:pPr>
            <a:r>
              <a:rPr sz="1600" spc="-5" dirty="0">
                <a:latin typeface="Arial"/>
                <a:cs typeface="Arial"/>
              </a:rPr>
              <a:t>1974	UIC-</a:t>
            </a:r>
            <a:r>
              <a:rPr sz="1600" spc="-5" dirty="0" err="1">
                <a:latin typeface="Arial"/>
                <a:cs typeface="Arial"/>
              </a:rPr>
              <a:t>Merkblatt</a:t>
            </a:r>
            <a:r>
              <a:rPr sz="1600" spc="30" dirty="0">
                <a:latin typeface="Arial"/>
                <a:cs typeface="Arial"/>
              </a:rPr>
              <a:t> </a:t>
            </a:r>
            <a:r>
              <a:rPr sz="1600" spc="-5" dirty="0">
                <a:latin typeface="Arial"/>
                <a:cs typeface="Arial"/>
              </a:rPr>
              <a:t>741</a:t>
            </a:r>
            <a:r>
              <a:rPr lang="de-DE" sz="1600" spc="-5" dirty="0">
                <a:latin typeface="Arial"/>
                <a:cs typeface="Arial"/>
              </a:rPr>
              <a:t> </a:t>
            </a:r>
            <a:r>
              <a:rPr sz="1600" spc="-5" dirty="0">
                <a:solidFill>
                  <a:srgbClr val="FF0000"/>
                </a:solidFill>
                <a:latin typeface="Arial"/>
                <a:cs typeface="Arial"/>
              </a:rPr>
              <a:t>55 cm </a:t>
            </a:r>
            <a:r>
              <a:rPr sz="1600" spc="-5" dirty="0">
                <a:latin typeface="Arial"/>
                <a:cs typeface="Arial"/>
              </a:rPr>
              <a:t>bei Neubauten im internationalen</a:t>
            </a:r>
            <a:r>
              <a:rPr sz="1600" spc="15" dirty="0">
                <a:latin typeface="Arial"/>
                <a:cs typeface="Arial"/>
              </a:rPr>
              <a:t> </a:t>
            </a:r>
            <a:r>
              <a:rPr sz="1600" spc="-5" dirty="0">
                <a:latin typeface="Arial"/>
                <a:cs typeface="Arial"/>
              </a:rPr>
              <a:t>Bereich</a:t>
            </a:r>
            <a:endParaRPr sz="1600" dirty="0">
              <a:latin typeface="Arial"/>
              <a:cs typeface="Arial"/>
            </a:endParaRPr>
          </a:p>
        </p:txBody>
      </p:sp>
      <p:sp>
        <p:nvSpPr>
          <p:cNvPr id="7" name="object 7"/>
          <p:cNvSpPr txBox="1"/>
          <p:nvPr/>
        </p:nvSpPr>
        <p:spPr>
          <a:xfrm>
            <a:off x="655116" y="3664458"/>
            <a:ext cx="763270" cy="269240"/>
          </a:xfrm>
          <a:prstGeom prst="rect">
            <a:avLst/>
          </a:prstGeom>
        </p:spPr>
        <p:txBody>
          <a:bodyPr vert="horz" wrap="square" lIns="0" tIns="12065" rIns="0" bIns="0" rtlCol="0">
            <a:spAutoFit/>
          </a:bodyPr>
          <a:lstStyle/>
          <a:p>
            <a:pPr marL="299085" indent="-286385">
              <a:lnSpc>
                <a:spcPct val="100000"/>
              </a:lnSpc>
              <a:spcBef>
                <a:spcPts val="95"/>
              </a:spcBef>
              <a:buClr>
                <a:srgbClr val="FF0000"/>
              </a:buClr>
              <a:buFont typeface="Wingdings"/>
              <a:buChar char=""/>
              <a:tabLst>
                <a:tab pos="299720" algn="l"/>
              </a:tabLst>
            </a:pPr>
            <a:r>
              <a:rPr sz="1600" spc="-5" dirty="0">
                <a:latin typeface="Arial"/>
                <a:cs typeface="Arial"/>
              </a:rPr>
              <a:t>1978</a:t>
            </a:r>
            <a:endParaRPr sz="1600">
              <a:latin typeface="Arial"/>
              <a:cs typeface="Arial"/>
            </a:endParaRPr>
          </a:p>
        </p:txBody>
      </p:sp>
      <p:sp>
        <p:nvSpPr>
          <p:cNvPr id="8" name="object 8"/>
          <p:cNvSpPr txBox="1"/>
          <p:nvPr/>
        </p:nvSpPr>
        <p:spPr>
          <a:xfrm>
            <a:off x="655116" y="4395673"/>
            <a:ext cx="763905" cy="269240"/>
          </a:xfrm>
          <a:prstGeom prst="rect">
            <a:avLst/>
          </a:prstGeom>
        </p:spPr>
        <p:txBody>
          <a:bodyPr vert="horz" wrap="square" lIns="0" tIns="12065" rIns="0" bIns="0" rtlCol="0">
            <a:spAutoFit/>
          </a:bodyPr>
          <a:lstStyle/>
          <a:p>
            <a:pPr marL="299085" indent="-286385">
              <a:lnSpc>
                <a:spcPct val="100000"/>
              </a:lnSpc>
              <a:spcBef>
                <a:spcPts val="95"/>
              </a:spcBef>
              <a:buClr>
                <a:srgbClr val="FF0000"/>
              </a:buClr>
              <a:buFont typeface="Wingdings"/>
              <a:buChar char=""/>
              <a:tabLst>
                <a:tab pos="299720" algn="l"/>
              </a:tabLst>
            </a:pPr>
            <a:r>
              <a:rPr sz="1600" spc="-5" dirty="0">
                <a:latin typeface="Arial"/>
                <a:cs typeface="Arial"/>
              </a:rPr>
              <a:t>1990</a:t>
            </a:r>
            <a:endParaRPr sz="1600">
              <a:latin typeface="Arial"/>
              <a:cs typeface="Arial"/>
            </a:endParaRPr>
          </a:p>
        </p:txBody>
      </p:sp>
      <p:sp>
        <p:nvSpPr>
          <p:cNvPr id="9" name="object 9"/>
          <p:cNvSpPr txBox="1"/>
          <p:nvPr/>
        </p:nvSpPr>
        <p:spPr>
          <a:xfrm>
            <a:off x="655116" y="4883911"/>
            <a:ext cx="762635" cy="269240"/>
          </a:xfrm>
          <a:prstGeom prst="rect">
            <a:avLst/>
          </a:prstGeom>
        </p:spPr>
        <p:txBody>
          <a:bodyPr vert="horz" wrap="square" lIns="0" tIns="12065" rIns="0" bIns="0" rtlCol="0">
            <a:spAutoFit/>
          </a:bodyPr>
          <a:lstStyle/>
          <a:p>
            <a:pPr marL="299085" indent="-286385">
              <a:lnSpc>
                <a:spcPct val="100000"/>
              </a:lnSpc>
              <a:spcBef>
                <a:spcPts val="95"/>
              </a:spcBef>
              <a:buClr>
                <a:srgbClr val="FF0000"/>
              </a:buClr>
              <a:buFont typeface="Wingdings"/>
              <a:buChar char=""/>
              <a:tabLst>
                <a:tab pos="299720" algn="l"/>
              </a:tabLst>
            </a:pPr>
            <a:r>
              <a:rPr sz="1600" spc="-10" dirty="0">
                <a:latin typeface="Arial"/>
                <a:cs typeface="Arial"/>
              </a:rPr>
              <a:t>1991</a:t>
            </a:r>
            <a:endParaRPr sz="1600">
              <a:latin typeface="Arial"/>
              <a:cs typeface="Arial"/>
            </a:endParaRPr>
          </a:p>
        </p:txBody>
      </p:sp>
      <p:sp>
        <p:nvSpPr>
          <p:cNvPr id="10" name="object 10"/>
          <p:cNvSpPr txBox="1"/>
          <p:nvPr/>
        </p:nvSpPr>
        <p:spPr>
          <a:xfrm>
            <a:off x="655116" y="5371591"/>
            <a:ext cx="763270" cy="269240"/>
          </a:xfrm>
          <a:prstGeom prst="rect">
            <a:avLst/>
          </a:prstGeom>
        </p:spPr>
        <p:txBody>
          <a:bodyPr vert="horz" wrap="square" lIns="0" tIns="12065" rIns="0" bIns="0" rtlCol="0">
            <a:spAutoFit/>
          </a:bodyPr>
          <a:lstStyle/>
          <a:p>
            <a:pPr marL="299085" indent="-286385">
              <a:lnSpc>
                <a:spcPct val="100000"/>
              </a:lnSpc>
              <a:spcBef>
                <a:spcPts val="95"/>
              </a:spcBef>
              <a:buClr>
                <a:srgbClr val="FF0000"/>
              </a:buClr>
              <a:buFont typeface="Wingdings"/>
              <a:buChar char=""/>
              <a:tabLst>
                <a:tab pos="299720" algn="l"/>
              </a:tabLst>
            </a:pPr>
            <a:r>
              <a:rPr sz="1600" spc="-5" dirty="0">
                <a:latin typeface="Arial"/>
                <a:cs typeface="Arial"/>
              </a:rPr>
              <a:t>1992</a:t>
            </a:r>
            <a:endParaRPr sz="1600">
              <a:latin typeface="Arial"/>
              <a:cs typeface="Arial"/>
            </a:endParaRPr>
          </a:p>
        </p:txBody>
      </p:sp>
      <p:sp>
        <p:nvSpPr>
          <p:cNvPr id="11" name="object 11"/>
          <p:cNvSpPr txBox="1"/>
          <p:nvPr/>
        </p:nvSpPr>
        <p:spPr>
          <a:xfrm>
            <a:off x="2026666" y="3664458"/>
            <a:ext cx="7037705" cy="2005036"/>
          </a:xfrm>
          <a:prstGeom prst="rect">
            <a:avLst/>
          </a:prstGeom>
        </p:spPr>
        <p:txBody>
          <a:bodyPr vert="horz" wrap="square" lIns="0" tIns="12065" rIns="0" bIns="0" rtlCol="0">
            <a:spAutoFit/>
          </a:bodyPr>
          <a:lstStyle/>
          <a:p>
            <a:pPr marL="68580">
              <a:lnSpc>
                <a:spcPct val="100000"/>
              </a:lnSpc>
              <a:spcBef>
                <a:spcPts val="95"/>
              </a:spcBef>
            </a:pPr>
            <a:r>
              <a:rPr sz="1600" spc="-5" dirty="0">
                <a:latin typeface="Arial"/>
                <a:cs typeface="Arial"/>
              </a:rPr>
              <a:t>DB ignoriert UIC und legt 76 cm</a:t>
            </a:r>
            <a:r>
              <a:rPr sz="1600" spc="35" dirty="0">
                <a:latin typeface="Arial"/>
                <a:cs typeface="Arial"/>
              </a:rPr>
              <a:t> </a:t>
            </a:r>
            <a:r>
              <a:rPr sz="1600" spc="-5" dirty="0">
                <a:latin typeface="Arial"/>
                <a:cs typeface="Arial"/>
              </a:rPr>
              <a:t>fest,</a:t>
            </a:r>
            <a:endParaRPr sz="1600" dirty="0">
              <a:latin typeface="Arial"/>
              <a:cs typeface="Arial"/>
            </a:endParaRPr>
          </a:p>
          <a:p>
            <a:pPr marL="12700">
              <a:lnSpc>
                <a:spcPct val="100000"/>
              </a:lnSpc>
            </a:pPr>
            <a:r>
              <a:rPr sz="1600" spc="-10" dirty="0">
                <a:latin typeface="Arial"/>
                <a:cs typeface="Arial"/>
              </a:rPr>
              <a:t>1988 </a:t>
            </a:r>
            <a:r>
              <a:rPr sz="1600" spc="-5" dirty="0">
                <a:latin typeface="Arial"/>
                <a:cs typeface="Arial"/>
              </a:rPr>
              <a:t>Aufweichung in </a:t>
            </a:r>
            <a:r>
              <a:rPr sz="1600" spc="-10" dirty="0">
                <a:latin typeface="Arial"/>
                <a:cs typeface="Arial"/>
              </a:rPr>
              <a:t>der </a:t>
            </a:r>
            <a:r>
              <a:rPr sz="1600" spc="-5" dirty="0">
                <a:latin typeface="Arial"/>
                <a:cs typeface="Arial"/>
              </a:rPr>
              <a:t>EBO in </a:t>
            </a:r>
            <a:r>
              <a:rPr sz="1600" spc="-10" dirty="0">
                <a:latin typeface="Arial"/>
                <a:cs typeface="Arial"/>
              </a:rPr>
              <a:t>„…soll </a:t>
            </a:r>
            <a:r>
              <a:rPr sz="1600" spc="-5" dirty="0">
                <a:latin typeface="Arial"/>
                <a:cs typeface="Arial"/>
              </a:rPr>
              <a:t>in </a:t>
            </a:r>
            <a:r>
              <a:rPr sz="1600" spc="-10" dirty="0">
                <a:latin typeface="Arial"/>
                <a:cs typeface="Arial"/>
              </a:rPr>
              <a:t>der Regel </a:t>
            </a:r>
            <a:r>
              <a:rPr sz="1600" spc="-5" dirty="0">
                <a:latin typeface="Arial"/>
                <a:cs typeface="Arial"/>
              </a:rPr>
              <a:t>76</a:t>
            </a:r>
            <a:r>
              <a:rPr sz="1600" spc="-30" dirty="0">
                <a:latin typeface="Arial"/>
                <a:cs typeface="Arial"/>
              </a:rPr>
              <a:t> </a:t>
            </a:r>
            <a:r>
              <a:rPr sz="1600" spc="-10" dirty="0">
                <a:latin typeface="Arial"/>
                <a:cs typeface="Arial"/>
              </a:rPr>
              <a:t>cm…“</a:t>
            </a:r>
            <a:endParaRPr sz="1600" dirty="0">
              <a:latin typeface="Arial"/>
              <a:cs typeface="Arial"/>
            </a:endParaRPr>
          </a:p>
          <a:p>
            <a:pPr>
              <a:lnSpc>
                <a:spcPct val="100000"/>
              </a:lnSpc>
              <a:spcBef>
                <a:spcPts val="20"/>
              </a:spcBef>
            </a:pPr>
            <a:endParaRPr sz="1650" dirty="0">
              <a:latin typeface="Times New Roman"/>
              <a:cs typeface="Times New Roman"/>
            </a:endParaRPr>
          </a:p>
          <a:p>
            <a:pPr marL="62865">
              <a:lnSpc>
                <a:spcPct val="100000"/>
              </a:lnSpc>
              <a:tabLst>
                <a:tab pos="1743075" algn="l"/>
              </a:tabLst>
            </a:pPr>
            <a:r>
              <a:rPr sz="1600" spc="-5" dirty="0">
                <a:latin typeface="Arial"/>
                <a:cs typeface="Arial"/>
              </a:rPr>
              <a:t>Richtlinie</a:t>
            </a:r>
            <a:r>
              <a:rPr sz="1600" spc="-20" dirty="0">
                <a:latin typeface="Arial"/>
                <a:cs typeface="Arial"/>
              </a:rPr>
              <a:t> </a:t>
            </a:r>
            <a:r>
              <a:rPr sz="1600" spc="-5" dirty="0">
                <a:latin typeface="Arial"/>
                <a:cs typeface="Arial"/>
              </a:rPr>
              <a:t>der</a:t>
            </a:r>
            <a:r>
              <a:rPr sz="1600" spc="10" dirty="0">
                <a:latin typeface="Arial"/>
                <a:cs typeface="Arial"/>
              </a:rPr>
              <a:t> </a:t>
            </a:r>
            <a:r>
              <a:rPr sz="1600" spc="-5" dirty="0">
                <a:latin typeface="Arial"/>
                <a:cs typeface="Arial"/>
              </a:rPr>
              <a:t>DB</a:t>
            </a:r>
            <a:r>
              <a:rPr lang="de-DE" sz="1600" spc="-5" dirty="0">
                <a:latin typeface="Arial"/>
                <a:cs typeface="Arial"/>
              </a:rPr>
              <a:t> </a:t>
            </a:r>
            <a:r>
              <a:rPr sz="1600" spc="-5" dirty="0" err="1">
                <a:latin typeface="Arial"/>
                <a:cs typeface="Arial"/>
              </a:rPr>
              <a:t>Bahnhöfe</a:t>
            </a:r>
            <a:r>
              <a:rPr sz="1600" spc="-5" dirty="0">
                <a:latin typeface="Arial"/>
                <a:cs typeface="Arial"/>
              </a:rPr>
              <a:t> Kategorie III+IV </a:t>
            </a:r>
            <a:r>
              <a:rPr sz="1600" spc="-5" dirty="0">
                <a:solidFill>
                  <a:srgbClr val="FF0000"/>
                </a:solidFill>
                <a:latin typeface="Arial"/>
                <a:cs typeface="Arial"/>
              </a:rPr>
              <a:t>55</a:t>
            </a:r>
            <a:r>
              <a:rPr sz="1600" spc="75" dirty="0">
                <a:solidFill>
                  <a:srgbClr val="FF0000"/>
                </a:solidFill>
                <a:latin typeface="Arial"/>
                <a:cs typeface="Arial"/>
              </a:rPr>
              <a:t> </a:t>
            </a:r>
            <a:r>
              <a:rPr sz="1600" spc="-5" dirty="0">
                <a:solidFill>
                  <a:srgbClr val="FF0000"/>
                </a:solidFill>
                <a:latin typeface="Arial"/>
                <a:cs typeface="Arial"/>
              </a:rPr>
              <a:t>cm</a:t>
            </a:r>
            <a:endParaRPr sz="1600" dirty="0">
              <a:latin typeface="Arial"/>
              <a:cs typeface="Arial"/>
            </a:endParaRPr>
          </a:p>
          <a:p>
            <a:pPr>
              <a:lnSpc>
                <a:spcPct val="100000"/>
              </a:lnSpc>
              <a:spcBef>
                <a:spcPts val="25"/>
              </a:spcBef>
            </a:pPr>
            <a:endParaRPr sz="1650" dirty="0">
              <a:latin typeface="Times New Roman"/>
              <a:cs typeface="Times New Roman"/>
            </a:endParaRPr>
          </a:p>
          <a:p>
            <a:pPr marL="62865">
              <a:lnSpc>
                <a:spcPct val="100000"/>
              </a:lnSpc>
              <a:tabLst>
                <a:tab pos="718820" algn="l"/>
              </a:tabLst>
            </a:pPr>
            <a:r>
              <a:rPr sz="1600" spc="-5" dirty="0">
                <a:latin typeface="Arial"/>
                <a:cs typeface="Arial"/>
              </a:rPr>
              <a:t>EBO	„In </a:t>
            </a:r>
            <a:r>
              <a:rPr sz="1600" spc="-10" dirty="0">
                <a:latin typeface="Arial"/>
                <a:cs typeface="Arial"/>
              </a:rPr>
              <a:t>der Regel </a:t>
            </a:r>
            <a:r>
              <a:rPr sz="1600" spc="-5" dirty="0">
                <a:latin typeface="Arial"/>
                <a:cs typeface="Arial"/>
              </a:rPr>
              <a:t>eine </a:t>
            </a:r>
            <a:r>
              <a:rPr sz="1600" spc="-10" dirty="0">
                <a:latin typeface="Arial"/>
                <a:cs typeface="Arial"/>
              </a:rPr>
              <a:t>Höhe </a:t>
            </a:r>
            <a:r>
              <a:rPr sz="1600" spc="-5" dirty="0">
                <a:latin typeface="Arial"/>
                <a:cs typeface="Arial"/>
              </a:rPr>
              <a:t>von 76 cm“ – kein Ausschluss von </a:t>
            </a:r>
            <a:r>
              <a:rPr sz="1600" spc="-5" dirty="0">
                <a:solidFill>
                  <a:srgbClr val="FF0000"/>
                </a:solidFill>
                <a:latin typeface="Arial"/>
                <a:cs typeface="Arial"/>
              </a:rPr>
              <a:t>55</a:t>
            </a:r>
            <a:r>
              <a:rPr sz="1600" spc="30" dirty="0">
                <a:solidFill>
                  <a:srgbClr val="FF0000"/>
                </a:solidFill>
                <a:latin typeface="Arial"/>
                <a:cs typeface="Arial"/>
              </a:rPr>
              <a:t> </a:t>
            </a:r>
            <a:r>
              <a:rPr sz="1600" spc="-5" dirty="0">
                <a:solidFill>
                  <a:srgbClr val="FF0000"/>
                </a:solidFill>
                <a:latin typeface="Arial"/>
                <a:cs typeface="Arial"/>
              </a:rPr>
              <a:t>cm</a:t>
            </a:r>
            <a:endParaRPr sz="1600" dirty="0">
              <a:latin typeface="Arial"/>
              <a:cs typeface="Arial"/>
            </a:endParaRPr>
          </a:p>
          <a:p>
            <a:pPr>
              <a:lnSpc>
                <a:spcPct val="100000"/>
              </a:lnSpc>
              <a:spcBef>
                <a:spcPts val="25"/>
              </a:spcBef>
            </a:pPr>
            <a:endParaRPr sz="1650" dirty="0">
              <a:latin typeface="Times New Roman"/>
              <a:cs typeface="Times New Roman"/>
            </a:endParaRPr>
          </a:p>
          <a:p>
            <a:pPr marL="62865">
              <a:lnSpc>
                <a:spcPct val="100000"/>
              </a:lnSpc>
            </a:pPr>
            <a:r>
              <a:rPr sz="1600" spc="-5" dirty="0">
                <a:latin typeface="Arial"/>
                <a:cs typeface="Arial"/>
              </a:rPr>
              <a:t>UIC-Merkblatt </a:t>
            </a:r>
            <a:r>
              <a:rPr sz="1600" spc="-10" dirty="0">
                <a:latin typeface="Arial"/>
                <a:cs typeface="Arial"/>
              </a:rPr>
              <a:t>„Die Nennhöhe </a:t>
            </a:r>
            <a:r>
              <a:rPr sz="1600" spc="-5" dirty="0">
                <a:latin typeface="Arial"/>
                <a:cs typeface="Arial"/>
              </a:rPr>
              <a:t>für Bahnsteigkanten beträgt </a:t>
            </a:r>
            <a:r>
              <a:rPr sz="1600" spc="-5" dirty="0">
                <a:solidFill>
                  <a:srgbClr val="FF0000"/>
                </a:solidFill>
                <a:latin typeface="Arial"/>
                <a:cs typeface="Arial"/>
              </a:rPr>
              <a:t>550 mm </a:t>
            </a:r>
            <a:r>
              <a:rPr sz="1600" spc="-10" dirty="0">
                <a:latin typeface="Arial"/>
                <a:cs typeface="Arial"/>
              </a:rPr>
              <a:t>über</a:t>
            </a:r>
            <a:r>
              <a:rPr sz="1600" spc="210" dirty="0">
                <a:latin typeface="Arial"/>
                <a:cs typeface="Arial"/>
              </a:rPr>
              <a:t> </a:t>
            </a:r>
            <a:r>
              <a:rPr sz="1600" spc="-5" dirty="0">
                <a:latin typeface="Arial"/>
                <a:cs typeface="Arial"/>
              </a:rPr>
              <a:t>SO“</a:t>
            </a:r>
            <a:endParaRPr sz="1600" dirty="0">
              <a:latin typeface="Arial"/>
              <a:cs typeface="Arial"/>
            </a:endParaRPr>
          </a:p>
        </p:txBody>
      </p:sp>
      <p:sp>
        <p:nvSpPr>
          <p:cNvPr id="12" name="object 12"/>
          <p:cNvSpPr txBox="1"/>
          <p:nvPr/>
        </p:nvSpPr>
        <p:spPr>
          <a:xfrm>
            <a:off x="655116" y="5858967"/>
            <a:ext cx="7519670" cy="269240"/>
          </a:xfrm>
          <a:prstGeom prst="rect">
            <a:avLst/>
          </a:prstGeom>
        </p:spPr>
        <p:txBody>
          <a:bodyPr vert="horz" wrap="square" lIns="0" tIns="12065" rIns="0" bIns="0" rtlCol="0">
            <a:spAutoFit/>
          </a:bodyPr>
          <a:lstStyle/>
          <a:p>
            <a:pPr marL="12700">
              <a:lnSpc>
                <a:spcPct val="100000"/>
              </a:lnSpc>
              <a:spcBef>
                <a:spcPts val="95"/>
              </a:spcBef>
            </a:pPr>
            <a:r>
              <a:rPr sz="1600" spc="-5" dirty="0">
                <a:solidFill>
                  <a:srgbClr val="FF0000"/>
                </a:solidFill>
                <a:latin typeface="Wingdings"/>
                <a:cs typeface="Wingdings"/>
              </a:rPr>
              <a:t></a:t>
            </a:r>
            <a:r>
              <a:rPr sz="1600" spc="-5" dirty="0">
                <a:solidFill>
                  <a:srgbClr val="FF0000"/>
                </a:solidFill>
                <a:latin typeface="Times New Roman"/>
                <a:cs typeface="Times New Roman"/>
              </a:rPr>
              <a:t> </a:t>
            </a:r>
            <a:r>
              <a:rPr sz="1600" spc="-5" dirty="0">
                <a:latin typeface="Arial"/>
                <a:cs typeface="Arial"/>
              </a:rPr>
              <a:t>In DB RIL 813 „Als Systemhöhen sind 96 cm, 76 cm, </a:t>
            </a:r>
            <a:r>
              <a:rPr sz="1600" spc="-5" dirty="0">
                <a:solidFill>
                  <a:srgbClr val="FF0000"/>
                </a:solidFill>
                <a:latin typeface="Arial"/>
                <a:cs typeface="Arial"/>
              </a:rPr>
              <a:t>55 cm </a:t>
            </a:r>
            <a:r>
              <a:rPr sz="1600" spc="-5" dirty="0">
                <a:latin typeface="Arial"/>
                <a:cs typeface="Arial"/>
              </a:rPr>
              <a:t>und 38 cm</a:t>
            </a:r>
            <a:r>
              <a:rPr sz="1600" spc="130" dirty="0">
                <a:latin typeface="Arial"/>
                <a:cs typeface="Arial"/>
              </a:rPr>
              <a:t> </a:t>
            </a:r>
            <a:r>
              <a:rPr sz="1600" spc="-5" dirty="0">
                <a:latin typeface="Arial"/>
                <a:cs typeface="Arial"/>
              </a:rPr>
              <a:t>möglich.“</a:t>
            </a:r>
            <a:endParaRPr sz="1600">
              <a:latin typeface="Arial"/>
              <a:cs typeface="Arial"/>
            </a:endParaRPr>
          </a:p>
        </p:txBody>
      </p:sp>
      <p:sp>
        <p:nvSpPr>
          <p:cNvPr id="14" name="object 14"/>
          <p:cNvSpPr txBox="1"/>
          <p:nvPr/>
        </p:nvSpPr>
        <p:spPr>
          <a:xfrm>
            <a:off x="9111488" y="6496913"/>
            <a:ext cx="110489"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Arial"/>
                <a:cs typeface="Arial"/>
              </a:rPr>
              <a:t>2</a:t>
            </a:r>
            <a:endParaRPr sz="1200">
              <a:latin typeface="Arial"/>
              <a:cs typeface="Arial"/>
            </a:endParaRPr>
          </a:p>
        </p:txBody>
      </p:sp>
      <p:sp>
        <p:nvSpPr>
          <p:cNvPr id="15" name="Fußzeilenplatzhalter 14">
            <a:extLst>
              <a:ext uri="{FF2B5EF4-FFF2-40B4-BE49-F238E27FC236}">
                <a16:creationId xmlns:a16="http://schemas.microsoft.com/office/drawing/2014/main" xmlns="" id="{2885059A-67C3-4A85-9663-A15779084E67}"/>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10006" y="430149"/>
            <a:ext cx="4331335" cy="330835"/>
          </a:xfrm>
          <a:prstGeom prst="rect">
            <a:avLst/>
          </a:prstGeom>
        </p:spPr>
        <p:txBody>
          <a:bodyPr vert="horz" wrap="square" lIns="0" tIns="13335" rIns="0" bIns="0" rtlCol="0">
            <a:spAutoFit/>
          </a:bodyPr>
          <a:lstStyle/>
          <a:p>
            <a:pPr marL="12700">
              <a:lnSpc>
                <a:spcPct val="100000"/>
              </a:lnSpc>
              <a:spcBef>
                <a:spcPts val="105"/>
              </a:spcBef>
            </a:pPr>
            <a:r>
              <a:rPr dirty="0"/>
              <a:t>1. Historischer Abriss in der</a:t>
            </a:r>
            <a:r>
              <a:rPr spc="-229" dirty="0"/>
              <a:t> </a:t>
            </a:r>
            <a:r>
              <a:rPr dirty="0"/>
              <a:t>Region</a:t>
            </a:r>
          </a:p>
        </p:txBody>
      </p:sp>
      <p:sp>
        <p:nvSpPr>
          <p:cNvPr id="4" name="object 4"/>
          <p:cNvSpPr txBox="1"/>
          <p:nvPr/>
        </p:nvSpPr>
        <p:spPr>
          <a:xfrm>
            <a:off x="9098788" y="6511349"/>
            <a:ext cx="135890" cy="196215"/>
          </a:xfrm>
          <a:prstGeom prst="rect">
            <a:avLst/>
          </a:prstGeom>
        </p:spPr>
        <p:txBody>
          <a:bodyPr vert="horz" wrap="square" lIns="0" tIns="0" rIns="0" bIns="0" rtlCol="0">
            <a:spAutoFit/>
          </a:bodyPr>
          <a:lstStyle/>
          <a:p>
            <a:pPr marL="25400">
              <a:lnSpc>
                <a:spcPts val="1425"/>
              </a:lnSpc>
            </a:pPr>
            <a:fld id="{81D60167-4931-47E6-BA6A-407CBD079E47}" type="slidenum">
              <a:rPr sz="1200" spc="-5" dirty="0">
                <a:latin typeface="Arial"/>
                <a:cs typeface="Arial"/>
              </a:rPr>
              <a:t>4</a:t>
            </a:fld>
            <a:endParaRPr sz="1200">
              <a:latin typeface="Arial"/>
              <a:cs typeface="Arial"/>
            </a:endParaRPr>
          </a:p>
        </p:txBody>
      </p:sp>
      <p:sp>
        <p:nvSpPr>
          <p:cNvPr id="3" name="object 3"/>
          <p:cNvSpPr txBox="1"/>
          <p:nvPr/>
        </p:nvSpPr>
        <p:spPr>
          <a:xfrm>
            <a:off x="610006" y="1801748"/>
            <a:ext cx="7783195" cy="2736005"/>
          </a:xfrm>
          <a:prstGeom prst="rect">
            <a:avLst/>
          </a:prstGeom>
        </p:spPr>
        <p:txBody>
          <a:bodyPr vert="horz" wrap="square" lIns="0" tIns="12065" rIns="0" bIns="0" rtlCol="0">
            <a:spAutoFit/>
          </a:bodyPr>
          <a:lstStyle/>
          <a:p>
            <a:pPr marL="299085" marR="5080" indent="-286385">
              <a:lnSpc>
                <a:spcPct val="100000"/>
              </a:lnSpc>
              <a:spcBef>
                <a:spcPts val="95"/>
              </a:spcBef>
              <a:buClr>
                <a:srgbClr val="FF0000"/>
              </a:buClr>
              <a:buFont typeface="Wingdings"/>
              <a:buChar char=""/>
              <a:tabLst>
                <a:tab pos="299720" algn="l"/>
              </a:tabLst>
            </a:pPr>
            <a:r>
              <a:rPr sz="1600" spc="-5" dirty="0">
                <a:latin typeface="Arial"/>
                <a:cs typeface="Arial"/>
              </a:rPr>
              <a:t>Seit 1990 in Sachsen und Mitteldeutschland sehr umfangreiches Bauprogramm auf  Basis 55 cm</a:t>
            </a:r>
            <a:r>
              <a:rPr sz="1600" spc="0" dirty="0">
                <a:latin typeface="Arial"/>
                <a:cs typeface="Arial"/>
              </a:rPr>
              <a:t> </a:t>
            </a:r>
            <a:r>
              <a:rPr sz="1600" spc="-5" dirty="0">
                <a:latin typeface="Arial"/>
                <a:cs typeface="Arial"/>
              </a:rPr>
              <a:t>Bahnsteighöhe.</a:t>
            </a:r>
            <a:endParaRPr sz="1600" dirty="0">
              <a:latin typeface="Arial"/>
              <a:cs typeface="Arial"/>
            </a:endParaRPr>
          </a:p>
          <a:p>
            <a:pPr>
              <a:lnSpc>
                <a:spcPct val="100000"/>
              </a:lnSpc>
              <a:spcBef>
                <a:spcPts val="20"/>
              </a:spcBef>
              <a:buClr>
                <a:srgbClr val="FF0000"/>
              </a:buClr>
              <a:buFont typeface="Wingdings"/>
              <a:buChar char=""/>
            </a:pPr>
            <a:endParaRPr sz="1650" dirty="0">
              <a:latin typeface="Times New Roman"/>
              <a:cs typeface="Times New Roman"/>
            </a:endParaRPr>
          </a:p>
          <a:p>
            <a:pPr marL="299085" marR="65405" indent="-286385">
              <a:lnSpc>
                <a:spcPct val="100000"/>
              </a:lnSpc>
              <a:buClr>
                <a:srgbClr val="FF0000"/>
              </a:buClr>
              <a:buFont typeface="Wingdings"/>
              <a:buChar char=""/>
              <a:tabLst>
                <a:tab pos="299720" algn="l"/>
              </a:tabLst>
            </a:pPr>
            <a:r>
              <a:rPr sz="1600" spc="-5" dirty="0">
                <a:latin typeface="Arial"/>
                <a:cs typeface="Arial"/>
              </a:rPr>
              <a:t>Alle Maßnahmen durch die DB/DR </a:t>
            </a:r>
            <a:r>
              <a:rPr sz="1600" spc="-30" dirty="0">
                <a:latin typeface="Arial"/>
                <a:cs typeface="Arial"/>
              </a:rPr>
              <a:t>bzw. </a:t>
            </a:r>
            <a:r>
              <a:rPr sz="1600" spc="-5" dirty="0">
                <a:latin typeface="Arial"/>
                <a:cs typeface="Arial"/>
              </a:rPr>
              <a:t>DB AG auf Basis ihres </a:t>
            </a:r>
            <a:r>
              <a:rPr sz="1600" spc="-10" dirty="0">
                <a:latin typeface="Arial"/>
                <a:cs typeface="Arial"/>
              </a:rPr>
              <a:t>Vorschriftenwerkes  </a:t>
            </a:r>
            <a:r>
              <a:rPr sz="1600" spc="-5" dirty="0">
                <a:latin typeface="Arial"/>
                <a:cs typeface="Arial"/>
              </a:rPr>
              <a:t>rechtskräftig</a:t>
            </a:r>
            <a:r>
              <a:rPr sz="1600" spc="25" dirty="0">
                <a:latin typeface="Arial"/>
                <a:cs typeface="Arial"/>
              </a:rPr>
              <a:t> </a:t>
            </a:r>
            <a:r>
              <a:rPr sz="1600" spc="-5" dirty="0">
                <a:latin typeface="Arial"/>
                <a:cs typeface="Arial"/>
              </a:rPr>
              <a:t>planfestgestellt.</a:t>
            </a:r>
            <a:endParaRPr sz="1600" dirty="0">
              <a:latin typeface="Arial"/>
              <a:cs typeface="Arial"/>
            </a:endParaRPr>
          </a:p>
          <a:p>
            <a:pPr>
              <a:lnSpc>
                <a:spcPct val="100000"/>
              </a:lnSpc>
              <a:spcBef>
                <a:spcPts val="25"/>
              </a:spcBef>
              <a:buClr>
                <a:srgbClr val="FF0000"/>
              </a:buClr>
              <a:buFont typeface="Wingdings"/>
              <a:buChar char=""/>
            </a:pPr>
            <a:endParaRPr sz="1650" dirty="0">
              <a:latin typeface="Times New Roman"/>
              <a:cs typeface="Times New Roman"/>
            </a:endParaRPr>
          </a:p>
          <a:p>
            <a:pPr marL="299085" marR="129539" indent="-286385">
              <a:lnSpc>
                <a:spcPct val="100000"/>
              </a:lnSpc>
              <a:spcBef>
                <a:spcPts val="5"/>
              </a:spcBef>
              <a:buClr>
                <a:srgbClr val="FF0000"/>
              </a:buClr>
              <a:buFont typeface="Wingdings"/>
              <a:buChar char=""/>
              <a:tabLst>
                <a:tab pos="299720" algn="l"/>
              </a:tabLst>
            </a:pPr>
            <a:r>
              <a:rPr sz="1600" spc="-5" dirty="0">
                <a:latin typeface="Arial"/>
                <a:cs typeface="Arial"/>
              </a:rPr>
              <a:t>In den Jahren 2000 und 2009 kurzzeitige Diskussionen durch DB Station&amp;Service  zur ausschließlichen Einführung 76 cm hoher</a:t>
            </a:r>
            <a:r>
              <a:rPr sz="1600" spc="5" dirty="0">
                <a:latin typeface="Arial"/>
                <a:cs typeface="Arial"/>
              </a:rPr>
              <a:t> </a:t>
            </a:r>
            <a:r>
              <a:rPr sz="1600" spc="-5" dirty="0" err="1">
                <a:latin typeface="Arial"/>
                <a:cs typeface="Arial"/>
              </a:rPr>
              <a:t>Bahnsteige</a:t>
            </a:r>
            <a:r>
              <a:rPr sz="1600" spc="-5" dirty="0">
                <a:latin typeface="Arial"/>
                <a:cs typeface="Arial"/>
              </a:rPr>
              <a:t>.</a:t>
            </a:r>
            <a:endParaRPr lang="de-DE" sz="1600" spc="-5" dirty="0">
              <a:latin typeface="Arial"/>
              <a:cs typeface="Arial"/>
            </a:endParaRPr>
          </a:p>
          <a:p>
            <a:pPr marL="299085" marR="129539" indent="-286385">
              <a:lnSpc>
                <a:spcPct val="100000"/>
              </a:lnSpc>
              <a:spcBef>
                <a:spcPts val="5"/>
              </a:spcBef>
              <a:buClr>
                <a:srgbClr val="FF0000"/>
              </a:buClr>
              <a:buFont typeface="Wingdings"/>
              <a:buChar char=""/>
              <a:tabLst>
                <a:tab pos="299720" algn="l"/>
              </a:tabLst>
            </a:pPr>
            <a:endParaRPr lang="de-DE" sz="1600" spc="-5" dirty="0">
              <a:latin typeface="Arial"/>
              <a:cs typeface="Arial"/>
            </a:endParaRPr>
          </a:p>
          <a:p>
            <a:pPr marL="299085" marR="129539" indent="-286385">
              <a:lnSpc>
                <a:spcPct val="100000"/>
              </a:lnSpc>
              <a:spcBef>
                <a:spcPts val="5"/>
              </a:spcBef>
              <a:buClr>
                <a:srgbClr val="FF0000"/>
              </a:buClr>
              <a:buFont typeface="Wingdings"/>
              <a:buChar char=""/>
              <a:tabLst>
                <a:tab pos="299720" algn="l"/>
              </a:tabLst>
            </a:pPr>
            <a:r>
              <a:rPr sz="1600" spc="-5" dirty="0" err="1">
                <a:latin typeface="Arial"/>
                <a:cs typeface="Arial"/>
              </a:rPr>
              <a:t>Mit</a:t>
            </a:r>
            <a:r>
              <a:rPr sz="1600" spc="-5" dirty="0">
                <a:latin typeface="Arial"/>
                <a:cs typeface="Arial"/>
              </a:rPr>
              <a:t> Bahnsteigkonzept </a:t>
            </a:r>
            <a:r>
              <a:rPr sz="1600" spc="-20" dirty="0">
                <a:latin typeface="Arial"/>
                <a:cs typeface="Arial"/>
              </a:rPr>
              <a:t>2011/12 </a:t>
            </a:r>
            <a:r>
              <a:rPr sz="1600" spc="-5" dirty="0">
                <a:latin typeface="Arial"/>
                <a:cs typeface="Arial"/>
              </a:rPr>
              <a:t>- auf Basis gleicher Argumentation </a:t>
            </a:r>
            <a:r>
              <a:rPr sz="1600" spc="-10" dirty="0">
                <a:latin typeface="Arial"/>
                <a:cs typeface="Arial"/>
              </a:rPr>
              <a:t>wie </a:t>
            </a:r>
            <a:r>
              <a:rPr sz="1600" spc="-5" dirty="0">
                <a:latin typeface="Arial"/>
                <a:cs typeface="Arial"/>
              </a:rPr>
              <a:t>zurzeit -  wieder</a:t>
            </a:r>
            <a:r>
              <a:rPr sz="1600" dirty="0">
                <a:latin typeface="Arial"/>
                <a:cs typeface="Arial"/>
              </a:rPr>
              <a:t> </a:t>
            </a:r>
            <a:r>
              <a:rPr sz="1600" spc="-5" dirty="0">
                <a:latin typeface="Arial"/>
                <a:cs typeface="Arial"/>
              </a:rPr>
              <a:t>verworfen.</a:t>
            </a:r>
            <a:endParaRPr sz="1600" dirty="0">
              <a:latin typeface="Arial"/>
              <a:cs typeface="Arial"/>
            </a:endParaRPr>
          </a:p>
        </p:txBody>
      </p:sp>
      <p:sp>
        <p:nvSpPr>
          <p:cNvPr id="5" name="Fußzeilenplatzhalter 4">
            <a:extLst>
              <a:ext uri="{FF2B5EF4-FFF2-40B4-BE49-F238E27FC236}">
                <a16:creationId xmlns:a16="http://schemas.microsoft.com/office/drawing/2014/main" xmlns="" id="{63E2C187-ED02-4233-B92F-E84D0A9E8406}"/>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12140" y="433196"/>
            <a:ext cx="6887209" cy="330835"/>
          </a:xfrm>
          <a:prstGeom prst="rect">
            <a:avLst/>
          </a:prstGeom>
        </p:spPr>
        <p:txBody>
          <a:bodyPr vert="horz" wrap="square" lIns="0" tIns="13335" rIns="0" bIns="0" rtlCol="0">
            <a:spAutoFit/>
          </a:bodyPr>
          <a:lstStyle/>
          <a:p>
            <a:pPr marL="12700">
              <a:lnSpc>
                <a:spcPct val="100000"/>
              </a:lnSpc>
              <a:spcBef>
                <a:spcPts val="105"/>
              </a:spcBef>
            </a:pPr>
            <a:r>
              <a:rPr dirty="0"/>
              <a:t>2. Einordnung in Deutschland und angrenzender</a:t>
            </a:r>
            <a:r>
              <a:rPr spc="-105" dirty="0"/>
              <a:t> </a:t>
            </a:r>
            <a:r>
              <a:rPr dirty="0"/>
              <a:t>Staaten</a:t>
            </a:r>
          </a:p>
        </p:txBody>
      </p:sp>
      <p:sp>
        <p:nvSpPr>
          <p:cNvPr id="3" name="object 3"/>
          <p:cNvSpPr/>
          <p:nvPr/>
        </p:nvSpPr>
        <p:spPr>
          <a:xfrm>
            <a:off x="387095" y="1196339"/>
            <a:ext cx="8093964" cy="4728972"/>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6274308" y="4469891"/>
            <a:ext cx="2232660" cy="1015365"/>
          </a:xfrm>
          <a:custGeom>
            <a:avLst/>
            <a:gdLst/>
            <a:ahLst/>
            <a:cxnLst/>
            <a:rect l="l" t="t" r="r" b="b"/>
            <a:pathLst>
              <a:path w="2232659" h="1015364">
                <a:moveTo>
                  <a:pt x="0" y="1014984"/>
                </a:moveTo>
                <a:lnTo>
                  <a:pt x="2232660" y="1014984"/>
                </a:lnTo>
                <a:lnTo>
                  <a:pt x="2232660" y="0"/>
                </a:lnTo>
                <a:lnTo>
                  <a:pt x="0" y="0"/>
                </a:lnTo>
                <a:lnTo>
                  <a:pt x="0" y="1014984"/>
                </a:lnTo>
                <a:close/>
              </a:path>
            </a:pathLst>
          </a:custGeom>
          <a:solidFill>
            <a:srgbClr val="FFFFFF"/>
          </a:solidFill>
        </p:spPr>
        <p:txBody>
          <a:bodyPr wrap="square" lIns="0" tIns="0" rIns="0" bIns="0" rtlCol="0"/>
          <a:lstStyle/>
          <a:p>
            <a:endParaRPr/>
          </a:p>
        </p:txBody>
      </p:sp>
      <p:sp>
        <p:nvSpPr>
          <p:cNvPr id="5" name="object 5"/>
          <p:cNvSpPr/>
          <p:nvPr/>
        </p:nvSpPr>
        <p:spPr>
          <a:xfrm>
            <a:off x="6366002" y="5098415"/>
            <a:ext cx="285369" cy="150241"/>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7147052" y="6015939"/>
            <a:ext cx="821055" cy="147955"/>
          </a:xfrm>
          <a:prstGeom prst="rect">
            <a:avLst/>
          </a:prstGeom>
        </p:spPr>
        <p:txBody>
          <a:bodyPr vert="horz" wrap="square" lIns="0" tIns="12700" rIns="0" bIns="0" rtlCol="0">
            <a:spAutoFit/>
          </a:bodyPr>
          <a:lstStyle/>
          <a:p>
            <a:pPr marL="12700">
              <a:lnSpc>
                <a:spcPct val="100000"/>
              </a:lnSpc>
              <a:spcBef>
                <a:spcPts val="100"/>
              </a:spcBef>
            </a:pPr>
            <a:r>
              <a:rPr sz="800" spc="-5" dirty="0">
                <a:latin typeface="Arial"/>
                <a:cs typeface="Arial"/>
              </a:rPr>
              <a:t>Quelle:</a:t>
            </a:r>
            <a:r>
              <a:rPr sz="800" spc="-10" dirty="0">
                <a:latin typeface="Arial"/>
                <a:cs typeface="Arial"/>
              </a:rPr>
              <a:t> </a:t>
            </a:r>
            <a:r>
              <a:rPr sz="800" spc="-5" dirty="0">
                <a:latin typeface="Arial"/>
                <a:cs typeface="Arial"/>
              </a:rPr>
              <a:t>Wikipedia</a:t>
            </a:r>
            <a:endParaRPr sz="800">
              <a:latin typeface="Arial"/>
              <a:cs typeface="Arial"/>
            </a:endParaRPr>
          </a:p>
        </p:txBody>
      </p:sp>
      <p:sp>
        <p:nvSpPr>
          <p:cNvPr id="7" name="object 7"/>
          <p:cNvSpPr txBox="1"/>
          <p:nvPr/>
        </p:nvSpPr>
        <p:spPr>
          <a:xfrm>
            <a:off x="790143" y="2953258"/>
            <a:ext cx="1398270" cy="391795"/>
          </a:xfrm>
          <a:prstGeom prst="rect">
            <a:avLst/>
          </a:prstGeom>
        </p:spPr>
        <p:txBody>
          <a:bodyPr vert="horz" wrap="square" lIns="0" tIns="12700" rIns="0" bIns="0" rtlCol="0">
            <a:spAutoFit/>
          </a:bodyPr>
          <a:lstStyle/>
          <a:p>
            <a:pPr marL="240665" marR="5080" indent="-228600">
              <a:lnSpc>
                <a:spcPct val="100000"/>
              </a:lnSpc>
              <a:spcBef>
                <a:spcPts val="100"/>
              </a:spcBef>
            </a:pPr>
            <a:r>
              <a:rPr sz="1200" b="1" dirty="0">
                <a:latin typeface="Arial"/>
                <a:cs typeface="Arial"/>
              </a:rPr>
              <a:t>Bahnsteighöhen</a:t>
            </a:r>
            <a:r>
              <a:rPr sz="1200" b="1" spc="-95" dirty="0">
                <a:latin typeface="Arial"/>
                <a:cs typeface="Arial"/>
              </a:rPr>
              <a:t> </a:t>
            </a:r>
            <a:r>
              <a:rPr sz="1200" b="1" dirty="0">
                <a:latin typeface="Arial"/>
                <a:cs typeface="Arial"/>
              </a:rPr>
              <a:t>in  Deutschland</a:t>
            </a:r>
            <a:endParaRPr sz="1200">
              <a:latin typeface="Arial"/>
              <a:cs typeface="Arial"/>
            </a:endParaRPr>
          </a:p>
        </p:txBody>
      </p:sp>
      <p:sp>
        <p:nvSpPr>
          <p:cNvPr id="8" name="object 8"/>
          <p:cNvSpPr/>
          <p:nvPr/>
        </p:nvSpPr>
        <p:spPr>
          <a:xfrm>
            <a:off x="6257544" y="4195571"/>
            <a:ext cx="2512060" cy="277495"/>
          </a:xfrm>
          <a:custGeom>
            <a:avLst/>
            <a:gdLst/>
            <a:ahLst/>
            <a:cxnLst/>
            <a:rect l="l" t="t" r="r" b="b"/>
            <a:pathLst>
              <a:path w="2512059" h="277495">
                <a:moveTo>
                  <a:pt x="0" y="277367"/>
                </a:moveTo>
                <a:lnTo>
                  <a:pt x="2511552" y="277367"/>
                </a:lnTo>
                <a:lnTo>
                  <a:pt x="2511552" y="0"/>
                </a:lnTo>
                <a:lnTo>
                  <a:pt x="0" y="0"/>
                </a:lnTo>
                <a:lnTo>
                  <a:pt x="0" y="277367"/>
                </a:lnTo>
                <a:close/>
              </a:path>
            </a:pathLst>
          </a:custGeom>
          <a:solidFill>
            <a:srgbClr val="FFFFFF"/>
          </a:solidFill>
        </p:spPr>
        <p:txBody>
          <a:bodyPr wrap="square" lIns="0" tIns="0" rIns="0" bIns="0" rtlCol="0"/>
          <a:lstStyle/>
          <a:p>
            <a:endParaRPr/>
          </a:p>
        </p:txBody>
      </p:sp>
      <p:sp>
        <p:nvSpPr>
          <p:cNvPr id="9" name="object 9"/>
          <p:cNvSpPr/>
          <p:nvPr/>
        </p:nvSpPr>
        <p:spPr>
          <a:xfrm>
            <a:off x="6252971" y="4191000"/>
            <a:ext cx="2520696" cy="286512"/>
          </a:xfrm>
          <a:prstGeom prst="rect">
            <a:avLst/>
          </a:prstGeom>
          <a:blipFill>
            <a:blip r:embed="rId4" cstate="print"/>
            <a:stretch>
              <a:fillRect/>
            </a:stretch>
          </a:blipFill>
        </p:spPr>
        <p:txBody>
          <a:bodyPr wrap="square" lIns="0" tIns="0" rIns="0" bIns="0" rtlCol="0"/>
          <a:lstStyle/>
          <a:p>
            <a:endParaRPr/>
          </a:p>
        </p:txBody>
      </p:sp>
      <p:sp>
        <p:nvSpPr>
          <p:cNvPr id="10" name="object 10"/>
          <p:cNvSpPr txBox="1"/>
          <p:nvPr/>
        </p:nvSpPr>
        <p:spPr>
          <a:xfrm>
            <a:off x="6337553" y="4132960"/>
            <a:ext cx="2080895" cy="1306830"/>
          </a:xfrm>
          <a:prstGeom prst="rect">
            <a:avLst/>
          </a:prstGeom>
        </p:spPr>
        <p:txBody>
          <a:bodyPr vert="horz" wrap="square" lIns="0" tIns="104139" rIns="0" bIns="0" rtlCol="0">
            <a:spAutoFit/>
          </a:bodyPr>
          <a:lstStyle/>
          <a:p>
            <a:pPr marL="12700">
              <a:lnSpc>
                <a:spcPct val="100000"/>
              </a:lnSpc>
              <a:spcBef>
                <a:spcPts val="819"/>
              </a:spcBef>
            </a:pPr>
            <a:r>
              <a:rPr sz="1200" b="1" dirty="0">
                <a:latin typeface="Arial"/>
                <a:cs typeface="Arial"/>
              </a:rPr>
              <a:t>Bahnsteighöhen in</a:t>
            </a:r>
            <a:r>
              <a:rPr sz="1200" b="1" spc="-30" dirty="0">
                <a:latin typeface="Arial"/>
                <a:cs typeface="Arial"/>
              </a:rPr>
              <a:t> </a:t>
            </a:r>
            <a:r>
              <a:rPr sz="1200" b="1" dirty="0">
                <a:latin typeface="Arial"/>
                <a:cs typeface="Arial"/>
              </a:rPr>
              <a:t>Europa</a:t>
            </a:r>
            <a:endParaRPr sz="1200">
              <a:latin typeface="Arial"/>
              <a:cs typeface="Arial"/>
            </a:endParaRPr>
          </a:p>
          <a:p>
            <a:pPr marL="28575">
              <a:lnSpc>
                <a:spcPct val="100000"/>
              </a:lnSpc>
              <a:spcBef>
                <a:spcPts val="725"/>
              </a:spcBef>
            </a:pPr>
            <a:r>
              <a:rPr sz="1200" spc="-5" dirty="0">
                <a:latin typeface="Arial"/>
                <a:cs typeface="Arial"/>
              </a:rPr>
              <a:t>Standard bei</a:t>
            </a:r>
            <a:r>
              <a:rPr sz="1200" spc="-55" dirty="0">
                <a:latin typeface="Arial"/>
                <a:cs typeface="Arial"/>
              </a:rPr>
              <a:t> </a:t>
            </a:r>
            <a:r>
              <a:rPr sz="1200" spc="-5" dirty="0">
                <a:latin typeface="Arial"/>
                <a:cs typeface="Arial"/>
              </a:rPr>
              <a:t>Neubau:</a:t>
            </a:r>
            <a:endParaRPr sz="1200">
              <a:latin typeface="Arial"/>
              <a:cs typeface="Arial"/>
            </a:endParaRPr>
          </a:p>
          <a:p>
            <a:pPr marL="28575">
              <a:lnSpc>
                <a:spcPct val="100000"/>
              </a:lnSpc>
              <a:tabLst>
                <a:tab pos="583565" algn="l"/>
              </a:tabLst>
            </a:pPr>
            <a:r>
              <a:rPr sz="1200" b="1" spc="-5" dirty="0">
                <a:solidFill>
                  <a:srgbClr val="009900"/>
                </a:solidFill>
                <a:latin typeface="Arial"/>
                <a:cs typeface="Arial"/>
              </a:rPr>
              <a:t>grün</a:t>
            </a:r>
            <a:r>
              <a:rPr sz="1200" spc="-5" dirty="0">
                <a:solidFill>
                  <a:srgbClr val="92D050"/>
                </a:solidFill>
                <a:latin typeface="Arial"/>
                <a:cs typeface="Arial"/>
              </a:rPr>
              <a:t>:	</a:t>
            </a:r>
            <a:r>
              <a:rPr sz="1200" spc="-5" dirty="0">
                <a:latin typeface="Arial"/>
                <a:cs typeface="Arial"/>
              </a:rPr>
              <a:t>550</a:t>
            </a:r>
            <a:r>
              <a:rPr sz="1200" spc="-114" dirty="0">
                <a:latin typeface="Arial"/>
                <a:cs typeface="Arial"/>
              </a:rPr>
              <a:t> </a:t>
            </a:r>
            <a:r>
              <a:rPr sz="1200" dirty="0">
                <a:latin typeface="Arial"/>
                <a:cs typeface="Arial"/>
              </a:rPr>
              <a:t>mm</a:t>
            </a:r>
            <a:endParaRPr sz="1200">
              <a:latin typeface="Arial"/>
              <a:cs typeface="Arial"/>
            </a:endParaRPr>
          </a:p>
          <a:p>
            <a:pPr marL="28575">
              <a:lnSpc>
                <a:spcPct val="100000"/>
              </a:lnSpc>
            </a:pPr>
            <a:r>
              <a:rPr sz="1200" b="1" spc="-5" dirty="0">
                <a:solidFill>
                  <a:srgbClr val="6F2F9F"/>
                </a:solidFill>
                <a:latin typeface="Arial"/>
                <a:cs typeface="Arial"/>
              </a:rPr>
              <a:t>violett</a:t>
            </a:r>
            <a:r>
              <a:rPr sz="1200" spc="-5" dirty="0">
                <a:solidFill>
                  <a:srgbClr val="6F2F9F"/>
                </a:solidFill>
                <a:latin typeface="Arial"/>
                <a:cs typeface="Arial"/>
              </a:rPr>
              <a:t>: </a:t>
            </a:r>
            <a:r>
              <a:rPr sz="1200" spc="-5" dirty="0">
                <a:latin typeface="Arial"/>
                <a:cs typeface="Arial"/>
              </a:rPr>
              <a:t>760</a:t>
            </a:r>
            <a:r>
              <a:rPr sz="1200" spc="-50" dirty="0">
                <a:latin typeface="Arial"/>
                <a:cs typeface="Arial"/>
              </a:rPr>
              <a:t> </a:t>
            </a:r>
            <a:r>
              <a:rPr sz="1200" dirty="0">
                <a:latin typeface="Arial"/>
                <a:cs typeface="Arial"/>
              </a:rPr>
              <a:t>mm,</a:t>
            </a:r>
            <a:endParaRPr sz="1200">
              <a:latin typeface="Arial"/>
              <a:cs typeface="Arial"/>
            </a:endParaRPr>
          </a:p>
          <a:p>
            <a:pPr marL="316865">
              <a:lnSpc>
                <a:spcPct val="100000"/>
              </a:lnSpc>
              <a:tabLst>
                <a:tab pos="571500" algn="l"/>
              </a:tabLst>
            </a:pPr>
            <a:r>
              <a:rPr sz="1200" dirty="0">
                <a:solidFill>
                  <a:srgbClr val="FFFF00"/>
                </a:solidFill>
                <a:latin typeface="Arial"/>
                <a:cs typeface="Arial"/>
              </a:rPr>
              <a:t>:	</a:t>
            </a:r>
            <a:r>
              <a:rPr sz="1200" dirty="0">
                <a:latin typeface="Arial"/>
                <a:cs typeface="Arial"/>
              </a:rPr>
              <a:t>beides,</a:t>
            </a:r>
            <a:endParaRPr sz="1200">
              <a:latin typeface="Arial"/>
              <a:cs typeface="Arial"/>
            </a:endParaRPr>
          </a:p>
          <a:p>
            <a:pPr marL="28575">
              <a:lnSpc>
                <a:spcPct val="100000"/>
              </a:lnSpc>
            </a:pPr>
            <a:r>
              <a:rPr sz="1200" spc="-5" dirty="0">
                <a:solidFill>
                  <a:srgbClr val="7E7E7E"/>
                </a:solidFill>
                <a:latin typeface="Arial"/>
                <a:cs typeface="Arial"/>
              </a:rPr>
              <a:t>dunkelgrau: </a:t>
            </a:r>
            <a:r>
              <a:rPr sz="1200" spc="-5" dirty="0">
                <a:latin typeface="Arial"/>
                <a:cs typeface="Arial"/>
              </a:rPr>
              <a:t>kein</a:t>
            </a:r>
            <a:r>
              <a:rPr sz="1200" spc="-40" dirty="0">
                <a:latin typeface="Arial"/>
                <a:cs typeface="Arial"/>
              </a:rPr>
              <a:t> </a:t>
            </a:r>
            <a:r>
              <a:rPr sz="1200" spc="-5" dirty="0">
                <a:latin typeface="Arial"/>
                <a:cs typeface="Arial"/>
              </a:rPr>
              <a:t>EU-Standard</a:t>
            </a:r>
            <a:endParaRPr sz="1200">
              <a:latin typeface="Arial"/>
              <a:cs typeface="Arial"/>
            </a:endParaRPr>
          </a:p>
        </p:txBody>
      </p:sp>
      <p:sp>
        <p:nvSpPr>
          <p:cNvPr id="11" name="object 11"/>
          <p:cNvSpPr/>
          <p:nvPr/>
        </p:nvSpPr>
        <p:spPr>
          <a:xfrm>
            <a:off x="519683" y="1196339"/>
            <a:ext cx="3092195" cy="1728216"/>
          </a:xfrm>
          <a:prstGeom prst="rect">
            <a:avLst/>
          </a:prstGeom>
          <a:blipFill>
            <a:blip r:embed="rId5" cstate="print"/>
            <a:stretch>
              <a:fillRect/>
            </a:stretch>
          </a:blipFill>
        </p:spPr>
        <p:txBody>
          <a:bodyPr wrap="square" lIns="0" tIns="0" rIns="0" bIns="0" rtlCol="0"/>
          <a:lstStyle/>
          <a:p>
            <a:endParaRPr/>
          </a:p>
        </p:txBody>
      </p:sp>
      <p:sp>
        <p:nvSpPr>
          <p:cNvPr id="12" name="object 12"/>
          <p:cNvSpPr txBox="1"/>
          <p:nvPr/>
        </p:nvSpPr>
        <p:spPr>
          <a:xfrm>
            <a:off x="9098788" y="6511349"/>
            <a:ext cx="135890" cy="196215"/>
          </a:xfrm>
          <a:prstGeom prst="rect">
            <a:avLst/>
          </a:prstGeom>
        </p:spPr>
        <p:txBody>
          <a:bodyPr vert="horz" wrap="square" lIns="0" tIns="0" rIns="0" bIns="0" rtlCol="0">
            <a:spAutoFit/>
          </a:bodyPr>
          <a:lstStyle/>
          <a:p>
            <a:pPr marL="25400">
              <a:lnSpc>
                <a:spcPts val="1425"/>
              </a:lnSpc>
            </a:pPr>
            <a:fld id="{81D60167-4931-47E6-BA6A-407CBD079E47}" type="slidenum">
              <a:rPr sz="1200" spc="-5" dirty="0">
                <a:latin typeface="Arial"/>
                <a:cs typeface="Arial"/>
              </a:rPr>
              <a:t>5</a:t>
            </a:fld>
            <a:endParaRPr sz="1200">
              <a:latin typeface="Arial"/>
              <a:cs typeface="Arial"/>
            </a:endParaRPr>
          </a:p>
        </p:txBody>
      </p:sp>
      <p:sp>
        <p:nvSpPr>
          <p:cNvPr id="13" name="Fußzeilenplatzhalter 12">
            <a:extLst>
              <a:ext uri="{FF2B5EF4-FFF2-40B4-BE49-F238E27FC236}">
                <a16:creationId xmlns:a16="http://schemas.microsoft.com/office/drawing/2014/main" xmlns="" id="{548AFF99-5F8B-4CEB-B230-185AF8788C58}"/>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35609" y="432053"/>
            <a:ext cx="4299585" cy="330835"/>
          </a:xfrm>
          <a:prstGeom prst="rect">
            <a:avLst/>
          </a:prstGeom>
        </p:spPr>
        <p:txBody>
          <a:bodyPr vert="horz" wrap="square" lIns="0" tIns="13335" rIns="0" bIns="0" rtlCol="0">
            <a:spAutoFit/>
          </a:bodyPr>
          <a:lstStyle/>
          <a:p>
            <a:pPr marL="12700">
              <a:lnSpc>
                <a:spcPct val="100000"/>
              </a:lnSpc>
              <a:spcBef>
                <a:spcPts val="105"/>
              </a:spcBef>
            </a:pPr>
            <a:r>
              <a:rPr dirty="0"/>
              <a:t>3. </a:t>
            </a:r>
            <a:r>
              <a:rPr spc="-5" dirty="0"/>
              <a:t>Ist-Situation </a:t>
            </a:r>
            <a:r>
              <a:rPr dirty="0"/>
              <a:t>in</a:t>
            </a:r>
            <a:r>
              <a:rPr spc="-80" dirty="0"/>
              <a:t> </a:t>
            </a:r>
            <a:r>
              <a:rPr dirty="0"/>
              <a:t>Mitteldeutschland</a:t>
            </a:r>
          </a:p>
        </p:txBody>
      </p:sp>
      <p:sp>
        <p:nvSpPr>
          <p:cNvPr id="3" name="object 3"/>
          <p:cNvSpPr/>
          <p:nvPr/>
        </p:nvSpPr>
        <p:spPr>
          <a:xfrm>
            <a:off x="614612" y="1346921"/>
            <a:ext cx="7416867" cy="4499534"/>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9098788" y="6511349"/>
            <a:ext cx="135890" cy="196215"/>
          </a:xfrm>
          <a:prstGeom prst="rect">
            <a:avLst/>
          </a:prstGeom>
        </p:spPr>
        <p:txBody>
          <a:bodyPr vert="horz" wrap="square" lIns="0" tIns="0" rIns="0" bIns="0" rtlCol="0">
            <a:spAutoFit/>
          </a:bodyPr>
          <a:lstStyle/>
          <a:p>
            <a:pPr marL="25400">
              <a:lnSpc>
                <a:spcPts val="1425"/>
              </a:lnSpc>
            </a:pPr>
            <a:fld id="{81D60167-4931-47E6-BA6A-407CBD079E47}" type="slidenum">
              <a:rPr sz="1200" spc="-5" dirty="0">
                <a:latin typeface="Arial"/>
                <a:cs typeface="Arial"/>
              </a:rPr>
              <a:t>6</a:t>
            </a:fld>
            <a:endParaRPr sz="1200">
              <a:latin typeface="Arial"/>
              <a:cs typeface="Arial"/>
            </a:endParaRPr>
          </a:p>
        </p:txBody>
      </p:sp>
      <p:sp>
        <p:nvSpPr>
          <p:cNvPr id="6" name="Fußzeilenplatzhalter 5">
            <a:extLst>
              <a:ext uri="{FF2B5EF4-FFF2-40B4-BE49-F238E27FC236}">
                <a16:creationId xmlns:a16="http://schemas.microsoft.com/office/drawing/2014/main" xmlns="" id="{AFA40A8F-2FC5-4083-9719-6CDBD7C44BA5}"/>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39267" y="420751"/>
            <a:ext cx="4882515" cy="330835"/>
          </a:xfrm>
          <a:prstGeom prst="rect">
            <a:avLst/>
          </a:prstGeom>
        </p:spPr>
        <p:txBody>
          <a:bodyPr vert="horz" wrap="square" lIns="0" tIns="13335" rIns="0" bIns="0" rtlCol="0">
            <a:spAutoFit/>
          </a:bodyPr>
          <a:lstStyle/>
          <a:p>
            <a:pPr marL="12700">
              <a:lnSpc>
                <a:spcPct val="100000"/>
              </a:lnSpc>
              <a:spcBef>
                <a:spcPts val="105"/>
              </a:spcBef>
            </a:pPr>
            <a:r>
              <a:rPr dirty="0"/>
              <a:t>4. Entwicklung im</a:t>
            </a:r>
            <a:r>
              <a:rPr spc="-135" dirty="0"/>
              <a:t> </a:t>
            </a:r>
            <a:r>
              <a:rPr spc="-5" dirty="0"/>
              <a:t>ZVNL-Verbandsgebiet</a:t>
            </a:r>
          </a:p>
        </p:txBody>
      </p:sp>
      <p:sp>
        <p:nvSpPr>
          <p:cNvPr id="3" name="object 3"/>
          <p:cNvSpPr txBox="1"/>
          <p:nvPr/>
        </p:nvSpPr>
        <p:spPr>
          <a:xfrm>
            <a:off x="523443" y="1532636"/>
            <a:ext cx="8267700" cy="4451860"/>
          </a:xfrm>
          <a:prstGeom prst="rect">
            <a:avLst/>
          </a:prstGeom>
        </p:spPr>
        <p:txBody>
          <a:bodyPr vert="horz" wrap="square" lIns="0" tIns="12065" rIns="0" bIns="0" rtlCol="0">
            <a:spAutoFit/>
          </a:bodyPr>
          <a:lstStyle/>
          <a:p>
            <a:pPr marL="305435" marR="86360" indent="-287020">
              <a:lnSpc>
                <a:spcPct val="100000"/>
              </a:lnSpc>
              <a:spcBef>
                <a:spcPts val="95"/>
              </a:spcBef>
              <a:buClr>
                <a:srgbClr val="FF0000"/>
              </a:buClr>
              <a:buFont typeface="Wingdings"/>
              <a:buChar char=""/>
              <a:tabLst>
                <a:tab pos="306070" algn="l"/>
              </a:tabLst>
            </a:pPr>
            <a:r>
              <a:rPr sz="1600" spc="-5" dirty="0">
                <a:latin typeface="Arial"/>
                <a:cs typeface="Arial"/>
              </a:rPr>
              <a:t>Bis 1990 nur teilweise im S-Bahn-Netz (alt) 55 cm Bahnsteighöhe </a:t>
            </a:r>
            <a:r>
              <a:rPr sz="1600" spc="-10" dirty="0">
                <a:latin typeface="Arial"/>
                <a:cs typeface="Arial"/>
              </a:rPr>
              <a:t>sowie </a:t>
            </a:r>
            <a:r>
              <a:rPr sz="1600" spc="-5" dirty="0">
                <a:latin typeface="Arial"/>
                <a:cs typeface="Arial"/>
              </a:rPr>
              <a:t>im Leipzig </a:t>
            </a:r>
            <a:r>
              <a:rPr sz="1600" spc="-10" dirty="0">
                <a:latin typeface="Arial"/>
                <a:cs typeface="Arial"/>
              </a:rPr>
              <a:t>Hbf  </a:t>
            </a:r>
            <a:r>
              <a:rPr sz="1600" spc="-5" dirty="0">
                <a:latin typeface="Arial"/>
                <a:cs typeface="Arial"/>
              </a:rPr>
              <a:t>verschiedene Bahnsteighöhen, ansonsten 38 cm und</a:t>
            </a:r>
            <a:r>
              <a:rPr sz="1600" spc="10" dirty="0">
                <a:latin typeface="Arial"/>
                <a:cs typeface="Arial"/>
              </a:rPr>
              <a:t> </a:t>
            </a:r>
            <a:r>
              <a:rPr sz="1600" spc="-15" dirty="0">
                <a:latin typeface="Arial"/>
                <a:cs typeface="Arial"/>
              </a:rPr>
              <a:t>geringer.</a:t>
            </a:r>
            <a:endParaRPr sz="1600" dirty="0">
              <a:latin typeface="Arial"/>
              <a:cs typeface="Arial"/>
            </a:endParaRPr>
          </a:p>
          <a:p>
            <a:pPr>
              <a:lnSpc>
                <a:spcPct val="100000"/>
              </a:lnSpc>
              <a:buChar char=""/>
            </a:pPr>
            <a:endParaRPr sz="2250" dirty="0">
              <a:latin typeface="Times New Roman"/>
              <a:cs typeface="Times New Roman"/>
            </a:endParaRPr>
          </a:p>
          <a:p>
            <a:pPr marL="305435" indent="-287020">
              <a:lnSpc>
                <a:spcPct val="100000"/>
              </a:lnSpc>
              <a:buClr>
                <a:srgbClr val="FF0000"/>
              </a:buClr>
              <a:buFont typeface="Wingdings"/>
              <a:buChar char=""/>
              <a:tabLst>
                <a:tab pos="306070" algn="l"/>
              </a:tabLst>
            </a:pPr>
            <a:r>
              <a:rPr sz="1600" spc="-5" dirty="0">
                <a:latin typeface="Arial"/>
                <a:cs typeface="Arial"/>
              </a:rPr>
              <a:t>Ab 1996 Umbau Leipzig Hbf auf (fast) einheitlich 76 cm</a:t>
            </a:r>
            <a:r>
              <a:rPr sz="1600" spc="100" dirty="0">
                <a:latin typeface="Arial"/>
                <a:cs typeface="Arial"/>
              </a:rPr>
              <a:t> </a:t>
            </a:r>
            <a:r>
              <a:rPr sz="1600" spc="-5" dirty="0">
                <a:latin typeface="Arial"/>
                <a:cs typeface="Arial"/>
              </a:rPr>
              <a:t>Bahnsteighöhe,</a:t>
            </a:r>
            <a:endParaRPr sz="1600" dirty="0">
              <a:latin typeface="Arial"/>
              <a:cs typeface="Arial"/>
            </a:endParaRPr>
          </a:p>
          <a:p>
            <a:pPr marL="283845">
              <a:lnSpc>
                <a:spcPct val="100000"/>
              </a:lnSpc>
              <a:spcBef>
                <a:spcPts val="600"/>
              </a:spcBef>
            </a:pPr>
            <a:r>
              <a:rPr sz="1600" b="1" spc="-5" dirty="0">
                <a:solidFill>
                  <a:srgbClr val="FF0000"/>
                </a:solidFill>
                <a:latin typeface="Arial"/>
                <a:cs typeface="Arial"/>
              </a:rPr>
              <a:t>außer Bahnsteige Leipzig Hbf </a:t>
            </a:r>
            <a:r>
              <a:rPr sz="1600" b="1" spc="-10" dirty="0" err="1">
                <a:solidFill>
                  <a:srgbClr val="FF0000"/>
                </a:solidFill>
                <a:latin typeface="Arial"/>
                <a:cs typeface="Arial"/>
              </a:rPr>
              <a:t>Tiefstation</a:t>
            </a:r>
            <a:r>
              <a:rPr sz="1600" b="1" spc="-10" dirty="0">
                <a:solidFill>
                  <a:srgbClr val="FF0000"/>
                </a:solidFill>
                <a:latin typeface="Arial"/>
                <a:cs typeface="Arial"/>
              </a:rPr>
              <a:t> </a:t>
            </a:r>
            <a:r>
              <a:rPr lang="de-DE" sz="1600" b="1" spc="-10" dirty="0">
                <a:solidFill>
                  <a:srgbClr val="FF0000"/>
                </a:solidFill>
                <a:latin typeface="Arial"/>
                <a:cs typeface="Arial"/>
              </a:rPr>
              <a:t>im </a:t>
            </a:r>
            <a:r>
              <a:rPr sz="1600" b="1" spc="-20" dirty="0">
                <a:solidFill>
                  <a:srgbClr val="FF0000"/>
                </a:solidFill>
                <a:latin typeface="Arial"/>
                <a:cs typeface="Arial"/>
              </a:rPr>
              <a:t>City-Tunnel </a:t>
            </a:r>
            <a:r>
              <a:rPr lang="de-DE" sz="1600" b="1" spc="-20" dirty="0">
                <a:solidFill>
                  <a:srgbClr val="FF0000"/>
                </a:solidFill>
                <a:latin typeface="Arial"/>
                <a:cs typeface="Arial"/>
              </a:rPr>
              <a:t>alle Bahnsteige </a:t>
            </a:r>
            <a:r>
              <a:rPr sz="1600" b="1" spc="-5" dirty="0" err="1">
                <a:solidFill>
                  <a:srgbClr val="FF0000"/>
                </a:solidFill>
                <a:latin typeface="Arial"/>
                <a:cs typeface="Arial"/>
              </a:rPr>
              <a:t>mit</a:t>
            </a:r>
            <a:r>
              <a:rPr sz="1600" b="1" spc="-5" dirty="0">
                <a:solidFill>
                  <a:srgbClr val="FF0000"/>
                </a:solidFill>
                <a:latin typeface="Arial"/>
                <a:cs typeface="Arial"/>
              </a:rPr>
              <a:t> 55 cm</a:t>
            </a:r>
            <a:r>
              <a:rPr sz="1600" spc="-5" dirty="0">
                <a:solidFill>
                  <a:srgbClr val="FF0000"/>
                </a:solidFill>
                <a:latin typeface="Arial"/>
                <a:cs typeface="Arial"/>
              </a:rPr>
              <a:t>!</a:t>
            </a:r>
            <a:endParaRPr sz="1600" dirty="0">
              <a:latin typeface="Arial"/>
              <a:cs typeface="Arial"/>
            </a:endParaRPr>
          </a:p>
          <a:p>
            <a:pPr marL="283845" marR="5080">
              <a:lnSpc>
                <a:spcPct val="100000"/>
              </a:lnSpc>
              <a:spcBef>
                <a:spcPts val="605"/>
              </a:spcBef>
            </a:pPr>
            <a:r>
              <a:rPr sz="1600" spc="-5" dirty="0">
                <a:latin typeface="Arial"/>
                <a:cs typeface="Arial"/>
              </a:rPr>
              <a:t>Mit </a:t>
            </a:r>
            <a:r>
              <a:rPr sz="1600" spc="-10" dirty="0">
                <a:latin typeface="Arial"/>
                <a:cs typeface="Arial"/>
              </a:rPr>
              <a:t>den „Netzergänzenden Maßnahmen </a:t>
            </a:r>
            <a:r>
              <a:rPr sz="1600" spc="-5" dirty="0">
                <a:latin typeface="Arial"/>
                <a:cs typeface="Arial"/>
              </a:rPr>
              <a:t>zum CTL“ </a:t>
            </a:r>
            <a:r>
              <a:rPr sz="1600" spc="-10" dirty="0">
                <a:latin typeface="Arial"/>
                <a:cs typeface="Arial"/>
              </a:rPr>
              <a:t>wurden </a:t>
            </a:r>
            <a:r>
              <a:rPr sz="1600" spc="-5" dirty="0">
                <a:latin typeface="Arial"/>
                <a:cs typeface="Arial"/>
              </a:rPr>
              <a:t>bis </a:t>
            </a:r>
            <a:r>
              <a:rPr sz="1600" spc="-10" dirty="0">
                <a:latin typeface="Arial"/>
                <a:cs typeface="Arial"/>
              </a:rPr>
              <a:t>2013 </a:t>
            </a:r>
            <a:r>
              <a:rPr sz="1600" spc="-5" dirty="0">
                <a:latin typeface="Arial"/>
                <a:cs typeface="Arial"/>
              </a:rPr>
              <a:t>alle entsprechenden  </a:t>
            </a:r>
            <a:r>
              <a:rPr sz="1600" spc="-10" dirty="0">
                <a:latin typeface="Arial"/>
                <a:cs typeface="Arial"/>
              </a:rPr>
              <a:t>Verkehrsstationen </a:t>
            </a:r>
            <a:r>
              <a:rPr sz="1600" spc="-5" dirty="0">
                <a:latin typeface="Arial"/>
                <a:cs typeface="Arial"/>
              </a:rPr>
              <a:t>auf 55 cm neu</a:t>
            </a:r>
            <a:r>
              <a:rPr sz="1600" spc="25" dirty="0">
                <a:latin typeface="Arial"/>
                <a:cs typeface="Arial"/>
              </a:rPr>
              <a:t> </a:t>
            </a:r>
            <a:r>
              <a:rPr sz="1600" spc="-5" dirty="0">
                <a:latin typeface="Arial"/>
                <a:cs typeface="Arial"/>
              </a:rPr>
              <a:t>gebaut.</a:t>
            </a:r>
            <a:endParaRPr sz="1600" dirty="0">
              <a:latin typeface="Arial"/>
              <a:cs typeface="Arial"/>
            </a:endParaRPr>
          </a:p>
          <a:p>
            <a:pPr marL="257810" indent="-245110">
              <a:lnSpc>
                <a:spcPct val="100000"/>
              </a:lnSpc>
              <a:spcBef>
                <a:spcPts val="1050"/>
              </a:spcBef>
              <a:buClr>
                <a:srgbClr val="FF0000"/>
              </a:buClr>
              <a:buSzPct val="112500"/>
              <a:buFont typeface="Wingdings"/>
              <a:buChar char=""/>
              <a:tabLst>
                <a:tab pos="258445" algn="l"/>
              </a:tabLst>
            </a:pPr>
            <a:r>
              <a:rPr sz="1600" b="1" spc="-5" dirty="0">
                <a:latin typeface="Arial"/>
                <a:cs typeface="Arial"/>
              </a:rPr>
              <a:t>Besonderheiten</a:t>
            </a:r>
            <a:endParaRPr sz="1600" dirty="0">
              <a:latin typeface="Arial"/>
              <a:cs typeface="Arial"/>
            </a:endParaRPr>
          </a:p>
          <a:p>
            <a:pPr marL="241300">
              <a:lnSpc>
                <a:spcPct val="100000"/>
              </a:lnSpc>
              <a:spcBef>
                <a:spcPts val="650"/>
              </a:spcBef>
            </a:pPr>
            <a:r>
              <a:rPr sz="1600" spc="-5" dirty="0">
                <a:latin typeface="Arial"/>
                <a:cs typeface="Arial"/>
              </a:rPr>
              <a:t>22 Bahnsteigkanten mit 76</a:t>
            </a:r>
            <a:r>
              <a:rPr sz="1600" spc="25" dirty="0">
                <a:latin typeface="Arial"/>
                <a:cs typeface="Arial"/>
              </a:rPr>
              <a:t> </a:t>
            </a:r>
            <a:r>
              <a:rPr sz="1600" spc="-5" dirty="0">
                <a:latin typeface="Arial"/>
                <a:cs typeface="Arial"/>
              </a:rPr>
              <a:t>cm</a:t>
            </a:r>
            <a:endParaRPr sz="1600" dirty="0">
              <a:latin typeface="Arial"/>
              <a:cs typeface="Arial"/>
            </a:endParaRPr>
          </a:p>
          <a:p>
            <a:pPr marL="927100">
              <a:lnSpc>
                <a:spcPct val="100000"/>
              </a:lnSpc>
            </a:pPr>
            <a:r>
              <a:rPr sz="1600" spc="-5" dirty="0">
                <a:latin typeface="Arial"/>
                <a:cs typeface="Arial"/>
              </a:rPr>
              <a:t>davon 16 Leipzig Hbf oben und nur 3 Stationen in der</a:t>
            </a:r>
            <a:r>
              <a:rPr sz="1600" spc="50" dirty="0">
                <a:latin typeface="Arial"/>
                <a:cs typeface="Arial"/>
              </a:rPr>
              <a:t> </a:t>
            </a:r>
            <a:r>
              <a:rPr sz="1600" spc="-5" dirty="0">
                <a:latin typeface="Arial"/>
                <a:cs typeface="Arial"/>
              </a:rPr>
              <a:t>Region</a:t>
            </a:r>
            <a:endParaRPr sz="1600" dirty="0">
              <a:latin typeface="Arial"/>
              <a:cs typeface="Arial"/>
            </a:endParaRPr>
          </a:p>
          <a:p>
            <a:pPr>
              <a:lnSpc>
                <a:spcPct val="100000"/>
              </a:lnSpc>
              <a:spcBef>
                <a:spcPts val="25"/>
              </a:spcBef>
            </a:pPr>
            <a:endParaRPr sz="1650" dirty="0">
              <a:latin typeface="Times New Roman"/>
              <a:cs typeface="Times New Roman"/>
            </a:endParaRPr>
          </a:p>
          <a:p>
            <a:pPr marL="927100" marR="2271395">
              <a:lnSpc>
                <a:spcPct val="100000"/>
              </a:lnSpc>
            </a:pPr>
            <a:r>
              <a:rPr sz="1600" spc="-5" dirty="0">
                <a:latin typeface="Arial"/>
                <a:cs typeface="Arial"/>
              </a:rPr>
              <a:t>¾ aller Zugfahrten werden über Leipzig </a:t>
            </a:r>
            <a:r>
              <a:rPr sz="1600" spc="-10" dirty="0">
                <a:latin typeface="Arial"/>
                <a:cs typeface="Arial"/>
              </a:rPr>
              <a:t>Hbf </a:t>
            </a:r>
            <a:r>
              <a:rPr sz="1600" spc="-5" dirty="0">
                <a:latin typeface="Arial"/>
                <a:cs typeface="Arial"/>
              </a:rPr>
              <a:t>tief realisiert  an 55 cm</a:t>
            </a:r>
            <a:r>
              <a:rPr sz="1600" spc="0" dirty="0">
                <a:latin typeface="Arial"/>
                <a:cs typeface="Arial"/>
              </a:rPr>
              <a:t> </a:t>
            </a:r>
            <a:r>
              <a:rPr sz="1600" spc="-5" dirty="0">
                <a:latin typeface="Arial"/>
                <a:cs typeface="Arial"/>
              </a:rPr>
              <a:t>Bahnsteigkanten</a:t>
            </a:r>
            <a:endParaRPr sz="1600" dirty="0">
              <a:latin typeface="Arial"/>
              <a:cs typeface="Arial"/>
            </a:endParaRPr>
          </a:p>
          <a:p>
            <a:pPr>
              <a:lnSpc>
                <a:spcPct val="100000"/>
              </a:lnSpc>
              <a:spcBef>
                <a:spcPts val="20"/>
              </a:spcBef>
            </a:pPr>
            <a:endParaRPr sz="1650" dirty="0">
              <a:latin typeface="Times New Roman"/>
              <a:cs typeface="Times New Roman"/>
            </a:endParaRPr>
          </a:p>
          <a:p>
            <a:pPr marL="927100">
              <a:lnSpc>
                <a:spcPct val="100000"/>
              </a:lnSpc>
            </a:pPr>
            <a:r>
              <a:rPr sz="1600" spc="-5" dirty="0">
                <a:latin typeface="Arial"/>
                <a:cs typeface="Arial"/>
              </a:rPr>
              <a:t>SPFV in Leipzig </a:t>
            </a:r>
            <a:r>
              <a:rPr sz="1600" spc="-10" dirty="0">
                <a:latin typeface="Arial"/>
                <a:cs typeface="Arial"/>
              </a:rPr>
              <a:t>Hbf </a:t>
            </a:r>
            <a:r>
              <a:rPr sz="1600" spc="-5" dirty="0">
                <a:latin typeface="Arial"/>
                <a:cs typeface="Arial"/>
              </a:rPr>
              <a:t>(oben) konzentriert sich auf 6 von</a:t>
            </a:r>
            <a:r>
              <a:rPr sz="1600" spc="60" dirty="0">
                <a:latin typeface="Arial"/>
                <a:cs typeface="Arial"/>
              </a:rPr>
              <a:t> </a:t>
            </a:r>
            <a:r>
              <a:rPr sz="1600" spc="-5" dirty="0">
                <a:latin typeface="Arial"/>
                <a:cs typeface="Arial"/>
              </a:rPr>
              <a:t>18</a:t>
            </a:r>
            <a:endParaRPr sz="1600" dirty="0">
              <a:latin typeface="Arial"/>
              <a:cs typeface="Arial"/>
            </a:endParaRPr>
          </a:p>
          <a:p>
            <a:pPr marL="927100">
              <a:lnSpc>
                <a:spcPct val="100000"/>
              </a:lnSpc>
            </a:pPr>
            <a:r>
              <a:rPr sz="1600" spc="-5" dirty="0">
                <a:latin typeface="Arial"/>
                <a:cs typeface="Arial"/>
              </a:rPr>
              <a:t>Bahnsteigkanten</a:t>
            </a:r>
            <a:endParaRPr sz="1600" dirty="0">
              <a:latin typeface="Arial"/>
              <a:cs typeface="Arial"/>
            </a:endParaRPr>
          </a:p>
        </p:txBody>
      </p:sp>
      <p:sp>
        <p:nvSpPr>
          <p:cNvPr id="6" name="Fußzeilenplatzhalter 5">
            <a:extLst>
              <a:ext uri="{FF2B5EF4-FFF2-40B4-BE49-F238E27FC236}">
                <a16:creationId xmlns:a16="http://schemas.microsoft.com/office/drawing/2014/main" xmlns="" id="{43F979A0-4BBB-4ECE-847A-EAB0F38EFD44}"/>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2891" y="1287932"/>
            <a:ext cx="6910705" cy="1927860"/>
          </a:xfrm>
          <a:prstGeom prst="rect">
            <a:avLst/>
          </a:prstGeom>
        </p:spPr>
        <p:txBody>
          <a:bodyPr vert="horz" wrap="square" lIns="0" tIns="12700" rIns="0" bIns="0" rtlCol="0">
            <a:spAutoFit/>
          </a:bodyPr>
          <a:lstStyle/>
          <a:p>
            <a:pPr marL="370840" marR="71120" indent="-358140">
              <a:lnSpc>
                <a:spcPct val="130000"/>
              </a:lnSpc>
              <a:spcBef>
                <a:spcPts val="100"/>
              </a:spcBef>
              <a:buClr>
                <a:srgbClr val="FF0000"/>
              </a:buClr>
              <a:buFont typeface="Wingdings"/>
              <a:buChar char=""/>
              <a:tabLst>
                <a:tab pos="370205" algn="l"/>
                <a:tab pos="370840" algn="l"/>
              </a:tabLst>
            </a:pPr>
            <a:r>
              <a:rPr sz="1600" spc="-5" dirty="0">
                <a:latin typeface="Arial"/>
                <a:cs typeface="Arial"/>
              </a:rPr>
              <a:t>Der ZVNL hat in Übereinstimmung mit den Nachbaraufgabenträgern bei  </a:t>
            </a:r>
            <a:r>
              <a:rPr sz="1600" spc="-10" dirty="0">
                <a:latin typeface="Arial"/>
                <a:cs typeface="Arial"/>
              </a:rPr>
              <a:t>Neubauten </a:t>
            </a:r>
            <a:r>
              <a:rPr sz="1600" spc="-5" dirty="0">
                <a:latin typeface="Arial"/>
                <a:cs typeface="Arial"/>
              </a:rPr>
              <a:t>immer eine Bahnsteighöhe von 55 cm</a:t>
            </a:r>
            <a:r>
              <a:rPr sz="1600" spc="60" dirty="0">
                <a:latin typeface="Arial"/>
                <a:cs typeface="Arial"/>
              </a:rPr>
              <a:t> </a:t>
            </a:r>
            <a:r>
              <a:rPr sz="1600" spc="-5" dirty="0">
                <a:latin typeface="Arial"/>
                <a:cs typeface="Arial"/>
              </a:rPr>
              <a:t>gefordert.</a:t>
            </a:r>
            <a:endParaRPr sz="1600" dirty="0">
              <a:latin typeface="Arial"/>
              <a:cs typeface="Arial"/>
            </a:endParaRPr>
          </a:p>
          <a:p>
            <a:pPr>
              <a:lnSpc>
                <a:spcPct val="100000"/>
              </a:lnSpc>
              <a:spcBef>
                <a:spcPts val="25"/>
              </a:spcBef>
              <a:buClr>
                <a:srgbClr val="FF0000"/>
              </a:buClr>
              <a:buFont typeface="Wingdings"/>
              <a:buChar char=""/>
            </a:pPr>
            <a:endParaRPr sz="2650" dirty="0">
              <a:latin typeface="Times New Roman"/>
              <a:cs typeface="Times New Roman"/>
            </a:endParaRPr>
          </a:p>
          <a:p>
            <a:pPr marL="370840" indent="-358140">
              <a:lnSpc>
                <a:spcPct val="100000"/>
              </a:lnSpc>
              <a:buClr>
                <a:srgbClr val="FF0000"/>
              </a:buClr>
              <a:buFont typeface="Wingdings"/>
              <a:buChar char=""/>
              <a:tabLst>
                <a:tab pos="370205" algn="l"/>
                <a:tab pos="370840" algn="l"/>
              </a:tabLst>
            </a:pPr>
            <a:r>
              <a:rPr sz="1600" spc="-5" dirty="0">
                <a:latin typeface="Arial"/>
                <a:cs typeface="Arial"/>
              </a:rPr>
              <a:t>Die Fahrzeugausschreibung </a:t>
            </a:r>
            <a:r>
              <a:rPr sz="1600" spc="-10" dirty="0">
                <a:latin typeface="Arial"/>
                <a:cs typeface="Arial"/>
              </a:rPr>
              <a:t>war </a:t>
            </a:r>
            <a:r>
              <a:rPr sz="1600" spc="-5" dirty="0">
                <a:latin typeface="Arial"/>
                <a:cs typeface="Arial"/>
              </a:rPr>
              <a:t>immer auf dieses Maß</a:t>
            </a:r>
            <a:r>
              <a:rPr sz="1600" spc="75" dirty="0">
                <a:latin typeface="Arial"/>
                <a:cs typeface="Arial"/>
              </a:rPr>
              <a:t> </a:t>
            </a:r>
            <a:r>
              <a:rPr sz="1600" spc="-5" dirty="0">
                <a:latin typeface="Arial"/>
                <a:cs typeface="Arial"/>
              </a:rPr>
              <a:t>ausgerichtet,</a:t>
            </a:r>
            <a:endParaRPr sz="1600" dirty="0">
              <a:latin typeface="Arial"/>
              <a:cs typeface="Arial"/>
            </a:endParaRPr>
          </a:p>
          <a:p>
            <a:pPr marL="354965" marR="5080" indent="15240">
              <a:lnSpc>
                <a:spcPct val="130000"/>
              </a:lnSpc>
            </a:pPr>
            <a:r>
              <a:rPr sz="1600" spc="-5" dirty="0">
                <a:latin typeface="Arial"/>
                <a:cs typeface="Arial"/>
              </a:rPr>
              <a:t>d. h. </a:t>
            </a:r>
            <a:r>
              <a:rPr sz="1600" spc="-10" dirty="0">
                <a:latin typeface="Arial"/>
                <a:cs typeface="Arial"/>
              </a:rPr>
              <a:t>Wagenbodenhöhe </a:t>
            </a:r>
            <a:r>
              <a:rPr sz="1600" spc="-5" dirty="0">
                <a:latin typeface="Arial"/>
                <a:cs typeface="Arial"/>
              </a:rPr>
              <a:t>aller Züge im ZVNL (</a:t>
            </a:r>
            <a:r>
              <a:rPr sz="1600" spc="-5" dirty="0" err="1">
                <a:latin typeface="Arial"/>
                <a:cs typeface="Arial"/>
              </a:rPr>
              <a:t>davon</a:t>
            </a:r>
            <a:r>
              <a:rPr sz="1600" spc="-5" dirty="0">
                <a:latin typeface="Arial"/>
                <a:cs typeface="Arial"/>
              </a:rPr>
              <a:t> </a:t>
            </a:r>
            <a:r>
              <a:rPr sz="1600" spc="-5" dirty="0" err="1">
                <a:latin typeface="Arial"/>
                <a:cs typeface="Arial"/>
              </a:rPr>
              <a:t>allein</a:t>
            </a:r>
            <a:r>
              <a:rPr sz="1600" spc="-5" dirty="0">
                <a:latin typeface="Arial"/>
                <a:cs typeface="Arial"/>
              </a:rPr>
              <a:t> </a:t>
            </a:r>
            <a:r>
              <a:rPr lang="de-DE" sz="1600" spc="-5" dirty="0">
                <a:latin typeface="Arial"/>
                <a:cs typeface="Arial"/>
              </a:rPr>
              <a:t>80</a:t>
            </a:r>
            <a:r>
              <a:rPr sz="1600" spc="-5" dirty="0">
                <a:latin typeface="Arial"/>
                <a:cs typeface="Arial"/>
              </a:rPr>
              <a:t> Fahrzeuge  des MDSB-</a:t>
            </a:r>
            <a:r>
              <a:rPr sz="1600" spc="-5" dirty="0" err="1">
                <a:latin typeface="Arial"/>
                <a:cs typeface="Arial"/>
              </a:rPr>
              <a:t>Netzes</a:t>
            </a:r>
            <a:r>
              <a:rPr sz="1600" spc="-5" dirty="0">
                <a:latin typeface="Arial"/>
                <a:cs typeface="Arial"/>
              </a:rPr>
              <a:t>) 60</a:t>
            </a:r>
            <a:r>
              <a:rPr sz="1600" spc="30" dirty="0">
                <a:latin typeface="Arial"/>
                <a:cs typeface="Arial"/>
              </a:rPr>
              <a:t> </a:t>
            </a:r>
            <a:r>
              <a:rPr sz="1600" spc="-5" dirty="0">
                <a:latin typeface="Arial"/>
                <a:cs typeface="Arial"/>
              </a:rPr>
              <a:t>cm.</a:t>
            </a:r>
            <a:endParaRPr sz="1600" dirty="0">
              <a:latin typeface="Arial"/>
              <a:cs typeface="Arial"/>
            </a:endParaRPr>
          </a:p>
        </p:txBody>
      </p:sp>
      <p:sp>
        <p:nvSpPr>
          <p:cNvPr id="3" name="object 3"/>
          <p:cNvSpPr txBox="1"/>
          <p:nvPr/>
        </p:nvSpPr>
        <p:spPr>
          <a:xfrm>
            <a:off x="875791" y="5846165"/>
            <a:ext cx="6966584" cy="269240"/>
          </a:xfrm>
          <a:prstGeom prst="rect">
            <a:avLst/>
          </a:prstGeom>
        </p:spPr>
        <p:txBody>
          <a:bodyPr vert="horz" wrap="square" lIns="0" tIns="12065" rIns="0" bIns="0" rtlCol="0">
            <a:spAutoFit/>
          </a:bodyPr>
          <a:lstStyle/>
          <a:p>
            <a:pPr marL="12700">
              <a:lnSpc>
                <a:spcPct val="100000"/>
              </a:lnSpc>
              <a:spcBef>
                <a:spcPts val="95"/>
              </a:spcBef>
            </a:pPr>
            <a:r>
              <a:rPr sz="1600" b="1" spc="-5" dirty="0">
                <a:solidFill>
                  <a:srgbClr val="FF0000"/>
                </a:solidFill>
                <a:latin typeface="Arial"/>
                <a:cs typeface="Arial"/>
              </a:rPr>
              <a:t>Ziel ZVNL: alle Bahnsteige 55 cm </a:t>
            </a:r>
            <a:r>
              <a:rPr sz="1600" b="1" spc="-10" dirty="0">
                <a:solidFill>
                  <a:srgbClr val="FF0000"/>
                </a:solidFill>
                <a:latin typeface="Arial"/>
                <a:cs typeface="Arial"/>
              </a:rPr>
              <a:t>und </a:t>
            </a:r>
            <a:r>
              <a:rPr sz="1600" b="1" spc="-5" dirty="0">
                <a:solidFill>
                  <a:srgbClr val="FF0000"/>
                </a:solidFill>
                <a:latin typeface="Arial"/>
                <a:cs typeface="Arial"/>
              </a:rPr>
              <a:t>alle Fahrzeuge 60 cm</a:t>
            </a:r>
            <a:r>
              <a:rPr sz="1600" b="1" spc="200" dirty="0">
                <a:solidFill>
                  <a:srgbClr val="FF0000"/>
                </a:solidFill>
                <a:latin typeface="Arial"/>
                <a:cs typeface="Arial"/>
              </a:rPr>
              <a:t> </a:t>
            </a:r>
            <a:r>
              <a:rPr sz="1600" b="1" spc="-10" dirty="0">
                <a:solidFill>
                  <a:srgbClr val="FF0000"/>
                </a:solidFill>
                <a:latin typeface="Arial"/>
                <a:cs typeface="Arial"/>
              </a:rPr>
              <a:t>Bodenhöhe</a:t>
            </a:r>
            <a:endParaRPr sz="1600">
              <a:latin typeface="Arial"/>
              <a:cs typeface="Arial"/>
            </a:endParaRPr>
          </a:p>
        </p:txBody>
      </p:sp>
      <p:sp>
        <p:nvSpPr>
          <p:cNvPr id="4" name="object 4"/>
          <p:cNvSpPr/>
          <p:nvPr/>
        </p:nvSpPr>
        <p:spPr>
          <a:xfrm>
            <a:off x="457200" y="5894832"/>
            <a:ext cx="327660" cy="196850"/>
          </a:xfrm>
          <a:custGeom>
            <a:avLst/>
            <a:gdLst/>
            <a:ahLst/>
            <a:cxnLst/>
            <a:rect l="l" t="t" r="r" b="b"/>
            <a:pathLst>
              <a:path w="327659" h="196850">
                <a:moveTo>
                  <a:pt x="229362" y="0"/>
                </a:moveTo>
                <a:lnTo>
                  <a:pt x="229362" y="49149"/>
                </a:lnTo>
                <a:lnTo>
                  <a:pt x="0" y="49149"/>
                </a:lnTo>
                <a:lnTo>
                  <a:pt x="0" y="147447"/>
                </a:lnTo>
                <a:lnTo>
                  <a:pt x="229362" y="147447"/>
                </a:lnTo>
                <a:lnTo>
                  <a:pt x="229362" y="196596"/>
                </a:lnTo>
                <a:lnTo>
                  <a:pt x="327659" y="98298"/>
                </a:lnTo>
                <a:lnTo>
                  <a:pt x="229362" y="0"/>
                </a:lnTo>
                <a:close/>
              </a:path>
            </a:pathLst>
          </a:custGeom>
          <a:solidFill>
            <a:srgbClr val="FF0000"/>
          </a:solidFill>
        </p:spPr>
        <p:txBody>
          <a:bodyPr wrap="square" lIns="0" tIns="0" rIns="0" bIns="0" rtlCol="0"/>
          <a:lstStyle/>
          <a:p>
            <a:endParaRPr/>
          </a:p>
        </p:txBody>
      </p:sp>
      <p:sp>
        <p:nvSpPr>
          <p:cNvPr id="5" name="object 5"/>
          <p:cNvSpPr txBox="1">
            <a:spLocks noGrp="1"/>
          </p:cNvSpPr>
          <p:nvPr>
            <p:ph type="title"/>
          </p:nvPr>
        </p:nvSpPr>
        <p:spPr>
          <a:xfrm>
            <a:off x="639267" y="420751"/>
            <a:ext cx="4882515" cy="330835"/>
          </a:xfrm>
          <a:prstGeom prst="rect">
            <a:avLst/>
          </a:prstGeom>
        </p:spPr>
        <p:txBody>
          <a:bodyPr vert="horz" wrap="square" lIns="0" tIns="13335" rIns="0" bIns="0" rtlCol="0">
            <a:spAutoFit/>
          </a:bodyPr>
          <a:lstStyle/>
          <a:p>
            <a:pPr marL="12700">
              <a:lnSpc>
                <a:spcPct val="100000"/>
              </a:lnSpc>
              <a:spcBef>
                <a:spcPts val="105"/>
              </a:spcBef>
            </a:pPr>
            <a:r>
              <a:rPr dirty="0"/>
              <a:t>4. Entwicklung im</a:t>
            </a:r>
            <a:r>
              <a:rPr spc="-135" dirty="0"/>
              <a:t> </a:t>
            </a:r>
            <a:r>
              <a:rPr spc="-5" dirty="0"/>
              <a:t>ZVNL-Verbandsgebiet</a:t>
            </a:r>
          </a:p>
        </p:txBody>
      </p:sp>
      <p:sp>
        <p:nvSpPr>
          <p:cNvPr id="6" name="object 6"/>
          <p:cNvSpPr/>
          <p:nvPr/>
        </p:nvSpPr>
        <p:spPr>
          <a:xfrm>
            <a:off x="3729228" y="3069335"/>
            <a:ext cx="3360420" cy="2519172"/>
          </a:xfrm>
          <a:prstGeom prst="rect">
            <a:avLst/>
          </a:prstGeom>
          <a:blipFill>
            <a:blip r:embed="rId2" cstate="print"/>
            <a:stretch>
              <a:fillRect/>
            </a:stretch>
          </a:blipFill>
        </p:spPr>
        <p:txBody>
          <a:bodyPr wrap="square" lIns="0" tIns="0" rIns="0" bIns="0" rtlCol="0"/>
          <a:lstStyle/>
          <a:p>
            <a:endParaRPr/>
          </a:p>
        </p:txBody>
      </p:sp>
      <p:sp>
        <p:nvSpPr>
          <p:cNvPr id="7" name="object 7"/>
          <p:cNvSpPr/>
          <p:nvPr/>
        </p:nvSpPr>
        <p:spPr>
          <a:xfrm>
            <a:off x="3873246" y="3916426"/>
            <a:ext cx="3967479" cy="1543050"/>
          </a:xfrm>
          <a:custGeom>
            <a:avLst/>
            <a:gdLst/>
            <a:ahLst/>
            <a:cxnLst/>
            <a:rect l="l" t="t" r="r" b="b"/>
            <a:pathLst>
              <a:path w="3967479" h="1543050">
                <a:moveTo>
                  <a:pt x="86359" y="1435735"/>
                </a:moveTo>
                <a:lnTo>
                  <a:pt x="0" y="1529969"/>
                </a:lnTo>
                <a:lnTo>
                  <a:pt x="127126" y="1542542"/>
                </a:lnTo>
                <a:lnTo>
                  <a:pt x="116123" y="1513713"/>
                </a:lnTo>
                <a:lnTo>
                  <a:pt x="95757" y="1513713"/>
                </a:lnTo>
                <a:lnTo>
                  <a:pt x="82168" y="1478153"/>
                </a:lnTo>
                <a:lnTo>
                  <a:pt x="99958" y="1471361"/>
                </a:lnTo>
                <a:lnTo>
                  <a:pt x="86359" y="1435735"/>
                </a:lnTo>
                <a:close/>
              </a:path>
              <a:path w="3967479" h="1543050">
                <a:moveTo>
                  <a:pt x="99958" y="1471361"/>
                </a:moveTo>
                <a:lnTo>
                  <a:pt x="82168" y="1478153"/>
                </a:lnTo>
                <a:lnTo>
                  <a:pt x="95757" y="1513713"/>
                </a:lnTo>
                <a:lnTo>
                  <a:pt x="113532" y="1506926"/>
                </a:lnTo>
                <a:lnTo>
                  <a:pt x="99958" y="1471361"/>
                </a:lnTo>
                <a:close/>
              </a:path>
              <a:path w="3967479" h="1543050">
                <a:moveTo>
                  <a:pt x="113532" y="1506926"/>
                </a:moveTo>
                <a:lnTo>
                  <a:pt x="95757" y="1513713"/>
                </a:lnTo>
                <a:lnTo>
                  <a:pt x="116123" y="1513713"/>
                </a:lnTo>
                <a:lnTo>
                  <a:pt x="113532" y="1506926"/>
                </a:lnTo>
                <a:close/>
              </a:path>
              <a:path w="3967479" h="1543050">
                <a:moveTo>
                  <a:pt x="3953636" y="0"/>
                </a:moveTo>
                <a:lnTo>
                  <a:pt x="99958" y="1471361"/>
                </a:lnTo>
                <a:lnTo>
                  <a:pt x="113532" y="1506926"/>
                </a:lnTo>
                <a:lnTo>
                  <a:pt x="3967226" y="35560"/>
                </a:lnTo>
                <a:lnTo>
                  <a:pt x="3953636" y="0"/>
                </a:lnTo>
                <a:close/>
              </a:path>
            </a:pathLst>
          </a:custGeom>
          <a:solidFill>
            <a:srgbClr val="00AF50"/>
          </a:solidFill>
        </p:spPr>
        <p:txBody>
          <a:bodyPr wrap="square" lIns="0" tIns="0" rIns="0" bIns="0" rtlCol="0"/>
          <a:lstStyle/>
          <a:p>
            <a:endParaRPr/>
          </a:p>
        </p:txBody>
      </p:sp>
      <p:sp>
        <p:nvSpPr>
          <p:cNvPr id="8" name="object 8"/>
          <p:cNvSpPr/>
          <p:nvPr/>
        </p:nvSpPr>
        <p:spPr>
          <a:xfrm>
            <a:off x="6329934" y="5179948"/>
            <a:ext cx="1504315" cy="114300"/>
          </a:xfrm>
          <a:custGeom>
            <a:avLst/>
            <a:gdLst/>
            <a:ahLst/>
            <a:cxnLst/>
            <a:rect l="l" t="t" r="r" b="b"/>
            <a:pathLst>
              <a:path w="1504315" h="114300">
                <a:moveTo>
                  <a:pt x="113537" y="0"/>
                </a:moveTo>
                <a:lnTo>
                  <a:pt x="0" y="58546"/>
                </a:lnTo>
                <a:lnTo>
                  <a:pt x="115062" y="114300"/>
                </a:lnTo>
                <a:lnTo>
                  <a:pt x="114557" y="76453"/>
                </a:lnTo>
                <a:lnTo>
                  <a:pt x="95503" y="76453"/>
                </a:lnTo>
                <a:lnTo>
                  <a:pt x="94995" y="38353"/>
                </a:lnTo>
                <a:lnTo>
                  <a:pt x="114046" y="38104"/>
                </a:lnTo>
                <a:lnTo>
                  <a:pt x="113537" y="0"/>
                </a:lnTo>
                <a:close/>
              </a:path>
              <a:path w="1504315" h="114300">
                <a:moveTo>
                  <a:pt x="114046" y="38104"/>
                </a:moveTo>
                <a:lnTo>
                  <a:pt x="94995" y="38353"/>
                </a:lnTo>
                <a:lnTo>
                  <a:pt x="95503" y="76453"/>
                </a:lnTo>
                <a:lnTo>
                  <a:pt x="114554" y="76204"/>
                </a:lnTo>
                <a:lnTo>
                  <a:pt x="114046" y="38104"/>
                </a:lnTo>
                <a:close/>
              </a:path>
              <a:path w="1504315" h="114300">
                <a:moveTo>
                  <a:pt x="114554" y="76204"/>
                </a:moveTo>
                <a:lnTo>
                  <a:pt x="95503" y="76453"/>
                </a:lnTo>
                <a:lnTo>
                  <a:pt x="114557" y="76453"/>
                </a:lnTo>
                <a:lnTo>
                  <a:pt x="114554" y="76204"/>
                </a:lnTo>
                <a:close/>
              </a:path>
              <a:path w="1504315" h="114300">
                <a:moveTo>
                  <a:pt x="1503552" y="19938"/>
                </a:moveTo>
                <a:lnTo>
                  <a:pt x="114046" y="38104"/>
                </a:lnTo>
                <a:lnTo>
                  <a:pt x="114554" y="76204"/>
                </a:lnTo>
                <a:lnTo>
                  <a:pt x="1504061" y="58038"/>
                </a:lnTo>
                <a:lnTo>
                  <a:pt x="1503552" y="19938"/>
                </a:lnTo>
                <a:close/>
              </a:path>
            </a:pathLst>
          </a:custGeom>
          <a:solidFill>
            <a:srgbClr val="000000"/>
          </a:solidFill>
        </p:spPr>
        <p:txBody>
          <a:bodyPr wrap="square" lIns="0" tIns="0" rIns="0" bIns="0" rtlCol="0"/>
          <a:lstStyle/>
          <a:p>
            <a:endParaRPr/>
          </a:p>
        </p:txBody>
      </p:sp>
      <p:sp>
        <p:nvSpPr>
          <p:cNvPr id="9" name="object 9"/>
          <p:cNvSpPr txBox="1"/>
          <p:nvPr/>
        </p:nvSpPr>
        <p:spPr>
          <a:xfrm>
            <a:off x="7969757" y="5109209"/>
            <a:ext cx="1492250"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Arial"/>
                <a:cs typeface="Arial"/>
              </a:rPr>
              <a:t>Bahnsteighöhe 55</a:t>
            </a:r>
            <a:r>
              <a:rPr sz="1200" spc="-100" dirty="0">
                <a:latin typeface="Arial"/>
                <a:cs typeface="Arial"/>
              </a:rPr>
              <a:t> </a:t>
            </a:r>
            <a:r>
              <a:rPr sz="1200" dirty="0">
                <a:latin typeface="Arial"/>
                <a:cs typeface="Arial"/>
              </a:rPr>
              <a:t>cm</a:t>
            </a:r>
            <a:endParaRPr sz="1200">
              <a:latin typeface="Arial"/>
              <a:cs typeface="Arial"/>
            </a:endParaRPr>
          </a:p>
        </p:txBody>
      </p:sp>
      <p:sp>
        <p:nvSpPr>
          <p:cNvPr id="10" name="object 10"/>
          <p:cNvSpPr txBox="1"/>
          <p:nvPr/>
        </p:nvSpPr>
        <p:spPr>
          <a:xfrm>
            <a:off x="7969757" y="3815842"/>
            <a:ext cx="1544320"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Arial"/>
                <a:cs typeface="Arial"/>
              </a:rPr>
              <a:t>Fahrzeugboden 60</a:t>
            </a:r>
            <a:r>
              <a:rPr sz="1200" spc="-105" dirty="0">
                <a:latin typeface="Arial"/>
                <a:cs typeface="Arial"/>
              </a:rPr>
              <a:t> </a:t>
            </a:r>
            <a:r>
              <a:rPr sz="1200" dirty="0">
                <a:latin typeface="Arial"/>
                <a:cs typeface="Arial"/>
              </a:rPr>
              <a:t>cm</a:t>
            </a:r>
            <a:endParaRPr sz="1200">
              <a:latin typeface="Arial"/>
              <a:cs typeface="Arial"/>
            </a:endParaRPr>
          </a:p>
        </p:txBody>
      </p:sp>
      <p:sp>
        <p:nvSpPr>
          <p:cNvPr id="11" name="Fußzeilenplatzhalter 10">
            <a:extLst>
              <a:ext uri="{FF2B5EF4-FFF2-40B4-BE49-F238E27FC236}">
                <a16:creationId xmlns:a16="http://schemas.microsoft.com/office/drawing/2014/main" xmlns="" id="{48BE9964-D3E3-49A5-8F17-EE4E6850E779}"/>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39267" y="430149"/>
            <a:ext cx="4874895" cy="330835"/>
          </a:xfrm>
          <a:prstGeom prst="rect">
            <a:avLst/>
          </a:prstGeom>
        </p:spPr>
        <p:txBody>
          <a:bodyPr vert="horz" wrap="square" lIns="0" tIns="13335" rIns="0" bIns="0" rtlCol="0">
            <a:spAutoFit/>
          </a:bodyPr>
          <a:lstStyle/>
          <a:p>
            <a:pPr marL="12700">
              <a:lnSpc>
                <a:spcPct val="100000"/>
              </a:lnSpc>
              <a:spcBef>
                <a:spcPts val="105"/>
              </a:spcBef>
            </a:pPr>
            <a:r>
              <a:rPr dirty="0"/>
              <a:t>5. Aktueller Stand</a:t>
            </a:r>
            <a:r>
              <a:rPr spc="-185" dirty="0"/>
              <a:t> </a:t>
            </a:r>
            <a:r>
              <a:rPr spc="-5" dirty="0"/>
              <a:t>ZVNL-Verbandsgebiet</a:t>
            </a:r>
          </a:p>
        </p:txBody>
      </p:sp>
      <p:sp>
        <p:nvSpPr>
          <p:cNvPr id="3" name="object 3"/>
          <p:cNvSpPr/>
          <p:nvPr/>
        </p:nvSpPr>
        <p:spPr>
          <a:xfrm>
            <a:off x="951864" y="2151277"/>
            <a:ext cx="2229739" cy="3227914"/>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4119007" y="1891603"/>
            <a:ext cx="2937841" cy="3752781"/>
          </a:xfrm>
          <a:prstGeom prst="rect">
            <a:avLst/>
          </a:prstGeom>
          <a:blipFill>
            <a:blip r:embed="rId3" cstate="print"/>
            <a:stretch>
              <a:fillRect/>
            </a:stretch>
          </a:blipFill>
        </p:spPr>
        <p:txBody>
          <a:bodyPr wrap="square" lIns="0" tIns="0" rIns="0" bIns="0" rtlCol="0"/>
          <a:lstStyle/>
          <a:p>
            <a:endParaRPr/>
          </a:p>
        </p:txBody>
      </p:sp>
      <p:sp>
        <p:nvSpPr>
          <p:cNvPr id="5" name="object 5"/>
          <p:cNvSpPr txBox="1"/>
          <p:nvPr/>
        </p:nvSpPr>
        <p:spPr>
          <a:xfrm>
            <a:off x="7471664" y="3265423"/>
            <a:ext cx="1605915" cy="1093470"/>
          </a:xfrm>
          <a:prstGeom prst="rect">
            <a:avLst/>
          </a:prstGeom>
        </p:spPr>
        <p:txBody>
          <a:bodyPr vert="horz" wrap="square" lIns="0" tIns="13335" rIns="0" bIns="0" rtlCol="0">
            <a:spAutoFit/>
          </a:bodyPr>
          <a:lstStyle/>
          <a:p>
            <a:pPr marL="12700" marR="5080">
              <a:lnSpc>
                <a:spcPct val="100000"/>
              </a:lnSpc>
              <a:spcBef>
                <a:spcPts val="105"/>
              </a:spcBef>
            </a:pPr>
            <a:r>
              <a:rPr sz="1400" dirty="0">
                <a:latin typeface="Arial"/>
                <a:cs typeface="Arial"/>
              </a:rPr>
              <a:t>Im Sollzustand nur  konkrete</a:t>
            </a:r>
            <a:r>
              <a:rPr sz="1400" spc="-120" dirty="0">
                <a:latin typeface="Arial"/>
                <a:cs typeface="Arial"/>
              </a:rPr>
              <a:t> </a:t>
            </a:r>
            <a:r>
              <a:rPr sz="1400" dirty="0">
                <a:latin typeface="Arial"/>
                <a:cs typeface="Arial"/>
              </a:rPr>
              <a:t>Planungen  und laufende  </a:t>
            </a:r>
            <a:r>
              <a:rPr sz="1400" spc="-5" dirty="0">
                <a:latin typeface="Arial"/>
                <a:cs typeface="Arial"/>
              </a:rPr>
              <a:t>Baumaßnahmen  berücksichtigt.</a:t>
            </a:r>
            <a:endParaRPr sz="1400">
              <a:latin typeface="Arial"/>
              <a:cs typeface="Arial"/>
            </a:endParaRPr>
          </a:p>
        </p:txBody>
      </p:sp>
      <p:sp>
        <p:nvSpPr>
          <p:cNvPr id="6" name="object 6"/>
          <p:cNvSpPr txBox="1"/>
          <p:nvPr/>
        </p:nvSpPr>
        <p:spPr>
          <a:xfrm>
            <a:off x="1284477" y="1861819"/>
            <a:ext cx="1630045" cy="269240"/>
          </a:xfrm>
          <a:prstGeom prst="rect">
            <a:avLst/>
          </a:prstGeom>
        </p:spPr>
        <p:txBody>
          <a:bodyPr vert="horz" wrap="square" lIns="0" tIns="12065" rIns="0" bIns="0" rtlCol="0">
            <a:spAutoFit/>
          </a:bodyPr>
          <a:lstStyle/>
          <a:p>
            <a:pPr marL="12700">
              <a:lnSpc>
                <a:spcPct val="100000"/>
              </a:lnSpc>
              <a:spcBef>
                <a:spcPts val="95"/>
              </a:spcBef>
            </a:pPr>
            <a:r>
              <a:rPr sz="1600" b="1" spc="-5" dirty="0">
                <a:latin typeface="Arial"/>
                <a:cs typeface="Arial"/>
              </a:rPr>
              <a:t>Ist-Zustand</a:t>
            </a:r>
            <a:r>
              <a:rPr sz="1600" b="1" spc="-15" dirty="0">
                <a:latin typeface="Arial"/>
                <a:cs typeface="Arial"/>
              </a:rPr>
              <a:t> </a:t>
            </a:r>
            <a:r>
              <a:rPr sz="1600" b="1" spc="-5" dirty="0">
                <a:latin typeface="Arial"/>
                <a:cs typeface="Arial"/>
              </a:rPr>
              <a:t>2017</a:t>
            </a:r>
            <a:endParaRPr sz="1600">
              <a:latin typeface="Arial"/>
              <a:cs typeface="Arial"/>
            </a:endParaRPr>
          </a:p>
        </p:txBody>
      </p:sp>
      <p:sp>
        <p:nvSpPr>
          <p:cNvPr id="8" name="Fußzeilenplatzhalter 7">
            <a:extLst>
              <a:ext uri="{FF2B5EF4-FFF2-40B4-BE49-F238E27FC236}">
                <a16:creationId xmlns:a16="http://schemas.microsoft.com/office/drawing/2014/main" xmlns="" id="{21567894-9C7A-4EFC-95AA-23CD781FCEF0}"/>
              </a:ext>
            </a:extLst>
          </p:cNvPr>
          <p:cNvSpPr>
            <a:spLocks noGrp="1"/>
          </p:cNvSpPr>
          <p:nvPr>
            <p:ph type="ftr" sz="quarter" idx="5"/>
          </p:nvPr>
        </p:nvSpPr>
        <p:spPr/>
        <p:txBody>
          <a:bodyPr/>
          <a:lstStyle/>
          <a:p>
            <a:pPr marL="12700">
              <a:lnSpc>
                <a:spcPct val="100000"/>
              </a:lnSpc>
              <a:spcBef>
                <a:spcPts val="15"/>
              </a:spcBef>
            </a:pPr>
            <a:r>
              <a:rPr lang="de-DE" spc="-5"/>
              <a:t>6. Jenaer Gespräche zum Recht des ÖPNV, 30.10.2020</a:t>
            </a:r>
            <a:endParaRPr lang="de-DE" spc="-5"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1734</Words>
  <Application>Microsoft Office PowerPoint</Application>
  <PresentationFormat>A4-Papier (210x297 mm)</PresentationFormat>
  <Paragraphs>211</Paragraphs>
  <Slides>19</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19</vt:i4>
      </vt:variant>
    </vt:vector>
  </HeadingPairs>
  <TitlesOfParts>
    <vt:vector size="24" baseType="lpstr">
      <vt:lpstr>Arial</vt:lpstr>
      <vt:lpstr>Calibri</vt:lpstr>
      <vt:lpstr>Times New Roman</vt:lpstr>
      <vt:lpstr>Wingdings</vt:lpstr>
      <vt:lpstr>Office Theme</vt:lpstr>
      <vt:lpstr>PowerPoint-Präsentation</vt:lpstr>
      <vt:lpstr>Inhalt</vt:lpstr>
      <vt:lpstr>1. Historischer Abriss in der Region</vt:lpstr>
      <vt:lpstr>1. Historischer Abriss in der Region</vt:lpstr>
      <vt:lpstr>2. Einordnung in Deutschland und angrenzender Staaten</vt:lpstr>
      <vt:lpstr>3. Ist-Situation in Mitteldeutschland</vt:lpstr>
      <vt:lpstr>4. Entwicklung im ZVNL-Verbandsgebiet</vt:lpstr>
      <vt:lpstr>4. Entwicklung im ZVNL-Verbandsgebiet</vt:lpstr>
      <vt:lpstr>5. Aktueller Stand ZVNL-Verbandsgebiet</vt:lpstr>
      <vt:lpstr>PowerPoint-Präsentation</vt:lpstr>
      <vt:lpstr>PowerPoint-Präsentation</vt:lpstr>
      <vt:lpstr>7. Folgen eines Umbaus der Bahnsteige 55 cm auf 76 cm</vt:lpstr>
      <vt:lpstr>7. Folgen eines Umbaus der  Bahnsteige 55 cm auf 76 cm</vt:lpstr>
      <vt:lpstr>8. Auswirkungen auf Leistungsbestellungen und  Zusatzkosten für den ZVNL in der Übergangszeit</vt:lpstr>
      <vt:lpstr>8. Auswirkungen auf Leistungsbestellungen und  Zusatzkosten für den ZVNL in der Übergangszeit</vt:lpstr>
      <vt:lpstr>9. Auswirkungen auf den Schienenpersonenfernverkehr</vt:lpstr>
      <vt:lpstr>9. Auswirkungen auf den Schienenpersonenfernverkehr</vt:lpstr>
      <vt:lpstr>10. Standpunkte zum Bahnsteighöhenkonzept</vt:lpstr>
      <vt:lpstr>11. Fazit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Kein Folientitel</dc:title>
  <dc:creator>Christian Wolff</dc:creator>
  <cp:lastModifiedBy>Gabriele Weidner</cp:lastModifiedBy>
  <cp:revision>9</cp:revision>
  <dcterms:created xsi:type="dcterms:W3CDTF">2019-08-13T06:28:49Z</dcterms:created>
  <dcterms:modified xsi:type="dcterms:W3CDTF">2020-10-14T07:13:10Z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2018-04-06T00:00:00Z</vt:filetime>
  </property>
  <property fmtid="{D5CDD505-2E9C-101B-9397-08002B2CF9AE}" pid="3" name="Creator">
    <vt:lpwstr>Microsoft® PowerPoint® 2013</vt:lpwstr>
  </property>
  <property fmtid="{D5CDD505-2E9C-101B-9397-08002B2CF9AE}" pid="4" name="LastSaved">
    <vt:filetime>2019-08-13T00:00:00Z</vt:filetime>
  </property>
</Properties>
</file>