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321" r:id="rId2"/>
    <p:sldId id="386" r:id="rId3"/>
    <p:sldId id="387" r:id="rId4"/>
    <p:sldId id="388" r:id="rId5"/>
    <p:sldId id="389" r:id="rId6"/>
    <p:sldId id="390" r:id="rId7"/>
    <p:sldId id="391" r:id="rId8"/>
  </p:sldIdLst>
  <p:sldSz cx="9144000" cy="6858000" type="screen4x3"/>
  <p:notesSz cx="6797675" cy="9926638"/>
  <p:defaultTextStyle>
    <a:defPPr>
      <a:defRPr lang="de-DE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3D3C3F"/>
    <a:srgbClr val="262626"/>
    <a:srgbClr val="FF3399"/>
    <a:srgbClr val="0000CC"/>
    <a:srgbClr val="FF33CC"/>
    <a:srgbClr val="FF0000"/>
    <a:srgbClr val="404040"/>
    <a:srgbClr val="FFF8E5"/>
    <a:srgbClr val="F7D9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12" autoAdjust="0"/>
    <p:restoredTop sz="96323" autoAdjust="0"/>
  </p:normalViewPr>
  <p:slideViewPr>
    <p:cSldViewPr>
      <p:cViewPr varScale="1">
        <p:scale>
          <a:sx n="132" d="100"/>
          <a:sy n="132" d="100"/>
        </p:scale>
        <p:origin x="1434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 altLang="de-DE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DE" altLang="de-DE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 altLang="de-DE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645D0BB-17AE-49E6-84A8-6CF30D60C14C}" type="slidenum">
              <a:rPr lang="de-DE" altLang="de-DE"/>
              <a:pPr/>
              <a:t>‹Nr.›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969256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45D0BB-17AE-49E6-84A8-6CF30D60C14C}" type="slidenum">
              <a:rPr lang="de-DE" altLang="de-DE" smtClean="0"/>
              <a:pPr/>
              <a:t>1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648894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6A0C0F-9ED7-482E-973D-E429BA185FED}" type="slidenum">
              <a:rPr lang="de-DE" altLang="de-DE"/>
              <a:pPr/>
              <a:t>‹Nr.›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715323361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10FB56-65DB-4AFA-9C2F-F2CE6022EB21}" type="slidenum">
              <a:rPr lang="de-DE" altLang="de-DE"/>
              <a:pPr/>
              <a:t>‹Nr.›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2201846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91C60B-B2E4-435C-B205-D210F56CF50D}" type="slidenum">
              <a:rPr lang="de-DE" altLang="de-DE"/>
              <a:pPr/>
              <a:t>‹Nr.›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316494997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de-DE" alt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de-DE" alt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10D5B2C-BDED-40FC-81E2-D295863DF043}" type="slidenum">
              <a:rPr lang="de-DE" altLang="de-DE"/>
              <a:pPr/>
              <a:t>‹Nr.›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681765605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2A267-06CF-4B6E-B74C-D3D9F174205F}" type="slidenum">
              <a:rPr lang="de-DE" altLang="de-DE"/>
              <a:pPr/>
              <a:t>‹Nr.›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959229024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1A71BF-A841-476A-B157-B4E072DC244C}" type="slidenum">
              <a:rPr lang="de-DE" altLang="de-DE"/>
              <a:pPr/>
              <a:t>‹Nr.›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44995810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1F8A8D-E67B-4F30-A31B-0C59D8D8F1B7}" type="slidenum">
              <a:rPr lang="de-DE" altLang="de-DE"/>
              <a:pPr/>
              <a:t>‹Nr.›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314271803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B11A62-75EC-4F60-BCF5-E7A73147AA84}" type="slidenum">
              <a:rPr lang="de-DE" altLang="de-DE"/>
              <a:pPr/>
              <a:t>‹Nr.›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62906138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9531CA-27A3-4723-AA5B-43CBE67C543A}" type="slidenum">
              <a:rPr lang="de-DE" altLang="de-DE"/>
              <a:pPr/>
              <a:t>‹Nr.›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801903824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99F05D-398B-4BEA-AD5B-26A452F17755}" type="slidenum">
              <a:rPr lang="de-DE" altLang="de-DE"/>
              <a:pPr/>
              <a:t>‹Nr.›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448084855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10FDCC-2356-4AA1-A2F3-97CBA34495E4}" type="slidenum">
              <a:rPr lang="de-DE" altLang="de-DE"/>
              <a:pPr/>
              <a:t>‹Nr.›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842525640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0A5DF-9E8D-4D84-8F4E-1C330281111D}" type="slidenum">
              <a:rPr lang="de-DE" altLang="de-DE"/>
              <a:pPr/>
              <a:t>‹Nr.›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569878853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de-DE" altLang="de-DE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de-DE" altLang="de-DE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A349E23-7B2C-40A7-9EA0-C4F7BC7A96F1}" type="slidenum">
              <a:rPr lang="de-DE" altLang="de-DE"/>
              <a:pPr/>
              <a:t>‹Nr.›</a:t>
            </a:fld>
            <a:endParaRPr lang="de-DE" alt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fade/>
  </p:transition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527" y="2068110"/>
            <a:ext cx="8518727" cy="808510"/>
          </a:xfrm>
          <a:ln w="19050">
            <a:noFill/>
            <a:prstDash val="solid"/>
          </a:ln>
        </p:spPr>
        <p:txBody>
          <a:bodyPr lIns="0" rIns="0" anchor="t"/>
          <a:lstStyle/>
          <a:p>
            <a:pPr>
              <a:lnSpc>
                <a:spcPts val="2900"/>
              </a:lnSpc>
            </a:pPr>
            <a:r>
              <a:rPr lang="de-DE" altLang="de-DE" sz="2800" b="1" cap="all" dirty="0">
                <a:solidFill>
                  <a:srgbClr val="3D3C3F"/>
                </a:solidFill>
              </a:rPr>
              <a:t>Wer muss zahlungsunwillige Stromkunden beliefern</a:t>
            </a:r>
            <a:r>
              <a:rPr lang="de-DE" altLang="de-DE" sz="2800" b="1" cap="all" dirty="0" smtClean="0">
                <a:solidFill>
                  <a:srgbClr val="3D3C3F"/>
                </a:solidFill>
              </a:rPr>
              <a:t>?</a:t>
            </a:r>
            <a:br>
              <a:rPr lang="de-DE" altLang="de-DE" sz="2800" b="1" cap="all" dirty="0" smtClean="0">
                <a:solidFill>
                  <a:srgbClr val="3D3C3F"/>
                </a:solidFill>
              </a:rPr>
            </a:br>
            <a:r>
              <a:rPr lang="de-DE" altLang="de-DE" sz="1800" dirty="0">
                <a:solidFill>
                  <a:srgbClr val="3D3C3F"/>
                </a:solidFill>
              </a:rPr>
              <a:t/>
            </a:r>
            <a:br>
              <a:rPr lang="de-DE" altLang="de-DE" sz="1800" dirty="0">
                <a:solidFill>
                  <a:srgbClr val="3D3C3F"/>
                </a:solidFill>
              </a:rPr>
            </a:br>
            <a:endParaRPr lang="de-DE" altLang="de-DE" sz="1800" b="1" dirty="0">
              <a:solidFill>
                <a:srgbClr val="3D3C3F"/>
              </a:solidFill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5220072" y="6035083"/>
            <a:ext cx="2570494" cy="4116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600"/>
              </a:lnSpc>
            </a:pPr>
            <a:r>
              <a:rPr lang="de-DE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Tel. (03 41) 9 94 14 50</a:t>
            </a:r>
          </a:p>
          <a:p>
            <a:pPr algn="r">
              <a:lnSpc>
                <a:spcPts val="1600"/>
              </a:lnSpc>
            </a:pPr>
            <a:r>
              <a:rPr lang="de-DE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info@behrens-rechtsanwaelte.de</a:t>
            </a:r>
            <a:endParaRPr lang="de-DE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1475656" y="6036365"/>
            <a:ext cx="2413866" cy="4103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ts val="1600"/>
              </a:lnSpc>
            </a:pPr>
            <a:r>
              <a:rPr lang="de-DE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Brühl 8, 04109 Leipzig</a:t>
            </a:r>
          </a:p>
          <a:p>
            <a:pPr algn="l">
              <a:lnSpc>
                <a:spcPts val="1600"/>
              </a:lnSpc>
            </a:pPr>
            <a:r>
              <a:rPr lang="de-DE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www.behrens-rechtsanwaelte.de</a:t>
            </a:r>
            <a:endParaRPr lang="de-DE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2891" y="5042320"/>
            <a:ext cx="1980000" cy="637544"/>
          </a:xfrm>
          <a:prstGeom prst="rect">
            <a:avLst/>
          </a:prstGeom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325428" y="4204383"/>
            <a:ext cx="8518727" cy="479968"/>
          </a:xfrm>
          <a:prstGeom prst="rect">
            <a:avLst/>
          </a:prstGeom>
          <a:noFill/>
          <a:ln w="19050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ts val="2900"/>
              </a:lnSpc>
            </a:pPr>
            <a:r>
              <a:rPr lang="de-DE" altLang="de-DE" sz="2400" b="1" dirty="0" smtClean="0">
                <a:solidFill>
                  <a:srgbClr val="3D3C3F"/>
                </a:solidFill>
              </a:rPr>
              <a:t>Dr. Klaus Behrens</a:t>
            </a:r>
            <a:endParaRPr lang="de-DE" altLang="de-DE" sz="2400" dirty="0">
              <a:solidFill>
                <a:srgbClr val="3D3C3F"/>
              </a:solidFill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2891" y="637325"/>
            <a:ext cx="1980000" cy="660372"/>
          </a:xfrm>
          <a:prstGeom prst="rect">
            <a:avLst/>
          </a:prstGeom>
        </p:spPr>
      </p:pic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323527" y="2924944"/>
            <a:ext cx="8518727" cy="808510"/>
          </a:xfrm>
          <a:prstGeom prst="rect">
            <a:avLst/>
          </a:prstGeom>
          <a:noFill/>
          <a:ln w="19050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ts val="2600"/>
              </a:lnSpc>
            </a:pPr>
            <a:r>
              <a:rPr lang="de-DE" altLang="de-DE" sz="1800" dirty="0" smtClean="0">
                <a:solidFill>
                  <a:srgbClr val="3D3C3F"/>
                </a:solidFill>
              </a:rPr>
              <a:t>Vortragsveranstaltung des Instituts für Energiewirtschaftsrecht</a:t>
            </a:r>
            <a:br>
              <a:rPr lang="de-DE" altLang="de-DE" sz="1800" dirty="0" smtClean="0">
                <a:solidFill>
                  <a:srgbClr val="3D3C3F"/>
                </a:solidFill>
              </a:rPr>
            </a:br>
            <a:r>
              <a:rPr lang="de-DE" altLang="de-DE" sz="1800" dirty="0" smtClean="0">
                <a:solidFill>
                  <a:srgbClr val="3D3C3F"/>
                </a:solidFill>
              </a:rPr>
              <a:t>zur Grundversorgung mit Energie am 05.02.2020</a:t>
            </a:r>
            <a:br>
              <a:rPr lang="de-DE" altLang="de-DE" sz="1800" dirty="0" smtClean="0">
                <a:solidFill>
                  <a:srgbClr val="3D3C3F"/>
                </a:solidFill>
              </a:rPr>
            </a:br>
            <a:r>
              <a:rPr lang="de-DE" altLang="de-DE" sz="1800" dirty="0" smtClean="0">
                <a:solidFill>
                  <a:srgbClr val="3D3C3F"/>
                </a:solidFill>
              </a:rPr>
              <a:t/>
            </a:r>
            <a:br>
              <a:rPr lang="de-DE" altLang="de-DE" sz="1800" dirty="0" smtClean="0">
                <a:solidFill>
                  <a:srgbClr val="3D3C3F"/>
                </a:solidFill>
              </a:rPr>
            </a:br>
            <a:endParaRPr lang="de-DE" altLang="de-DE" sz="1800" b="1" dirty="0">
              <a:solidFill>
                <a:srgbClr val="3D3C3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8019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892000" y="6606205"/>
            <a:ext cx="252000" cy="251795"/>
          </a:xfrm>
        </p:spPr>
        <p:txBody>
          <a:bodyPr wrap="square" lIns="18000" tIns="18000" rIns="18000" bIns="18000">
            <a:spAutoFit/>
          </a:bodyPr>
          <a:lstStyle/>
          <a:p>
            <a:fld id="{84CECB50-AEBA-4E63-9FAF-C7F2B63AAA8A}" type="slidenum">
              <a:rPr lang="de-DE" altLang="de-DE"/>
              <a:pPr/>
              <a:t>2</a:t>
            </a:fld>
            <a:endParaRPr lang="de-DE" alt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000" y="162000"/>
            <a:ext cx="1397547" cy="450000"/>
          </a:xfrm>
          <a:prstGeom prst="rect">
            <a:avLst/>
          </a:prstGeom>
        </p:spPr>
      </p:pic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489600" y="720000"/>
            <a:ext cx="8568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534988" indent="-534988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98525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077913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540000" indent="-540000">
              <a:spcBef>
                <a:spcPct val="50000"/>
              </a:spcBef>
              <a:tabLst>
                <a:tab pos="2873375" algn="l"/>
              </a:tabLst>
            </a:pPr>
            <a:r>
              <a:rPr lang="de-DE" altLang="de-DE" sz="2000" b="1" dirty="0"/>
              <a:t>1</a:t>
            </a:r>
            <a:r>
              <a:rPr lang="de-DE" altLang="de-DE" sz="2000" b="1" dirty="0" smtClean="0"/>
              <a:t>.	</a:t>
            </a:r>
            <a:r>
              <a:rPr lang="de-DE" altLang="de-DE" sz="2000" b="1" u="sng" dirty="0" smtClean="0"/>
              <a:t>Fragestellung</a:t>
            </a:r>
            <a:endParaRPr lang="de-DE" altLang="de-DE" sz="2000" b="1" dirty="0"/>
          </a:p>
        </p:txBody>
      </p:sp>
      <p:sp>
        <p:nvSpPr>
          <p:cNvPr id="7" name="Rectangle 6"/>
          <p:cNvSpPr txBox="1">
            <a:spLocks noChangeArrowheads="1"/>
          </p:cNvSpPr>
          <p:nvPr/>
        </p:nvSpPr>
        <p:spPr bwMode="auto">
          <a:xfrm>
            <a:off x="489600" y="1232869"/>
            <a:ext cx="8474888" cy="4865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1338" indent="0">
              <a:spcBef>
                <a:spcPct val="0"/>
              </a:spcBef>
              <a:buNone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r>
              <a:rPr lang="de-DE" altLang="de-DE" sz="1600" dirty="0" smtClean="0">
                <a:sym typeface="Wingdings" panose="05000000000000000000" pitchFamily="2" charset="2"/>
              </a:rPr>
              <a:t>Kann ein Grund-/Ersatzversorger eine Entnahmestelle (ZP) aus dem BK abmelden, wenn</a:t>
            </a: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 smtClean="0">
              <a:sym typeface="Wingdings" panose="05000000000000000000" pitchFamily="2" charset="2"/>
            </a:endParaRP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r>
              <a:rPr lang="de-DE" altLang="de-DE" sz="1600" dirty="0">
                <a:sym typeface="Wingdings" panose="05000000000000000000" pitchFamily="2" charset="2"/>
              </a:rPr>
              <a:t>Zahlungsrückstände </a:t>
            </a:r>
            <a:r>
              <a:rPr lang="de-DE" altLang="de-DE" sz="1600" dirty="0" smtClean="0">
                <a:sym typeface="Wingdings" panose="05000000000000000000" pitchFamily="2" charset="2"/>
              </a:rPr>
              <a:t>aufgelaufen sind,</a:t>
            </a:r>
            <a:endParaRPr lang="de-DE" altLang="de-DE" sz="1600" dirty="0">
              <a:sym typeface="Wingdings" panose="05000000000000000000" pitchFamily="2" charset="2"/>
            </a:endParaRP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>
              <a:sym typeface="Wingdings" panose="05000000000000000000" pitchFamily="2" charset="2"/>
            </a:endParaRP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>
              <a:sym typeface="Wingdings" panose="05000000000000000000" pitchFamily="2" charset="2"/>
            </a:endParaRP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r>
              <a:rPr lang="de-DE" altLang="de-DE" sz="1600" dirty="0">
                <a:sym typeface="Wingdings" panose="05000000000000000000" pitchFamily="2" charset="2"/>
              </a:rPr>
              <a:t>Lieferverhältnis </a:t>
            </a:r>
            <a:r>
              <a:rPr lang="de-DE" altLang="de-DE" sz="1600" dirty="0" smtClean="0">
                <a:sym typeface="Wingdings" panose="05000000000000000000" pitchFamily="2" charset="2"/>
              </a:rPr>
              <a:t>aus Grundversorgung nicht </a:t>
            </a:r>
            <a:r>
              <a:rPr lang="de-DE" altLang="de-DE" sz="1600" dirty="0">
                <a:sym typeface="Wingdings" panose="05000000000000000000" pitchFamily="2" charset="2"/>
              </a:rPr>
              <a:t>gekündigt </a:t>
            </a:r>
            <a:r>
              <a:rPr lang="de-DE" altLang="de-DE" sz="1600" dirty="0" smtClean="0">
                <a:sym typeface="Wingdings" panose="05000000000000000000" pitchFamily="2" charset="2"/>
              </a:rPr>
              <a:t>wurde/werden konnte</a:t>
            </a:r>
            <a:br>
              <a:rPr lang="de-DE" altLang="de-DE" sz="1600" dirty="0" smtClean="0">
                <a:sym typeface="Wingdings" panose="05000000000000000000" pitchFamily="2" charset="2"/>
              </a:rPr>
            </a:br>
            <a:r>
              <a:rPr lang="de-DE" altLang="de-DE" sz="1600" dirty="0" smtClean="0">
                <a:sym typeface="Wingdings" panose="05000000000000000000" pitchFamily="2" charset="2"/>
              </a:rPr>
              <a:t>+ Lieferant den ZP in Ersatzversorgung abgemeldet hat</a:t>
            </a:r>
            <a:br>
              <a:rPr lang="de-DE" altLang="de-DE" sz="1600" dirty="0" smtClean="0">
                <a:sym typeface="Wingdings" panose="05000000000000000000" pitchFamily="2" charset="2"/>
              </a:rPr>
            </a:br>
            <a:r>
              <a:rPr lang="de-DE" altLang="de-DE" sz="1600" dirty="0" smtClean="0">
                <a:sym typeface="Wingdings" panose="05000000000000000000" pitchFamily="2" charset="2"/>
              </a:rPr>
              <a:t>+ keine Sperrung veranlasst hat oder sie nicht umgesetzt wurde</a:t>
            </a:r>
            <a:r>
              <a:rPr lang="de-DE" altLang="de-DE" sz="1600" dirty="0">
                <a:sym typeface="Wingdings" panose="05000000000000000000" pitchFamily="2" charset="2"/>
              </a:rPr>
              <a:t/>
            </a:r>
            <a:br>
              <a:rPr lang="de-DE" altLang="de-DE" sz="1600" dirty="0">
                <a:sym typeface="Wingdings" panose="05000000000000000000" pitchFamily="2" charset="2"/>
              </a:rPr>
            </a:br>
            <a:r>
              <a:rPr lang="de-DE" altLang="de-DE" sz="1600" dirty="0">
                <a:sym typeface="Wingdings" panose="05000000000000000000" pitchFamily="2" charset="2"/>
              </a:rPr>
              <a:t/>
            </a:r>
            <a:br>
              <a:rPr lang="de-DE" altLang="de-DE" sz="1600" dirty="0">
                <a:sym typeface="Wingdings" panose="05000000000000000000" pitchFamily="2" charset="2"/>
              </a:rPr>
            </a:br>
            <a:r>
              <a:rPr lang="de-DE" altLang="de-DE" sz="1600" dirty="0">
                <a:sym typeface="Wingdings" panose="05000000000000000000" pitchFamily="2" charset="2"/>
              </a:rPr>
              <a:t>oder</a:t>
            </a: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>
              <a:sym typeface="Wingdings" panose="05000000000000000000" pitchFamily="2" charset="2"/>
            </a:endParaRP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r>
              <a:rPr lang="de-DE" altLang="de-DE" sz="1600" dirty="0">
                <a:sym typeface="Wingdings" panose="05000000000000000000" pitchFamily="2" charset="2"/>
              </a:rPr>
              <a:t>Lieferverhältnis zwar gekündigt, aber Versorgungsunterbrechung nicht beauftragt oder nicht umgesetzt wurde oder werden </a:t>
            </a:r>
            <a:r>
              <a:rPr lang="de-DE" altLang="de-DE" sz="1600" dirty="0" smtClean="0">
                <a:sym typeface="Wingdings" panose="05000000000000000000" pitchFamily="2" charset="2"/>
              </a:rPr>
              <a:t>konnte</a:t>
            </a: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>
              <a:sym typeface="Wingdings" panose="05000000000000000000" pitchFamily="2" charset="2"/>
            </a:endParaRP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r>
              <a:rPr lang="de-DE" altLang="de-DE" sz="1600" dirty="0" smtClean="0">
                <a:sym typeface="Wingdings" panose="05000000000000000000" pitchFamily="2" charset="2"/>
              </a:rPr>
              <a:t>Ersatzversorgung </a:t>
            </a:r>
            <a:r>
              <a:rPr lang="de-DE" altLang="de-DE" sz="1600" dirty="0">
                <a:sym typeface="Wingdings" panose="05000000000000000000" pitchFamily="2" charset="2"/>
              </a:rPr>
              <a:t>beendet </a:t>
            </a:r>
            <a:r>
              <a:rPr lang="de-DE" altLang="de-DE" sz="1600" dirty="0" smtClean="0">
                <a:sym typeface="Wingdings" panose="05000000000000000000" pitchFamily="2" charset="2"/>
              </a:rPr>
              <a:t>ist</a:t>
            </a:r>
            <a:endParaRPr lang="de-DE" altLang="de-DE" sz="1600" dirty="0">
              <a:sym typeface="Wingdings" panose="05000000000000000000" pitchFamily="2" charset="2"/>
            </a:endParaRPr>
          </a:p>
          <a:p>
            <a:pPr marL="1795463" indent="-720725">
              <a:spcBef>
                <a:spcPct val="0"/>
              </a:spcBef>
              <a:buNone/>
              <a:tabLst>
                <a:tab pos="1795463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 smtClean="0">
              <a:sym typeface="Wingdings" panose="05000000000000000000" pitchFamily="2" charset="2"/>
            </a:endParaRPr>
          </a:p>
          <a:p>
            <a:pPr marL="1346200" indent="-804863">
              <a:spcBef>
                <a:spcPct val="0"/>
              </a:spcBef>
              <a:buNone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r>
              <a:rPr lang="de-DE" altLang="de-DE" sz="1600" b="1" u="sng" dirty="0">
                <a:sym typeface="Wingdings" panose="05000000000000000000" pitchFamily="2" charset="2"/>
              </a:rPr>
              <a:t>Folge</a:t>
            </a:r>
            <a:r>
              <a:rPr lang="de-DE" altLang="de-DE" sz="1600" dirty="0" smtClean="0">
                <a:sym typeface="Wingdings" panose="05000000000000000000" pitchFamily="2" charset="2"/>
              </a:rPr>
              <a:t>:	(</a:t>
            </a:r>
            <a:r>
              <a:rPr lang="de-DE" altLang="de-DE" sz="1600" dirty="0">
                <a:sym typeface="Wingdings" panose="05000000000000000000" pitchFamily="2" charset="2"/>
              </a:rPr>
              <a:t>unberechtigte) Entnahmen sollten dem Netzbetreiber (NB) zugeordnet werden</a:t>
            </a:r>
          </a:p>
        </p:txBody>
      </p:sp>
    </p:spTree>
    <p:extLst>
      <p:ext uri="{BB962C8B-B14F-4D97-AF65-F5344CB8AC3E}">
        <p14:creationId xmlns:p14="http://schemas.microsoft.com/office/powerpoint/2010/main" val="14002337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892000" y="6606205"/>
            <a:ext cx="252000" cy="251795"/>
          </a:xfrm>
        </p:spPr>
        <p:txBody>
          <a:bodyPr wrap="square" lIns="18000" tIns="18000" rIns="18000" bIns="18000">
            <a:spAutoFit/>
          </a:bodyPr>
          <a:lstStyle/>
          <a:p>
            <a:fld id="{84CECB50-AEBA-4E63-9FAF-C7F2B63AAA8A}" type="slidenum">
              <a:rPr lang="de-DE" altLang="de-DE"/>
              <a:pPr/>
              <a:t>3</a:t>
            </a:fld>
            <a:endParaRPr lang="de-DE" alt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000" y="162000"/>
            <a:ext cx="1397547" cy="450000"/>
          </a:xfrm>
          <a:prstGeom prst="rect">
            <a:avLst/>
          </a:prstGeom>
        </p:spPr>
      </p:pic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489600" y="720000"/>
            <a:ext cx="85680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534988" indent="-534988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98525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077913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540000" indent="-540000">
              <a:spcBef>
                <a:spcPct val="50000"/>
              </a:spcBef>
              <a:tabLst>
                <a:tab pos="2873375" algn="l"/>
              </a:tabLst>
            </a:pPr>
            <a:r>
              <a:rPr lang="de-DE" altLang="de-DE" sz="2000" b="1" dirty="0" smtClean="0"/>
              <a:t>2.	</a:t>
            </a:r>
            <a:r>
              <a:rPr lang="de-DE" altLang="de-DE" sz="2000" b="1" u="sng" dirty="0" err="1" smtClean="0"/>
              <a:t>BNetzA</a:t>
            </a:r>
            <a:r>
              <a:rPr lang="de-DE" altLang="de-DE" sz="2000" b="1" u="sng" dirty="0" smtClean="0"/>
              <a:t>, Beschluss vom 26.03.2018, BK6-16-161</a:t>
            </a:r>
            <a:r>
              <a:rPr lang="de-DE" altLang="de-DE" sz="2000" b="1" dirty="0"/>
              <a:t/>
            </a:r>
            <a:br>
              <a:rPr lang="de-DE" altLang="de-DE" sz="2000" b="1" dirty="0"/>
            </a:br>
            <a:r>
              <a:rPr lang="de-DE" altLang="de-DE" sz="2000" b="1" u="sng" dirty="0" smtClean="0"/>
              <a:t>OLG Düsseldorf, Beschluss vom 13.11.2019 – 3 </a:t>
            </a:r>
            <a:r>
              <a:rPr lang="de-DE" altLang="de-DE" sz="2000" b="1" u="sng" dirty="0" err="1" smtClean="0"/>
              <a:t>Kart</a:t>
            </a:r>
            <a:r>
              <a:rPr lang="de-DE" altLang="de-DE" sz="2000" b="1" u="sng" dirty="0" smtClean="0"/>
              <a:t> 801/18 (V)</a:t>
            </a:r>
          </a:p>
        </p:txBody>
      </p:sp>
      <p:sp>
        <p:nvSpPr>
          <p:cNvPr id="7" name="Rectangle 6"/>
          <p:cNvSpPr txBox="1">
            <a:spLocks noChangeArrowheads="1"/>
          </p:cNvSpPr>
          <p:nvPr/>
        </p:nvSpPr>
        <p:spPr bwMode="auto">
          <a:xfrm>
            <a:off x="489600" y="1260000"/>
            <a:ext cx="8486827" cy="4865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 smtClean="0">
              <a:sym typeface="Wingdings" panose="05000000000000000000" pitchFamily="2" charset="2"/>
            </a:endParaRP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>
              <a:sym typeface="Wingdings" panose="05000000000000000000" pitchFamily="2" charset="2"/>
            </a:endParaRPr>
          </a:p>
          <a:p>
            <a:pPr marL="541338" indent="0">
              <a:spcBef>
                <a:spcPct val="0"/>
              </a:spcBef>
              <a:buNone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r>
              <a:rPr lang="de-DE" altLang="de-DE" sz="1600" dirty="0" smtClean="0">
                <a:sym typeface="Wingdings" panose="05000000000000000000" pitchFamily="2" charset="2"/>
              </a:rPr>
              <a:t>Gebot der Vermeidung von Zuordnungslücken aus § 4 Abs. 3 </a:t>
            </a:r>
            <a:r>
              <a:rPr lang="de-DE" altLang="de-DE" sz="1600" dirty="0" err="1" smtClean="0">
                <a:sym typeface="Wingdings" panose="05000000000000000000" pitchFamily="2" charset="2"/>
              </a:rPr>
              <a:t>StromNZV</a:t>
            </a:r>
            <a:r>
              <a:rPr lang="de-DE" altLang="de-DE" sz="1600" dirty="0">
                <a:sym typeface="Wingdings" panose="05000000000000000000" pitchFamily="2" charset="2"/>
              </a:rPr>
              <a:t> </a:t>
            </a:r>
            <a:r>
              <a:rPr lang="de-DE" altLang="de-DE" sz="1600" dirty="0" smtClean="0">
                <a:sym typeface="Wingdings" panose="05000000000000000000" pitchFamily="2" charset="2"/>
              </a:rPr>
              <a:t>und</a:t>
            </a:r>
            <a:br>
              <a:rPr lang="de-DE" altLang="de-DE" sz="1600" dirty="0" smtClean="0">
                <a:sym typeface="Wingdings" panose="05000000000000000000" pitchFamily="2" charset="2"/>
              </a:rPr>
            </a:br>
            <a:r>
              <a:rPr lang="de-DE" altLang="de-DE" sz="1600" dirty="0" smtClean="0">
                <a:sym typeface="Wingdings" panose="05000000000000000000" pitchFamily="2" charset="2"/>
              </a:rPr>
              <a:t>§ 20 Abs. 1a S. 5 EnWG</a:t>
            </a:r>
          </a:p>
          <a:p>
            <a:pPr marL="541338" indent="0">
              <a:spcBef>
                <a:spcPct val="0"/>
              </a:spcBef>
              <a:buFontTx/>
              <a:buNone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 smtClean="0">
              <a:sym typeface="Wingdings" panose="05000000000000000000" pitchFamily="2" charset="2"/>
            </a:endParaRP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r>
              <a:rPr lang="de-DE" altLang="de-DE" sz="1600" dirty="0">
                <a:sym typeface="Wingdings" panose="05000000000000000000" pitchFamily="2" charset="2"/>
              </a:rPr>
              <a:t>Zuordnung des ZP zum BK des Ersatzversorgers</a:t>
            </a: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>
              <a:sym typeface="Wingdings" panose="05000000000000000000" pitchFamily="2" charset="2"/>
            </a:endParaRP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r>
              <a:rPr lang="de-DE" altLang="de-DE" sz="1600" dirty="0" smtClean="0">
                <a:sym typeface="Wingdings" panose="05000000000000000000" pitchFamily="2" charset="2"/>
              </a:rPr>
              <a:t>solange </a:t>
            </a:r>
            <a:r>
              <a:rPr lang="de-DE" altLang="de-DE" sz="1600" dirty="0">
                <a:sym typeface="Wingdings" panose="05000000000000000000" pitchFamily="2" charset="2"/>
              </a:rPr>
              <a:t>weder ein gesetzliches noch vertragliches Lieferverhältnis besteht</a:t>
            </a: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>
              <a:sym typeface="Wingdings" panose="05000000000000000000" pitchFamily="2" charset="2"/>
            </a:endParaRPr>
          </a:p>
          <a:p>
            <a:pPr marL="541338" indent="0">
              <a:spcBef>
                <a:spcPct val="0"/>
              </a:spcBef>
              <a:buNone/>
              <a:tabLst>
                <a:tab pos="1074738" algn="l"/>
                <a:tab pos="2955925" algn="l"/>
                <a:tab pos="3406775" algn="l"/>
                <a:tab pos="6454775" algn="l"/>
                <a:tab pos="7894638" algn="r"/>
              </a:tabLst>
            </a:pPr>
            <a:r>
              <a:rPr lang="de-DE" altLang="de-DE" sz="1600" dirty="0" smtClean="0">
                <a:sym typeface="Wingdings" panose="05000000000000000000" pitchFamily="2" charset="2"/>
              </a:rPr>
              <a:t>	und</a:t>
            </a:r>
            <a:endParaRPr lang="de-DE" altLang="de-DE" sz="1600" dirty="0">
              <a:sym typeface="Wingdings" panose="05000000000000000000" pitchFamily="2" charset="2"/>
            </a:endParaRP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>
              <a:sym typeface="Wingdings" panose="05000000000000000000" pitchFamily="2" charset="2"/>
            </a:endParaRP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r>
              <a:rPr lang="de-DE" altLang="de-DE" sz="1600" dirty="0">
                <a:sym typeface="Wingdings" panose="05000000000000000000" pitchFamily="2" charset="2"/>
              </a:rPr>
              <a:t>keine aktive Unterbrechung der Versorgung erfolgt </a:t>
            </a:r>
            <a:r>
              <a:rPr lang="de-DE" altLang="de-DE" sz="1600" dirty="0" smtClean="0">
                <a:sym typeface="Wingdings" panose="05000000000000000000" pitchFamily="2" charset="2"/>
              </a:rPr>
              <a:t>ist</a:t>
            </a:r>
            <a:endParaRPr lang="de-DE" altLang="de-DE" sz="16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089638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892000" y="6606205"/>
            <a:ext cx="252000" cy="251795"/>
          </a:xfrm>
        </p:spPr>
        <p:txBody>
          <a:bodyPr wrap="square" lIns="18000" tIns="18000" rIns="18000" bIns="18000">
            <a:spAutoFit/>
          </a:bodyPr>
          <a:lstStyle/>
          <a:p>
            <a:fld id="{84CECB50-AEBA-4E63-9FAF-C7F2B63AAA8A}" type="slidenum">
              <a:rPr lang="de-DE" altLang="de-DE"/>
              <a:pPr/>
              <a:t>4</a:t>
            </a:fld>
            <a:endParaRPr lang="de-DE" alt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000" y="162000"/>
            <a:ext cx="1397547" cy="450000"/>
          </a:xfrm>
          <a:prstGeom prst="rect">
            <a:avLst/>
          </a:prstGeom>
        </p:spPr>
      </p:pic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489600" y="720000"/>
            <a:ext cx="8568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534988" indent="-534988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98525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077913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540000" indent="-540000">
              <a:spcBef>
                <a:spcPct val="50000"/>
              </a:spcBef>
              <a:tabLst>
                <a:tab pos="2873375" algn="l"/>
              </a:tabLst>
            </a:pPr>
            <a:r>
              <a:rPr lang="de-DE" altLang="de-DE" sz="2000" b="1" dirty="0"/>
              <a:t>3.	</a:t>
            </a:r>
            <a:r>
              <a:rPr lang="de-DE" altLang="de-DE" sz="2000" b="1" u="sng" dirty="0" smtClean="0"/>
              <a:t>Zivilrechtliche Sichtweise</a:t>
            </a:r>
            <a:endParaRPr lang="de-DE" altLang="de-DE" sz="2000" b="1" u="sng" dirty="0"/>
          </a:p>
        </p:txBody>
      </p:sp>
      <p:sp>
        <p:nvSpPr>
          <p:cNvPr id="7" name="Rectangle 6"/>
          <p:cNvSpPr txBox="1">
            <a:spLocks noChangeArrowheads="1"/>
          </p:cNvSpPr>
          <p:nvPr/>
        </p:nvSpPr>
        <p:spPr bwMode="auto">
          <a:xfrm>
            <a:off x="489600" y="1260000"/>
            <a:ext cx="8486827" cy="4865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1338" indent="0">
              <a:spcBef>
                <a:spcPct val="0"/>
              </a:spcBef>
              <a:buNone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r>
              <a:rPr lang="de-DE" altLang="de-DE" sz="1600" dirty="0" smtClean="0">
                <a:sym typeface="Wingdings" panose="05000000000000000000" pitchFamily="2" charset="2"/>
              </a:rPr>
              <a:t>Ziel des Grund-/Ersatzversorgers:</a:t>
            </a:r>
          </a:p>
          <a:p>
            <a:pPr marL="541338" indent="0">
              <a:spcBef>
                <a:spcPct val="0"/>
              </a:spcBef>
              <a:buNone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>
              <a:sym typeface="Wingdings" panose="05000000000000000000" pitchFamily="2" charset="2"/>
            </a:endParaRP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r>
              <a:rPr lang="de-DE" altLang="de-DE" sz="1600" dirty="0" smtClean="0">
                <a:sym typeface="Wingdings" panose="05000000000000000000" pitchFamily="2" charset="2"/>
              </a:rPr>
              <a:t>Lieferantenrahmenvertrag: Zuordnung des ZP zum Lieferanten-BK ist Voraussetzung für Netznutzung</a:t>
            </a: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>
              <a:sym typeface="Wingdings" panose="05000000000000000000" pitchFamily="2" charset="2"/>
            </a:endParaRP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r>
              <a:rPr lang="de-DE" altLang="de-DE" sz="1600" dirty="0" smtClean="0">
                <a:sym typeface="Wingdings" panose="05000000000000000000" pitchFamily="2" charset="2"/>
              </a:rPr>
              <a:t>Lieferantenrahmenvertrag regelt aber nicht die Beendigung von Einzelaufträgen an den Netzbetreiber, nur Kündigung des gesamten Rahmenvertrages</a:t>
            </a: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>
              <a:sym typeface="Wingdings" panose="05000000000000000000" pitchFamily="2" charset="2"/>
            </a:endParaRP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r>
              <a:rPr lang="de-DE" altLang="de-DE" sz="1600" dirty="0" smtClean="0">
                <a:sym typeface="Wingdings" panose="05000000000000000000" pitchFamily="2" charset="2"/>
              </a:rPr>
              <a:t>durch Abmeldung des BK Beendigung der Stromlieferung zu Lasten des </a:t>
            </a:r>
            <a:br>
              <a:rPr lang="de-DE" altLang="de-DE" sz="1600" dirty="0" smtClean="0">
                <a:sym typeface="Wingdings" panose="05000000000000000000" pitchFamily="2" charset="2"/>
              </a:rPr>
            </a:br>
            <a:r>
              <a:rPr lang="de-DE" altLang="de-DE" sz="1600" dirty="0" smtClean="0">
                <a:sym typeface="Wingdings" panose="05000000000000000000" pitchFamily="2" charset="2"/>
              </a:rPr>
              <a:t>Grund-/Ersatzversorgers</a:t>
            </a:r>
            <a:endParaRPr lang="de-DE" altLang="de-DE" sz="1600" dirty="0">
              <a:sym typeface="Wingdings" panose="05000000000000000000" pitchFamily="2" charset="2"/>
            </a:endParaRPr>
          </a:p>
          <a:p>
            <a:pPr marL="541338" indent="0">
              <a:spcBef>
                <a:spcPct val="0"/>
              </a:spcBef>
              <a:buNone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>
              <a:sym typeface="Wingdings" panose="05000000000000000000" pitchFamily="2" charset="2"/>
            </a:endParaRPr>
          </a:p>
          <a:p>
            <a:pPr marL="541338" indent="0">
              <a:spcBef>
                <a:spcPct val="0"/>
              </a:spcBef>
              <a:buNone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r>
              <a:rPr lang="de-DE" altLang="de-DE" sz="1600" dirty="0" smtClean="0">
                <a:sym typeface="Wingdings" panose="05000000000000000000" pitchFamily="2" charset="2"/>
              </a:rPr>
              <a:t>Gibt es einen Anspruch des Grund-/Ersatzversorgers gegen den NB</a:t>
            </a:r>
          </a:p>
          <a:p>
            <a:pPr marL="541338" indent="0">
              <a:spcBef>
                <a:spcPct val="0"/>
              </a:spcBef>
              <a:buFontTx/>
              <a:buNone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 smtClean="0">
              <a:sym typeface="Wingdings" panose="05000000000000000000" pitchFamily="2" charset="2"/>
            </a:endParaRP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r>
              <a:rPr lang="de-DE" altLang="de-DE" sz="1600" dirty="0">
                <a:sym typeface="Wingdings" panose="05000000000000000000" pitchFamily="2" charset="2"/>
              </a:rPr>
              <a:t>e</a:t>
            </a:r>
            <a:r>
              <a:rPr lang="de-DE" altLang="de-DE" sz="1600" dirty="0" smtClean="0">
                <a:sym typeface="Wingdings" panose="05000000000000000000" pitchFamily="2" charset="2"/>
              </a:rPr>
              <a:t>inen </a:t>
            </a:r>
            <a:r>
              <a:rPr lang="de-DE" altLang="de-DE" sz="1600" dirty="0">
                <a:sym typeface="Wingdings" panose="05000000000000000000" pitchFamily="2" charset="2"/>
              </a:rPr>
              <a:t>zahlungsunwilligen oder zahlungsunfähigen Kunden (ZP</a:t>
            </a:r>
            <a:r>
              <a:rPr lang="de-DE" altLang="de-DE" sz="1600" dirty="0" smtClean="0">
                <a:sym typeface="Wingdings" panose="05000000000000000000" pitchFamily="2" charset="2"/>
              </a:rPr>
              <a:t>)</a:t>
            </a: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>
              <a:sym typeface="Wingdings" panose="05000000000000000000" pitchFamily="2" charset="2"/>
            </a:endParaRP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r>
              <a:rPr lang="de-DE" altLang="de-DE" sz="1600" dirty="0" smtClean="0">
                <a:sym typeface="Wingdings" panose="05000000000000000000" pitchFamily="2" charset="2"/>
              </a:rPr>
              <a:t>auf eigene Rechnung zu beliefern</a:t>
            </a: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>
              <a:sym typeface="Wingdings" panose="05000000000000000000" pitchFamily="2" charset="2"/>
            </a:endParaRP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r>
              <a:rPr lang="de-DE" altLang="de-DE" sz="1600" dirty="0">
                <a:sym typeface="Wingdings" panose="05000000000000000000" pitchFamily="2" charset="2"/>
              </a:rPr>
              <a:t>o</a:t>
            </a:r>
            <a:r>
              <a:rPr lang="de-DE" altLang="de-DE" sz="1600" dirty="0" smtClean="0">
                <a:sym typeface="Wingdings" panose="05000000000000000000" pitchFamily="2" charset="2"/>
              </a:rPr>
              <a:t>hne dass </a:t>
            </a:r>
            <a:r>
              <a:rPr lang="de-DE" altLang="de-DE" sz="1600" dirty="0">
                <a:sym typeface="Wingdings" panose="05000000000000000000" pitchFamily="2" charset="2"/>
              </a:rPr>
              <a:t>der Grund-/</a:t>
            </a:r>
            <a:r>
              <a:rPr lang="de-DE" altLang="de-DE" sz="1600" dirty="0" smtClean="0">
                <a:sym typeface="Wingdings" panose="05000000000000000000" pitchFamily="2" charset="2"/>
              </a:rPr>
              <a:t>Ersatzversorger zuvor die Versorgung selbst aktiv unterbrochen hat oder ein Lieferantenwechsel stattgefunden hat</a:t>
            </a:r>
            <a:endParaRPr lang="de-DE" altLang="de-DE" sz="16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9713169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892000" y="6606205"/>
            <a:ext cx="252000" cy="251795"/>
          </a:xfrm>
        </p:spPr>
        <p:txBody>
          <a:bodyPr wrap="square" lIns="18000" tIns="18000" rIns="18000" bIns="18000">
            <a:spAutoFit/>
          </a:bodyPr>
          <a:lstStyle/>
          <a:p>
            <a:fld id="{84CECB50-AEBA-4E63-9FAF-C7F2B63AAA8A}" type="slidenum">
              <a:rPr lang="de-DE" altLang="de-DE"/>
              <a:pPr/>
              <a:t>5</a:t>
            </a:fld>
            <a:endParaRPr lang="de-DE" alt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000" y="162000"/>
            <a:ext cx="1397547" cy="450000"/>
          </a:xfrm>
          <a:prstGeom prst="rect">
            <a:avLst/>
          </a:prstGeom>
        </p:spPr>
      </p:pic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489600" y="720000"/>
            <a:ext cx="8568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534988" indent="-534988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98525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077913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540000" indent="-540000">
              <a:spcBef>
                <a:spcPct val="50000"/>
              </a:spcBef>
              <a:tabLst>
                <a:tab pos="2873375" algn="l"/>
              </a:tabLst>
            </a:pPr>
            <a:r>
              <a:rPr lang="de-DE" altLang="de-DE" sz="2000" b="1" dirty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3.	</a:t>
            </a:r>
            <a:r>
              <a:rPr lang="de-DE" altLang="de-DE" sz="2000" b="1" u="sng" dirty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Zivilrechtliche Sichtweise</a:t>
            </a:r>
          </a:p>
        </p:txBody>
      </p:sp>
      <p:sp>
        <p:nvSpPr>
          <p:cNvPr id="7" name="Rectangle 6"/>
          <p:cNvSpPr txBox="1">
            <a:spLocks noChangeArrowheads="1"/>
          </p:cNvSpPr>
          <p:nvPr/>
        </p:nvSpPr>
        <p:spPr bwMode="auto">
          <a:xfrm>
            <a:off x="489600" y="1260000"/>
            <a:ext cx="8486827" cy="4865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1338" indent="0">
              <a:spcBef>
                <a:spcPct val="0"/>
              </a:spcBef>
              <a:buNone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r>
              <a:rPr lang="de-DE" altLang="de-DE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Änderung der Belieferung von L an NB (Erfüllungsebene) hat keinen Einfluss auf schuldrechtliche Ebene</a:t>
            </a:r>
          </a:p>
          <a:p>
            <a:pPr marL="541338" indent="0">
              <a:spcBef>
                <a:spcPct val="0"/>
              </a:spcBef>
              <a:buNone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>
              <a:sym typeface="Wingdings" panose="05000000000000000000" pitchFamily="2" charset="2"/>
            </a:endParaRPr>
          </a:p>
          <a:p>
            <a:pPr marL="541338" indent="0">
              <a:spcBef>
                <a:spcPct val="0"/>
              </a:spcBef>
              <a:buNone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r>
              <a:rPr lang="de-DE" altLang="de-DE" sz="1600" dirty="0" smtClean="0">
                <a:sym typeface="Wingdings" panose="05000000000000000000" pitchFamily="2" charset="2"/>
              </a:rPr>
              <a:t>Stromliefervertrag = Kaufvertrag als Dauerschuldverhältnis</a:t>
            </a: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>
              <a:sym typeface="Wingdings" panose="05000000000000000000" pitchFamily="2" charset="2"/>
            </a:endParaRP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r>
              <a:rPr lang="de-DE" altLang="de-DE" sz="1600" dirty="0" smtClean="0">
                <a:sym typeface="Wingdings" panose="05000000000000000000" pitchFamily="2" charset="2"/>
              </a:rPr>
              <a:t>Verpflichtung des Verkäufers zur dauernden Lieferbereitschaft</a:t>
            </a: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>
              <a:sym typeface="Wingdings" panose="05000000000000000000" pitchFamily="2" charset="2"/>
            </a:endParaRP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r>
              <a:rPr lang="de-DE" altLang="de-DE" sz="1600" dirty="0" smtClean="0">
                <a:sym typeface="Wingdings" panose="05000000000000000000" pitchFamily="2" charset="2"/>
              </a:rPr>
              <a:t>Anspruch des Kunden auf Lieferung nach seinem Bedarf</a:t>
            </a: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>
              <a:sym typeface="Wingdings" panose="05000000000000000000" pitchFamily="2" charset="2"/>
            </a:endParaRPr>
          </a:p>
          <a:p>
            <a:pPr marL="541338" indent="0">
              <a:spcBef>
                <a:spcPct val="0"/>
              </a:spcBef>
              <a:buNone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 smtClean="0">
              <a:sym typeface="Wingdings" panose="05000000000000000000" pitchFamily="2" charset="2"/>
            </a:endParaRPr>
          </a:p>
          <a:p>
            <a:pPr marL="541338" indent="0">
              <a:spcBef>
                <a:spcPct val="0"/>
              </a:spcBef>
              <a:buNone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r>
              <a:rPr lang="de-DE" altLang="de-DE" sz="1600" dirty="0" smtClean="0">
                <a:sym typeface="Wingdings" panose="05000000000000000000" pitchFamily="2" charset="2"/>
              </a:rPr>
              <a:t>Beendigung der Lieferantenstellung</a:t>
            </a: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 smtClean="0">
              <a:sym typeface="Wingdings" panose="05000000000000000000" pitchFamily="2" charset="2"/>
            </a:endParaRP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r>
              <a:rPr lang="de-DE" altLang="de-DE" sz="1600" dirty="0" smtClean="0">
                <a:sym typeface="Wingdings" panose="05000000000000000000" pitchFamily="2" charset="2"/>
              </a:rPr>
              <a:t>Kündigung des schuldrechtlichen Vertrages</a:t>
            </a:r>
            <a:br>
              <a:rPr lang="de-DE" altLang="de-DE" sz="1600" dirty="0" smtClean="0">
                <a:sym typeface="Wingdings" panose="05000000000000000000" pitchFamily="2" charset="2"/>
              </a:rPr>
            </a:br>
            <a:r>
              <a:rPr lang="de-DE" altLang="de-DE" sz="1600" dirty="0" smtClean="0">
                <a:sym typeface="Wingdings" panose="05000000000000000000" pitchFamily="2" charset="2"/>
              </a:rPr>
              <a:t/>
            </a:r>
            <a:br>
              <a:rPr lang="de-DE" altLang="de-DE" sz="1600" dirty="0" smtClean="0">
                <a:sym typeface="Wingdings" panose="05000000000000000000" pitchFamily="2" charset="2"/>
              </a:rPr>
            </a:br>
            <a:r>
              <a:rPr lang="de-DE" altLang="de-DE" sz="1600" b="1" u="sng" dirty="0" smtClean="0">
                <a:sym typeface="Wingdings" panose="05000000000000000000" pitchFamily="2" charset="2"/>
              </a:rPr>
              <a:t>und</a:t>
            </a:r>
            <a:endParaRPr lang="de-DE" altLang="de-DE" sz="1600" dirty="0" smtClean="0">
              <a:sym typeface="Wingdings" panose="05000000000000000000" pitchFamily="2" charset="2"/>
            </a:endParaRP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>
              <a:sym typeface="Wingdings" panose="05000000000000000000" pitchFamily="2" charset="2"/>
            </a:endParaRP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r>
              <a:rPr lang="de-DE" altLang="de-DE" sz="1600" dirty="0" smtClean="0">
                <a:sym typeface="Wingdings" panose="05000000000000000000" pitchFamily="2" charset="2"/>
              </a:rPr>
              <a:t>Unterbrechung der Belieferung = Beendigung der dem Kunden eingeräumten Möglichkeit, Ware nach Bedarf zu beziehen = „Realofferte“(= Erfüllungsebene)</a:t>
            </a:r>
          </a:p>
          <a:p>
            <a:pPr marL="541338" indent="0">
              <a:spcBef>
                <a:spcPct val="0"/>
              </a:spcBef>
              <a:buFontTx/>
              <a:buNone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8910062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892000" y="6606205"/>
            <a:ext cx="252000" cy="251795"/>
          </a:xfrm>
        </p:spPr>
        <p:txBody>
          <a:bodyPr wrap="square" lIns="18000" tIns="18000" rIns="18000" bIns="18000">
            <a:spAutoFit/>
          </a:bodyPr>
          <a:lstStyle/>
          <a:p>
            <a:fld id="{84CECB50-AEBA-4E63-9FAF-C7F2B63AAA8A}" type="slidenum">
              <a:rPr lang="de-DE" altLang="de-DE"/>
              <a:pPr/>
              <a:t>6</a:t>
            </a:fld>
            <a:endParaRPr lang="de-DE" alt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000" y="162000"/>
            <a:ext cx="1397547" cy="450000"/>
          </a:xfrm>
          <a:prstGeom prst="rect">
            <a:avLst/>
          </a:prstGeom>
        </p:spPr>
      </p:pic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489600" y="720000"/>
            <a:ext cx="8568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534988" indent="-534988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98525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077913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540000" indent="-540000">
              <a:spcBef>
                <a:spcPct val="50000"/>
              </a:spcBef>
              <a:tabLst>
                <a:tab pos="2873375" algn="l"/>
              </a:tabLst>
            </a:pPr>
            <a:r>
              <a:rPr lang="de-DE" altLang="de-DE" sz="2000" b="1" dirty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3.	</a:t>
            </a:r>
            <a:r>
              <a:rPr lang="de-DE" altLang="de-DE" sz="2000" b="1" u="sng" dirty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Zivilrechtliche Sichtweise</a:t>
            </a:r>
          </a:p>
        </p:txBody>
      </p:sp>
      <p:sp>
        <p:nvSpPr>
          <p:cNvPr id="7" name="Rectangle 6"/>
          <p:cNvSpPr txBox="1">
            <a:spLocks noChangeArrowheads="1"/>
          </p:cNvSpPr>
          <p:nvPr/>
        </p:nvSpPr>
        <p:spPr bwMode="auto">
          <a:xfrm>
            <a:off x="489600" y="1260000"/>
            <a:ext cx="8486827" cy="4865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1338" indent="0">
              <a:spcBef>
                <a:spcPct val="0"/>
              </a:spcBef>
              <a:buNone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r>
              <a:rPr lang="de-DE" altLang="de-DE" sz="1600" dirty="0" smtClean="0">
                <a:sym typeface="Wingdings" panose="05000000000000000000" pitchFamily="2" charset="2"/>
              </a:rPr>
              <a:t>Durch Änderung der Belieferung, d. h. Übertragung des Erfüllungsgeschäftes auf NB</a:t>
            </a: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>
              <a:sym typeface="Wingdings" panose="05000000000000000000" pitchFamily="2" charset="2"/>
            </a:endParaRP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r>
              <a:rPr lang="de-DE" altLang="de-DE" sz="1600" dirty="0" smtClean="0">
                <a:sym typeface="Wingdings" panose="05000000000000000000" pitchFamily="2" charset="2"/>
              </a:rPr>
              <a:t>Zuordnung ZP zum NB</a:t>
            </a: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>
              <a:sym typeface="Wingdings" panose="05000000000000000000" pitchFamily="2" charset="2"/>
            </a:endParaRP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r>
              <a:rPr lang="de-DE" altLang="de-DE" sz="1600" dirty="0" smtClean="0">
                <a:sym typeface="Wingdings" panose="05000000000000000000" pitchFamily="2" charset="2"/>
              </a:rPr>
              <a:t>mit dem Ziel, Belieferung des ZP durch NB zu erreichen (ohne Rechtsgrund)</a:t>
            </a: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>
              <a:sym typeface="Wingdings" panose="05000000000000000000" pitchFamily="2" charset="2"/>
            </a:endParaRPr>
          </a:p>
          <a:p>
            <a:pPr marL="541338" indent="0">
              <a:spcBef>
                <a:spcPct val="0"/>
              </a:spcBef>
              <a:buNone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r>
              <a:rPr lang="de-DE" altLang="de-DE" sz="1600" dirty="0" smtClean="0">
                <a:sym typeface="Wingdings" panose="05000000000000000000" pitchFamily="2" charset="2"/>
              </a:rPr>
              <a:t>kann eine Beendigung der Lieferantenstellung des Grund-/Ersatzversorgers aus dem schuldrechtlichen Rechtsverhältnis nicht herbeigeführt werden</a:t>
            </a:r>
          </a:p>
          <a:p>
            <a:pPr marL="541338" indent="0">
              <a:spcBef>
                <a:spcPct val="0"/>
              </a:spcBef>
              <a:buNone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>
              <a:sym typeface="Wingdings" panose="05000000000000000000" pitchFamily="2" charset="2"/>
            </a:endParaRP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r>
              <a:rPr lang="de-DE" altLang="de-DE" sz="1600" dirty="0" smtClean="0">
                <a:sym typeface="Wingdings" panose="05000000000000000000" pitchFamily="2" charset="2"/>
              </a:rPr>
              <a:t>ohne Sperrung bezieht Kunde weiter Strom („Realofferte“)</a:t>
            </a: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>
              <a:sym typeface="Wingdings" panose="05000000000000000000" pitchFamily="2" charset="2"/>
            </a:endParaRP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r>
              <a:rPr lang="de-DE" altLang="de-DE" sz="1600" dirty="0" smtClean="0">
                <a:sym typeface="Wingdings" panose="05000000000000000000" pitchFamily="2" charset="2"/>
              </a:rPr>
              <a:t>diese „Realofferte“ = Stromlieferung wird nach </a:t>
            </a:r>
            <a:r>
              <a:rPr lang="de-DE" altLang="de-DE" sz="1600" dirty="0" err="1" smtClean="0">
                <a:sym typeface="Wingdings" panose="05000000000000000000" pitchFamily="2" charset="2"/>
              </a:rPr>
              <a:t>Rechtspr</a:t>
            </a:r>
            <a:r>
              <a:rPr lang="de-DE" altLang="de-DE" sz="1600" dirty="0" smtClean="0">
                <a:sym typeface="Wingdings" panose="05000000000000000000" pitchFamily="2" charset="2"/>
              </a:rPr>
              <a:t>. aus </a:t>
            </a:r>
            <a:r>
              <a:rPr lang="de-DE" altLang="de-DE" sz="1600" b="1" u="sng" dirty="0" smtClean="0">
                <a:sym typeface="Wingdings" panose="05000000000000000000" pitchFamily="2" charset="2"/>
              </a:rPr>
              <a:t>Empfängerhorizont</a:t>
            </a:r>
            <a:r>
              <a:rPr lang="de-DE" altLang="de-DE" sz="1600" dirty="0" smtClean="0">
                <a:sym typeface="Wingdings" panose="05000000000000000000" pitchFamily="2" charset="2"/>
              </a:rPr>
              <a:t>  als Angebot auf Abschluss eines (Weiter-)Liefervertrages beurteilt</a:t>
            </a:r>
            <a:br>
              <a:rPr lang="de-DE" altLang="de-DE" sz="1600" dirty="0" smtClean="0">
                <a:sym typeface="Wingdings" panose="05000000000000000000" pitchFamily="2" charset="2"/>
              </a:rPr>
            </a:br>
            <a:r>
              <a:rPr lang="de-DE" altLang="de-DE" sz="1600" dirty="0" smtClean="0">
                <a:sym typeface="Wingdings" panose="05000000000000000000" pitchFamily="2" charset="2"/>
              </a:rPr>
              <a:t/>
            </a:r>
            <a:br>
              <a:rPr lang="de-DE" altLang="de-DE" sz="1600" dirty="0" smtClean="0">
                <a:sym typeface="Wingdings" panose="05000000000000000000" pitchFamily="2" charset="2"/>
              </a:rPr>
            </a:br>
            <a:r>
              <a:rPr lang="de-DE" altLang="de-DE" sz="1600" dirty="0" smtClean="0">
                <a:sym typeface="Wingdings" panose="05000000000000000000" pitchFamily="2" charset="2"/>
              </a:rPr>
              <a:t>	Lieferung des Grund-/Ersatzversorgers, nicht des NB</a:t>
            </a:r>
            <a:br>
              <a:rPr lang="de-DE" altLang="de-DE" sz="1600" dirty="0" smtClean="0">
                <a:sym typeface="Wingdings" panose="05000000000000000000" pitchFamily="2" charset="2"/>
              </a:rPr>
            </a:br>
            <a:r>
              <a:rPr lang="de-DE" altLang="de-DE" sz="1600" dirty="0" smtClean="0">
                <a:sym typeface="Wingdings" panose="05000000000000000000" pitchFamily="2" charset="2"/>
              </a:rPr>
              <a:t/>
            </a:r>
            <a:br>
              <a:rPr lang="de-DE" altLang="de-DE" sz="1600" dirty="0" smtClean="0">
                <a:sym typeface="Wingdings" panose="05000000000000000000" pitchFamily="2" charset="2"/>
              </a:rPr>
            </a:br>
            <a:r>
              <a:rPr lang="de-DE" altLang="de-DE" sz="1600" dirty="0">
                <a:sym typeface="Wingdings" panose="05000000000000000000" pitchFamily="2" charset="2"/>
              </a:rPr>
              <a:t>	</a:t>
            </a:r>
            <a:r>
              <a:rPr lang="de-DE" altLang="de-DE" sz="1600" dirty="0" smtClean="0">
                <a:sym typeface="Wingdings" panose="05000000000000000000" pitchFamily="2" charset="2"/>
              </a:rPr>
              <a:t>auch ohne Rechtsgrund Leistung i. S. d. § 812 BGB des Grundversorgers</a:t>
            </a: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>
              <a:sym typeface="Wingdings" panose="05000000000000000000" pitchFamily="2" charset="2"/>
            </a:endParaRP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>
              <a:sym typeface="Wingdings" panose="05000000000000000000" pitchFamily="2" charset="2"/>
            </a:endParaRPr>
          </a:p>
          <a:p>
            <a:pPr marL="541338" indent="0">
              <a:spcBef>
                <a:spcPct val="0"/>
              </a:spcBef>
              <a:buNone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 smtClean="0">
              <a:sym typeface="Wingdings" panose="05000000000000000000" pitchFamily="2" charset="2"/>
            </a:endParaRP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 smtClean="0">
              <a:sym typeface="Wingdings" panose="05000000000000000000" pitchFamily="2" charset="2"/>
            </a:endParaRP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 smtClean="0">
              <a:sym typeface="Wingdings" panose="05000000000000000000" pitchFamily="2" charset="2"/>
            </a:endParaRPr>
          </a:p>
          <a:p>
            <a:pPr marL="541338" indent="0">
              <a:spcBef>
                <a:spcPct val="0"/>
              </a:spcBef>
              <a:buFontTx/>
              <a:buNone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7528463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892000" y="6606205"/>
            <a:ext cx="252000" cy="251795"/>
          </a:xfrm>
        </p:spPr>
        <p:txBody>
          <a:bodyPr wrap="square" lIns="18000" tIns="18000" rIns="18000" bIns="18000">
            <a:spAutoFit/>
          </a:bodyPr>
          <a:lstStyle/>
          <a:p>
            <a:fld id="{84CECB50-AEBA-4E63-9FAF-C7F2B63AAA8A}" type="slidenum">
              <a:rPr lang="de-DE" altLang="de-DE"/>
              <a:pPr/>
              <a:t>7</a:t>
            </a:fld>
            <a:endParaRPr lang="de-DE" alt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000" y="162000"/>
            <a:ext cx="1397547" cy="450000"/>
          </a:xfrm>
          <a:prstGeom prst="rect">
            <a:avLst/>
          </a:prstGeom>
        </p:spPr>
      </p:pic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489600" y="720000"/>
            <a:ext cx="8568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534988" indent="-534988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98525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077913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540000" indent="-540000">
              <a:spcBef>
                <a:spcPct val="50000"/>
              </a:spcBef>
              <a:tabLst>
                <a:tab pos="2873375" algn="l"/>
              </a:tabLst>
            </a:pPr>
            <a:r>
              <a:rPr lang="de-DE" altLang="de-DE" sz="2000" b="1" dirty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3.	</a:t>
            </a:r>
            <a:r>
              <a:rPr lang="de-DE" altLang="de-DE" sz="2000" b="1" u="sng" dirty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Zivilrechtliche Sichtweise</a:t>
            </a:r>
          </a:p>
        </p:txBody>
      </p:sp>
      <p:sp>
        <p:nvSpPr>
          <p:cNvPr id="7" name="Rectangle 6"/>
          <p:cNvSpPr txBox="1">
            <a:spLocks noChangeArrowheads="1"/>
          </p:cNvSpPr>
          <p:nvPr/>
        </p:nvSpPr>
        <p:spPr bwMode="auto">
          <a:xfrm>
            <a:off x="489600" y="1260000"/>
            <a:ext cx="8486827" cy="4865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1338" indent="0">
              <a:spcBef>
                <a:spcPct val="0"/>
              </a:spcBef>
              <a:buNone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r>
              <a:rPr lang="de-DE" altLang="de-DE" sz="1600" dirty="0" smtClean="0">
                <a:sym typeface="Wingdings" panose="05000000000000000000" pitchFamily="2" charset="2"/>
              </a:rPr>
              <a:t>Beendigung der Belieferung (=Realofferte) durch Sperrung:</a:t>
            </a: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>
              <a:sym typeface="Wingdings" panose="05000000000000000000" pitchFamily="2" charset="2"/>
            </a:endParaRP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r>
              <a:rPr lang="de-DE" altLang="de-DE" sz="1600" dirty="0" smtClean="0">
                <a:sym typeface="Wingdings" panose="05000000000000000000" pitchFamily="2" charset="2"/>
              </a:rPr>
              <a:t>NB hat kein Eigeninteresse an Durchsetzung einer Versorgungsunterbrechung (Sperrung)</a:t>
            </a: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>
              <a:sym typeface="Wingdings" panose="05000000000000000000" pitchFamily="2" charset="2"/>
            </a:endParaRP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r>
              <a:rPr lang="de-DE" altLang="de-DE" sz="1600" dirty="0" smtClean="0">
                <a:sym typeface="Wingdings" panose="05000000000000000000" pitchFamily="2" charset="2"/>
              </a:rPr>
              <a:t>Lieferant hat keinen Einfluss auf Durchsetzung der Sperrung</a:t>
            </a: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>
              <a:sym typeface="Wingdings" panose="05000000000000000000" pitchFamily="2" charset="2"/>
            </a:endParaRP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r>
              <a:rPr lang="de-DE" altLang="de-DE" sz="1600" dirty="0" smtClean="0">
                <a:sym typeface="Wingdings" panose="05000000000000000000" pitchFamily="2" charset="2"/>
              </a:rPr>
              <a:t>Lieferantenrahmenvertrag §10 Abs. </a:t>
            </a:r>
            <a:r>
              <a:rPr lang="de-DE" altLang="de-DE" sz="1600" smtClean="0">
                <a:sym typeface="Wingdings" panose="05000000000000000000" pitchFamily="2" charset="2"/>
              </a:rPr>
              <a:t>9 stellt </a:t>
            </a:r>
            <a:r>
              <a:rPr lang="de-DE" altLang="de-DE" sz="1600" dirty="0" smtClean="0">
                <a:sym typeface="Wingdings" panose="05000000000000000000" pitchFamily="2" charset="2"/>
              </a:rPr>
              <a:t>auf </a:t>
            </a:r>
            <a:r>
              <a:rPr lang="de-DE" altLang="de-DE" sz="1600" dirty="0" err="1" smtClean="0">
                <a:sym typeface="Wingdings" panose="05000000000000000000" pitchFamily="2" charset="2"/>
              </a:rPr>
              <a:t>Vertretenmüssen</a:t>
            </a:r>
            <a:r>
              <a:rPr lang="de-DE" altLang="de-DE" sz="1600" dirty="0" smtClean="0">
                <a:sym typeface="Wingdings" panose="05000000000000000000" pitchFamily="2" charset="2"/>
              </a:rPr>
              <a:t> ab</a:t>
            </a: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>
              <a:sym typeface="Wingdings" panose="05000000000000000000" pitchFamily="2" charset="2"/>
            </a:endParaRPr>
          </a:p>
          <a:p>
            <a:pPr marL="541338" indent="0">
              <a:spcBef>
                <a:spcPct val="0"/>
              </a:spcBef>
              <a:buNone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r>
              <a:rPr lang="de-DE" altLang="de-DE" sz="1600" dirty="0" smtClean="0">
                <a:sym typeface="Wingdings" panose="05000000000000000000" pitchFamily="2" charset="2"/>
              </a:rPr>
              <a:t>Monitoring-Bericht 2019:</a:t>
            </a: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>
              <a:sym typeface="Wingdings" panose="05000000000000000000" pitchFamily="2" charset="2"/>
            </a:endParaRP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r>
              <a:rPr lang="de-DE" altLang="de-DE" sz="1600" dirty="0" smtClean="0">
                <a:sym typeface="Wingdings" panose="05000000000000000000" pitchFamily="2" charset="2"/>
              </a:rPr>
              <a:t>4,9 Mio. Sperrandrohungen in 2018</a:t>
            </a: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>
              <a:sym typeface="Wingdings" panose="05000000000000000000" pitchFamily="2" charset="2"/>
            </a:endParaRP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r>
              <a:rPr lang="de-DE" altLang="de-DE" sz="1600" dirty="0" smtClean="0">
                <a:sym typeface="Wingdings" panose="05000000000000000000" pitchFamily="2" charset="2"/>
              </a:rPr>
              <a:t>1 Mio. Sperraufträge</a:t>
            </a: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>
              <a:sym typeface="Wingdings" panose="05000000000000000000" pitchFamily="2" charset="2"/>
            </a:endParaRP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r>
              <a:rPr lang="de-DE" altLang="de-DE" sz="1600" dirty="0" smtClean="0">
                <a:sym typeface="Wingdings" panose="05000000000000000000" pitchFamily="2" charset="2"/>
              </a:rPr>
              <a:t>296.370 durchgeführte Sperrungen</a:t>
            </a: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>
              <a:sym typeface="Wingdings" panose="05000000000000000000" pitchFamily="2" charset="2"/>
            </a:endParaRP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>
              <a:sym typeface="Wingdings" panose="05000000000000000000" pitchFamily="2" charset="2"/>
            </a:endParaRP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>
              <a:sym typeface="Wingdings" panose="05000000000000000000" pitchFamily="2" charset="2"/>
            </a:endParaRPr>
          </a:p>
          <a:p>
            <a:pPr marL="541338" indent="0">
              <a:spcBef>
                <a:spcPct val="0"/>
              </a:spcBef>
              <a:buNone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 smtClean="0">
              <a:sym typeface="Wingdings" panose="05000000000000000000" pitchFamily="2" charset="2"/>
            </a:endParaRP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 smtClean="0">
              <a:sym typeface="Wingdings" panose="05000000000000000000" pitchFamily="2" charset="2"/>
            </a:endParaRPr>
          </a:p>
          <a:p>
            <a:pPr marL="1074738" indent="-53340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 smtClean="0">
              <a:sym typeface="Wingdings" panose="05000000000000000000" pitchFamily="2" charset="2"/>
            </a:endParaRPr>
          </a:p>
          <a:p>
            <a:pPr marL="541338" indent="0">
              <a:spcBef>
                <a:spcPct val="0"/>
              </a:spcBef>
              <a:buFontTx/>
              <a:buNone/>
              <a:tabLst>
                <a:tab pos="1341438" algn="l"/>
                <a:tab pos="2955925" algn="l"/>
                <a:tab pos="3406775" algn="l"/>
                <a:tab pos="6454775" algn="l"/>
                <a:tab pos="7894638" algn="r"/>
              </a:tabLst>
            </a:pPr>
            <a:endParaRPr lang="de-DE" altLang="de-DE" sz="1600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7110059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311</Words>
  <Application>Microsoft Office PowerPoint</Application>
  <PresentationFormat>Bildschirmpräsentation (4:3)</PresentationFormat>
  <Paragraphs>107</Paragraphs>
  <Slides>7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0" baseType="lpstr">
      <vt:lpstr>Arial</vt:lpstr>
      <vt:lpstr>Wingdings</vt:lpstr>
      <vt:lpstr>Standarddesign</vt:lpstr>
      <vt:lpstr>Wer muss zahlungsunwillige Stromkunden beliefern? 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Behrens Rechtsanwälte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Belieferung in der Grundversorgung - Abendveranstaltung Uni Jena</dc:title>
  <dc:creator>KB</dc:creator>
  <dc:description>ab</dc:description>
  <cp:lastModifiedBy>Marie-Luise Schulz</cp:lastModifiedBy>
  <cp:revision>916</cp:revision>
  <cp:lastPrinted>2020-02-05T14:09:03Z</cp:lastPrinted>
  <dcterms:created xsi:type="dcterms:W3CDTF">2009-10-30T11:07:29Z</dcterms:created>
  <dcterms:modified xsi:type="dcterms:W3CDTF">2020-02-05T14:41:59Z</dcterms:modified>
</cp:coreProperties>
</file>