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handoutMasterIdLst>
    <p:handoutMasterId r:id="rId38"/>
  </p:handoutMasterIdLst>
  <p:sldIdLst>
    <p:sldId id="346" r:id="rId2"/>
    <p:sldId id="350" r:id="rId3"/>
    <p:sldId id="401" r:id="rId4"/>
    <p:sldId id="389" r:id="rId5"/>
    <p:sldId id="403" r:id="rId6"/>
    <p:sldId id="419" r:id="rId7"/>
    <p:sldId id="420" r:id="rId8"/>
    <p:sldId id="424" r:id="rId9"/>
    <p:sldId id="421" r:id="rId10"/>
    <p:sldId id="422" r:id="rId11"/>
    <p:sldId id="404" r:id="rId12"/>
    <p:sldId id="414" r:id="rId13"/>
    <p:sldId id="415" r:id="rId14"/>
    <p:sldId id="416" r:id="rId15"/>
    <p:sldId id="417" r:id="rId16"/>
    <p:sldId id="418" r:id="rId17"/>
    <p:sldId id="441" r:id="rId18"/>
    <p:sldId id="405" r:id="rId19"/>
    <p:sldId id="436" r:id="rId20"/>
    <p:sldId id="437" r:id="rId21"/>
    <p:sldId id="438" r:id="rId22"/>
    <p:sldId id="440" r:id="rId23"/>
    <p:sldId id="406" r:id="rId24"/>
    <p:sldId id="428" r:id="rId25"/>
    <p:sldId id="429" r:id="rId26"/>
    <p:sldId id="431" r:id="rId27"/>
    <p:sldId id="433" r:id="rId28"/>
    <p:sldId id="434" r:id="rId29"/>
    <p:sldId id="435" r:id="rId30"/>
    <p:sldId id="407" r:id="rId31"/>
    <p:sldId id="443" r:id="rId32"/>
    <p:sldId id="442" r:id="rId33"/>
    <p:sldId id="408" r:id="rId34"/>
    <p:sldId id="409" r:id="rId35"/>
    <p:sldId id="402" r:id="rId36"/>
  </p:sldIdLst>
  <p:sldSz cx="9144000" cy="6858000" type="screen4x3"/>
  <p:notesSz cx="6735763" cy="9866313"/>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6F0F7"/>
    <a:srgbClr val="5F5E5E"/>
    <a:srgbClr val="518E9F"/>
    <a:srgbClr val="F8C43C"/>
    <a:srgbClr val="243872"/>
    <a:srgbClr val="92E14B"/>
    <a:srgbClr val="1E7188"/>
    <a:srgbClr val="1C3238"/>
    <a:srgbClr val="F3F1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36" autoAdjust="0"/>
  </p:normalViewPr>
  <p:slideViewPr>
    <p:cSldViewPr snapToGrid="0" snapToObjects="1" showGuides="1">
      <p:cViewPr varScale="1">
        <p:scale>
          <a:sx n="132" d="100"/>
          <a:sy n="132" d="100"/>
        </p:scale>
        <p:origin x="996" y="1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2" d="100"/>
        <a:sy n="52" d="100"/>
      </p:scale>
      <p:origin x="0" y="0"/>
    </p:cViewPr>
  </p:sorterViewPr>
  <p:notesViewPr>
    <p:cSldViewPr snapToGrid="0" snapToObjects="1" showGuides="1">
      <p:cViewPr varScale="1">
        <p:scale>
          <a:sx n="80" d="100"/>
          <a:sy n="80" d="100"/>
        </p:scale>
        <p:origin x="201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CBA9379B-1875-455E-B764-16639FD34405}" type="datetimeFigureOut">
              <a:rPr lang="de-DE" smtClean="0"/>
              <a:t>03.12.2019</a:t>
            </a:fld>
            <a:endParaRPr lang="de-DE"/>
          </a:p>
        </p:txBody>
      </p:sp>
      <p:sp>
        <p:nvSpPr>
          <p:cNvPr id="4" name="Fußzeilenplatzhalter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20DA4AFD-C94D-40C0-961B-BD88BABAA3A2}" type="slidenum">
              <a:rPr lang="de-DE" smtClean="0"/>
              <a:t>‹Nr.›</a:t>
            </a:fld>
            <a:endParaRPr lang="de-DE"/>
          </a:p>
        </p:txBody>
      </p:sp>
    </p:spTree>
    <p:extLst>
      <p:ext uri="{BB962C8B-B14F-4D97-AF65-F5344CB8AC3E}">
        <p14:creationId xmlns:p14="http://schemas.microsoft.com/office/powerpoint/2010/main" val="3849923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18BB3634-80D0-43BE-85B2-9B00A8401385}" type="datetimeFigureOut">
              <a:rPr lang="de-DE" smtClean="0"/>
              <a:t>03.12.2019</a:t>
            </a:fld>
            <a:endParaRPr lang="de-DE" dirty="0"/>
          </a:p>
        </p:txBody>
      </p:sp>
      <p:sp>
        <p:nvSpPr>
          <p:cNvPr id="4" name="Folienbildplatzhalt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ußzeilenplatzhalt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FE9F2CD-4514-4900-AFDE-CA4495782596}" type="slidenum">
              <a:rPr lang="de-DE" smtClean="0"/>
              <a:t>‹Nr.›</a:t>
            </a:fld>
            <a:endParaRPr lang="de-DE" dirty="0"/>
          </a:p>
        </p:txBody>
      </p:sp>
    </p:spTree>
    <p:extLst>
      <p:ext uri="{BB962C8B-B14F-4D97-AF65-F5344CB8AC3E}">
        <p14:creationId xmlns:p14="http://schemas.microsoft.com/office/powerpoint/2010/main" val="2811726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1</a:t>
            </a:fld>
            <a:endParaRPr lang="de-DE" dirty="0"/>
          </a:p>
        </p:txBody>
      </p:sp>
    </p:spTree>
    <p:extLst>
      <p:ext uri="{BB962C8B-B14F-4D97-AF65-F5344CB8AC3E}">
        <p14:creationId xmlns:p14="http://schemas.microsoft.com/office/powerpoint/2010/main" val="3352517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2</a:t>
            </a:fld>
            <a:endParaRPr lang="de-DE" dirty="0"/>
          </a:p>
        </p:txBody>
      </p:sp>
    </p:spTree>
    <p:extLst>
      <p:ext uri="{BB962C8B-B14F-4D97-AF65-F5344CB8AC3E}">
        <p14:creationId xmlns:p14="http://schemas.microsoft.com/office/powerpoint/2010/main" val="87135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3</a:t>
            </a:fld>
            <a:endParaRPr lang="de-DE" dirty="0"/>
          </a:p>
        </p:txBody>
      </p:sp>
    </p:spTree>
    <p:extLst>
      <p:ext uri="{BB962C8B-B14F-4D97-AF65-F5344CB8AC3E}">
        <p14:creationId xmlns:p14="http://schemas.microsoft.com/office/powerpoint/2010/main" val="998903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4</a:t>
            </a:fld>
            <a:endParaRPr lang="de-DE" dirty="0"/>
          </a:p>
        </p:txBody>
      </p:sp>
    </p:spTree>
    <p:extLst>
      <p:ext uri="{BB962C8B-B14F-4D97-AF65-F5344CB8AC3E}">
        <p14:creationId xmlns:p14="http://schemas.microsoft.com/office/powerpoint/2010/main" val="3806679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5</a:t>
            </a:fld>
            <a:endParaRPr lang="de-DE" dirty="0"/>
          </a:p>
        </p:txBody>
      </p:sp>
    </p:spTree>
    <p:extLst>
      <p:ext uri="{BB962C8B-B14F-4D97-AF65-F5344CB8AC3E}">
        <p14:creationId xmlns:p14="http://schemas.microsoft.com/office/powerpoint/2010/main" val="9682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11</a:t>
            </a:fld>
            <a:endParaRPr lang="de-DE" dirty="0"/>
          </a:p>
        </p:txBody>
      </p:sp>
    </p:spTree>
    <p:extLst>
      <p:ext uri="{BB962C8B-B14F-4D97-AF65-F5344CB8AC3E}">
        <p14:creationId xmlns:p14="http://schemas.microsoft.com/office/powerpoint/2010/main" val="3507979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18</a:t>
            </a:fld>
            <a:endParaRPr lang="de-DE" dirty="0"/>
          </a:p>
        </p:txBody>
      </p:sp>
    </p:spTree>
    <p:extLst>
      <p:ext uri="{BB962C8B-B14F-4D97-AF65-F5344CB8AC3E}">
        <p14:creationId xmlns:p14="http://schemas.microsoft.com/office/powerpoint/2010/main" val="2916403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23</a:t>
            </a:fld>
            <a:endParaRPr lang="de-DE" dirty="0"/>
          </a:p>
        </p:txBody>
      </p:sp>
    </p:spTree>
    <p:extLst>
      <p:ext uri="{BB962C8B-B14F-4D97-AF65-F5344CB8AC3E}">
        <p14:creationId xmlns:p14="http://schemas.microsoft.com/office/powerpoint/2010/main" val="556547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FE9F2CD-4514-4900-AFDE-CA4495782596}" type="slidenum">
              <a:rPr lang="de-DE" smtClean="0"/>
              <a:t>30</a:t>
            </a:fld>
            <a:endParaRPr lang="de-DE" dirty="0"/>
          </a:p>
        </p:txBody>
      </p:sp>
    </p:spTree>
    <p:extLst>
      <p:ext uri="{BB962C8B-B14F-4D97-AF65-F5344CB8AC3E}">
        <p14:creationId xmlns:p14="http://schemas.microsoft.com/office/powerpoint/2010/main" val="321852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media/image2.emf"/><Relationship Id="rId4" Type="http://schemas.openxmlformats.org/officeDocument/2006/relationships/oleObject" Target="../embeddings/oleObject3.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BH_Titelfolie_nur Text">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576000" y="4014234"/>
            <a:ext cx="5913425" cy="823015"/>
          </a:xfrm>
          <a:prstGeom prst="rect">
            <a:avLst/>
          </a:prstGeom>
        </p:spPr>
        <p:txBody>
          <a:bodyPr anchor="b"/>
          <a:lstStyle>
            <a:lvl1pPr marL="0" indent="0" algn="l">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Optionale Untertitelzeilen, durch Klicken bearbeiten, Corbel 24-20 </a:t>
            </a:r>
            <a:r>
              <a:rPr lang="de-DE" dirty="0" err="1" smtClean="0"/>
              <a:t>pt</a:t>
            </a:r>
            <a:r>
              <a:rPr lang="de-DE" dirty="0" smtClean="0"/>
              <a:t>.</a:t>
            </a:r>
          </a:p>
        </p:txBody>
      </p:sp>
      <p:sp>
        <p:nvSpPr>
          <p:cNvPr id="8" name="Titel 7"/>
          <p:cNvSpPr>
            <a:spLocks noGrp="1"/>
          </p:cNvSpPr>
          <p:nvPr>
            <p:ph type="title" hasCustomPrompt="1"/>
          </p:nvPr>
        </p:nvSpPr>
        <p:spPr>
          <a:xfrm>
            <a:off x="576000" y="2982138"/>
            <a:ext cx="7992000" cy="954792"/>
          </a:xfrm>
        </p:spPr>
        <p:txBody>
          <a:bodyPr/>
          <a:lstStyle>
            <a:lvl1pPr>
              <a:defRPr>
                <a:solidFill>
                  <a:schemeClr val="tx2"/>
                </a:solidFill>
              </a:defRPr>
            </a:lvl1pPr>
          </a:lstStyle>
          <a:p>
            <a:r>
              <a:rPr lang="de-DE" dirty="0" smtClean="0"/>
              <a:t>Titelzeile(n), Cambria 28 </a:t>
            </a:r>
            <a:r>
              <a:rPr lang="de-DE" dirty="0" err="1" smtClean="0"/>
              <a:t>pt</a:t>
            </a:r>
            <a:r>
              <a:rPr lang="de-DE" dirty="0" smtClean="0"/>
              <a:t>., durch Klicken bearbeiten</a:t>
            </a:r>
            <a:endParaRPr lang="de-DE" dirty="0"/>
          </a:p>
        </p:txBody>
      </p:sp>
    </p:spTree>
    <p:extLst>
      <p:ext uri="{BB962C8B-B14F-4D97-AF65-F5344CB8AC3E}">
        <p14:creationId xmlns:p14="http://schemas.microsoft.com/office/powerpoint/2010/main" val="35193311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BBH_Schlussfolie">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474" name="think-cell Folie" r:id="rId4" imgW="360" imgH="360" progId="TCLayout.ActiveDocument.1">
                  <p:embed/>
                </p:oleObj>
              </mc:Choice>
              <mc:Fallback>
                <p:oleObj name="think-cell Folie" r:id="rId4" imgW="360" imgH="36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grpSp>
        <p:nvGrpSpPr>
          <p:cNvPr id="5" name="Gruppieren 4"/>
          <p:cNvGrpSpPr/>
          <p:nvPr userDrawn="1"/>
        </p:nvGrpSpPr>
        <p:grpSpPr>
          <a:xfrm>
            <a:off x="395288" y="253739"/>
            <a:ext cx="8351837" cy="6088919"/>
            <a:chOff x="395288" y="319997"/>
            <a:chExt cx="8351837" cy="6022898"/>
          </a:xfrm>
          <a:noFill/>
        </p:grpSpPr>
        <p:sp>
          <p:nvSpPr>
            <p:cNvPr id="3" name="Rechteck 2"/>
            <p:cNvSpPr/>
            <p:nvPr userDrawn="1"/>
          </p:nvSpPr>
          <p:spPr bwMode="auto">
            <a:xfrm>
              <a:off x="395288" y="319997"/>
              <a:ext cx="8351837" cy="5632069"/>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sp>
          <p:nvSpPr>
            <p:cNvPr id="4" name="Gleichschenkliges Dreieck 3"/>
            <p:cNvSpPr/>
            <p:nvPr userDrawn="1"/>
          </p:nvSpPr>
          <p:spPr bwMode="auto">
            <a:xfrm rot="10800000">
              <a:off x="7374464" y="5809495"/>
              <a:ext cx="541866" cy="533400"/>
            </a:xfrm>
            <a:prstGeom prst="triangle">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grpSp>
      <p:sp>
        <p:nvSpPr>
          <p:cNvPr id="7" name="Textfeld 6"/>
          <p:cNvSpPr txBox="1"/>
          <p:nvPr userDrawn="1"/>
        </p:nvSpPr>
        <p:spPr>
          <a:xfrm>
            <a:off x="575999" y="2754567"/>
            <a:ext cx="7992001" cy="1012567"/>
          </a:xfrm>
          <a:prstGeom prst="rect">
            <a:avLst/>
          </a:prstGeom>
          <a:noFill/>
        </p:spPr>
        <p:txBody>
          <a:bodyPr wrap="square" rtlCol="0">
            <a:noAutofit/>
          </a:bodyPr>
          <a:lstStyle/>
          <a:p>
            <a:pPr algn="ctr"/>
            <a:r>
              <a:rPr lang="de-DE" sz="2800" b="0" i="0" dirty="0" smtClean="0">
                <a:solidFill>
                  <a:schemeClr val="tx2"/>
                </a:solidFill>
                <a:latin typeface="+mj-lt"/>
              </a:rPr>
              <a:t>Vielen Dank</a:t>
            </a:r>
            <a:br>
              <a:rPr lang="de-DE" sz="2800" b="0" i="0" dirty="0" smtClean="0">
                <a:solidFill>
                  <a:schemeClr val="tx2"/>
                </a:solidFill>
                <a:latin typeface="+mj-lt"/>
              </a:rPr>
            </a:br>
            <a:r>
              <a:rPr lang="de-DE" sz="2800" b="0" i="0" dirty="0" smtClean="0">
                <a:solidFill>
                  <a:schemeClr val="tx2"/>
                </a:solidFill>
                <a:latin typeface="+mj-lt"/>
              </a:rPr>
              <a:t>für Ihre Aufmerksamkeit.</a:t>
            </a:r>
            <a:endParaRPr lang="de-DE" sz="2800" b="0" i="0" dirty="0">
              <a:solidFill>
                <a:schemeClr val="tx2"/>
              </a:solidFill>
              <a:latin typeface="+mj-lt"/>
            </a:endParaRPr>
          </a:p>
        </p:txBody>
      </p:sp>
      <p:sp>
        <p:nvSpPr>
          <p:cNvPr id="18" name="Textplatzhalter 17"/>
          <p:cNvSpPr>
            <a:spLocks noGrp="1"/>
          </p:cNvSpPr>
          <p:nvPr>
            <p:ph type="body" sz="quarter" idx="11" hasCustomPrompt="1"/>
          </p:nvPr>
        </p:nvSpPr>
        <p:spPr>
          <a:xfrm>
            <a:off x="587375" y="5138762"/>
            <a:ext cx="7978775" cy="1022326"/>
          </a:xfrm>
        </p:spPr>
        <p:txBody>
          <a:bodyPr lIns="72000" tIns="72000" rIns="72000" bIns="72000"/>
          <a:lstStyle>
            <a:lvl1pPr marL="0" marR="0" indent="0" algn="r" defTabSz="914400" rtl="0" eaLnBrk="1" fontAlgn="auto" latinLnBrk="0" hangingPunct="1">
              <a:lnSpc>
                <a:spcPct val="100000"/>
              </a:lnSpc>
              <a:spcBef>
                <a:spcPts val="0"/>
              </a:spcBef>
              <a:spcAft>
                <a:spcPts val="0"/>
              </a:spcAft>
              <a:buClrTx/>
              <a:buSzTx/>
              <a:buFontTx/>
              <a:buNone/>
              <a:tabLst/>
              <a:defRPr kumimoji="0" lang="de-DE" sz="1400" b="0" i="0" u="none" strike="noStrike" kern="1200" cap="none" spc="0" normalizeH="0" baseline="0" noProof="0">
                <a:ln>
                  <a:noFill/>
                </a:ln>
                <a:solidFill>
                  <a:schemeClr val="tx1"/>
                </a:solidFill>
                <a:effectLst/>
                <a:uLnTx/>
                <a:uFillTx/>
                <a:latin typeface="+mn-lt"/>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DE" dirty="0" smtClean="0"/>
              <a:t>Autor Vorname Nachname, BBH Standort</a:t>
            </a:r>
          </a:p>
          <a:p>
            <a:pPr marL="0" marR="0" lvl="0" indent="0" algn="r" defTabSz="914400" rtl="0" eaLnBrk="1" fontAlgn="auto" latinLnBrk="0" hangingPunct="1">
              <a:lnSpc>
                <a:spcPct val="100000"/>
              </a:lnSpc>
              <a:spcBef>
                <a:spcPts val="0"/>
              </a:spcBef>
              <a:spcAft>
                <a:spcPts val="0"/>
              </a:spcAft>
              <a:buClrTx/>
              <a:buSzTx/>
              <a:buFontTx/>
              <a:buNone/>
              <a:tabLst/>
              <a:defRPr/>
            </a:pPr>
            <a:r>
              <a:rPr lang="de-DE" dirty="0" smtClean="0"/>
              <a:t>Tel +49 (0)XYZ</a:t>
            </a:r>
          </a:p>
          <a:p>
            <a:pPr marL="0" marR="0" lvl="0" indent="0" algn="r" defTabSz="914400" rtl="0" eaLnBrk="1" fontAlgn="auto" latinLnBrk="0" hangingPunct="1">
              <a:lnSpc>
                <a:spcPct val="100000"/>
              </a:lnSpc>
              <a:spcBef>
                <a:spcPts val="0"/>
              </a:spcBef>
              <a:spcAft>
                <a:spcPts val="0"/>
              </a:spcAft>
              <a:buClrTx/>
              <a:buSzTx/>
              <a:buFontTx/>
              <a:buNone/>
              <a:tabLst/>
              <a:defRPr/>
            </a:pPr>
            <a:r>
              <a:rPr lang="de-DE" dirty="0" smtClean="0"/>
              <a:t>vorname.nachname@bbh-online.de</a:t>
            </a:r>
          </a:p>
          <a:p>
            <a:pPr marL="0" marR="0" lvl="0" indent="0" algn="r" defTabSz="914400" rtl="0" eaLnBrk="1" fontAlgn="auto" latinLnBrk="0" hangingPunct="1">
              <a:lnSpc>
                <a:spcPct val="100000"/>
              </a:lnSpc>
              <a:spcBef>
                <a:spcPts val="0"/>
              </a:spcBef>
              <a:spcAft>
                <a:spcPts val="0"/>
              </a:spcAft>
              <a:buClrTx/>
              <a:buSzTx/>
              <a:buFontTx/>
              <a:buNone/>
              <a:tabLst/>
              <a:defRPr/>
            </a:pPr>
            <a:r>
              <a:rPr lang="de-DE" dirty="0" smtClean="0"/>
              <a:t>www.bbh-online.de</a:t>
            </a:r>
          </a:p>
        </p:txBody>
      </p:sp>
    </p:spTree>
    <p:extLst>
      <p:ext uri="{BB962C8B-B14F-4D97-AF65-F5344CB8AC3E}">
        <p14:creationId xmlns:p14="http://schemas.microsoft.com/office/powerpoint/2010/main" val="74239175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BBH_Backup">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37" name="think-cell Folie" r:id="rId4" imgW="360" imgH="360" progId="TCLayout.ActiveDocument.1">
                  <p:embed/>
                </p:oleObj>
              </mc:Choice>
              <mc:Fallback>
                <p:oleObj name="think-cell Folie" r:id="rId4" imgW="360" imgH="36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grpSp>
        <p:nvGrpSpPr>
          <p:cNvPr id="5" name="Gruppieren 4"/>
          <p:cNvGrpSpPr/>
          <p:nvPr userDrawn="1"/>
        </p:nvGrpSpPr>
        <p:grpSpPr>
          <a:xfrm>
            <a:off x="395288" y="253739"/>
            <a:ext cx="8351837" cy="6088919"/>
            <a:chOff x="395288" y="319997"/>
            <a:chExt cx="8351837" cy="6022898"/>
          </a:xfrm>
          <a:noFill/>
        </p:grpSpPr>
        <p:sp>
          <p:nvSpPr>
            <p:cNvPr id="3" name="Rechteck 2"/>
            <p:cNvSpPr/>
            <p:nvPr userDrawn="1"/>
          </p:nvSpPr>
          <p:spPr bwMode="auto">
            <a:xfrm>
              <a:off x="395288" y="319997"/>
              <a:ext cx="8351837" cy="5632069"/>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sp>
          <p:nvSpPr>
            <p:cNvPr id="4" name="Gleichschenkliges Dreieck 3"/>
            <p:cNvSpPr/>
            <p:nvPr userDrawn="1"/>
          </p:nvSpPr>
          <p:spPr bwMode="auto">
            <a:xfrm rot="10800000">
              <a:off x="7374464" y="5809495"/>
              <a:ext cx="541866" cy="533400"/>
            </a:xfrm>
            <a:prstGeom prst="triangle">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grpSp>
      <p:sp>
        <p:nvSpPr>
          <p:cNvPr id="7" name="Textfeld 6"/>
          <p:cNvSpPr txBox="1"/>
          <p:nvPr userDrawn="1"/>
        </p:nvSpPr>
        <p:spPr>
          <a:xfrm>
            <a:off x="575999" y="2754567"/>
            <a:ext cx="7992001" cy="1012567"/>
          </a:xfrm>
          <a:prstGeom prst="rect">
            <a:avLst/>
          </a:prstGeom>
          <a:noFill/>
        </p:spPr>
        <p:txBody>
          <a:bodyPr wrap="square" rtlCol="0">
            <a:noAutofit/>
          </a:bodyPr>
          <a:lstStyle/>
          <a:p>
            <a:pPr algn="ctr"/>
            <a:r>
              <a:rPr lang="de-DE" sz="2800" b="0" i="0" dirty="0" smtClean="0">
                <a:solidFill>
                  <a:schemeClr val="tx2"/>
                </a:solidFill>
                <a:latin typeface="+mj-lt"/>
              </a:rPr>
              <a:t>Backup.</a:t>
            </a:r>
            <a:endParaRPr lang="de-DE" sz="2800" b="0" i="0" dirty="0">
              <a:solidFill>
                <a:schemeClr val="tx2"/>
              </a:solidFill>
              <a:latin typeface="+mj-lt"/>
            </a:endParaRPr>
          </a:p>
        </p:txBody>
      </p:sp>
    </p:spTree>
    <p:extLst>
      <p:ext uri="{BB962C8B-B14F-4D97-AF65-F5344CB8AC3E}">
        <p14:creationId xmlns:p14="http://schemas.microsoft.com/office/powerpoint/2010/main" val="231849806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BBH_Leerfolie für Individualobjek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58932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BBH_GESTALTUNGSRASTER">
    <p:spTree>
      <p:nvGrpSpPr>
        <p:cNvPr id="1" name=""/>
        <p:cNvGrpSpPr/>
        <p:nvPr/>
      </p:nvGrpSpPr>
      <p:grpSpPr>
        <a:xfrm>
          <a:off x="0" y="0"/>
          <a:ext cx="0" cy="0"/>
          <a:chOff x="0" y="0"/>
          <a:chExt cx="0" cy="0"/>
        </a:xfrm>
      </p:grpSpPr>
      <p:grpSp>
        <p:nvGrpSpPr>
          <p:cNvPr id="22" name="BHH Raster"/>
          <p:cNvGrpSpPr/>
          <p:nvPr userDrawn="1"/>
        </p:nvGrpSpPr>
        <p:grpSpPr>
          <a:xfrm>
            <a:off x="576000" y="248644"/>
            <a:ext cx="7992000" cy="5910856"/>
            <a:chOff x="576000" y="248644"/>
            <a:chExt cx="7992000" cy="5910856"/>
          </a:xfrm>
        </p:grpSpPr>
        <p:sp>
          <p:nvSpPr>
            <p:cNvPr id="28" name="Rechteck 27"/>
            <p:cNvSpPr/>
            <p:nvPr/>
          </p:nvSpPr>
          <p:spPr>
            <a:xfrm>
              <a:off x="576000" y="1710000"/>
              <a:ext cx="7992000" cy="4449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2" name="Rechteck 41"/>
            <p:cNvSpPr/>
            <p:nvPr/>
          </p:nvSpPr>
          <p:spPr>
            <a:xfrm>
              <a:off x="2361538"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3" name="Rechteck 42"/>
            <p:cNvSpPr/>
            <p:nvPr/>
          </p:nvSpPr>
          <p:spPr>
            <a:xfrm>
              <a:off x="3045600"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4" name="Rechteck 43"/>
            <p:cNvSpPr/>
            <p:nvPr/>
          </p:nvSpPr>
          <p:spPr>
            <a:xfrm>
              <a:off x="5806800" y="1710000"/>
              <a:ext cx="293225"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5" name="Rechteck 44"/>
            <p:cNvSpPr/>
            <p:nvPr/>
          </p:nvSpPr>
          <p:spPr>
            <a:xfrm>
              <a:off x="6492622"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6" name="Rechteck 45"/>
            <p:cNvSpPr/>
            <p:nvPr/>
          </p:nvSpPr>
          <p:spPr>
            <a:xfrm>
              <a:off x="4428000"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7" name="Rechteck 46"/>
            <p:cNvSpPr/>
            <p:nvPr/>
          </p:nvSpPr>
          <p:spPr>
            <a:xfrm>
              <a:off x="578855" y="248644"/>
              <a:ext cx="5913428" cy="96274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48" name="Gerade Verbindung 11"/>
            <p:cNvCxnSpPr/>
            <p:nvPr/>
          </p:nvCxnSpPr>
          <p:spPr>
            <a:xfrm>
              <a:off x="576000" y="2055283"/>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Gerade Verbindung 12"/>
            <p:cNvCxnSpPr/>
            <p:nvPr/>
          </p:nvCxnSpPr>
          <p:spPr>
            <a:xfrm>
              <a:off x="576000" y="5817296"/>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Gerade Verbindung 13"/>
            <p:cNvCxnSpPr/>
            <p:nvPr/>
          </p:nvCxnSpPr>
          <p:spPr>
            <a:xfrm>
              <a:off x="576000" y="5475293"/>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Gerade Verbindung 14"/>
            <p:cNvCxnSpPr/>
            <p:nvPr/>
          </p:nvCxnSpPr>
          <p:spPr>
            <a:xfrm>
              <a:off x="576000" y="5133292"/>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Gerade Verbindung 15"/>
            <p:cNvCxnSpPr/>
            <p:nvPr/>
          </p:nvCxnSpPr>
          <p:spPr>
            <a:xfrm>
              <a:off x="576000" y="4449290"/>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Gerade Verbindung 18"/>
            <p:cNvCxnSpPr/>
            <p:nvPr/>
          </p:nvCxnSpPr>
          <p:spPr>
            <a:xfrm>
              <a:off x="576000" y="3765288"/>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Gerade Verbindung 19"/>
            <p:cNvCxnSpPr/>
            <p:nvPr/>
          </p:nvCxnSpPr>
          <p:spPr>
            <a:xfrm>
              <a:off x="576000" y="4107289"/>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Gerade Verbindung 20"/>
            <p:cNvCxnSpPr/>
            <p:nvPr/>
          </p:nvCxnSpPr>
          <p:spPr>
            <a:xfrm>
              <a:off x="576000" y="3423287"/>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6" name="Gerade Verbindung 21"/>
            <p:cNvCxnSpPr/>
            <p:nvPr/>
          </p:nvCxnSpPr>
          <p:spPr>
            <a:xfrm>
              <a:off x="576000" y="2739285"/>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7" name="Gerade Verbindung 22"/>
            <p:cNvCxnSpPr/>
            <p:nvPr/>
          </p:nvCxnSpPr>
          <p:spPr>
            <a:xfrm>
              <a:off x="576000" y="3081286"/>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Gerade Verbindung 15"/>
            <p:cNvCxnSpPr/>
            <p:nvPr userDrawn="1"/>
          </p:nvCxnSpPr>
          <p:spPr>
            <a:xfrm>
              <a:off x="576000" y="4791291"/>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9" name="Gerade Verbindung 21"/>
            <p:cNvCxnSpPr/>
            <p:nvPr userDrawn="1"/>
          </p:nvCxnSpPr>
          <p:spPr>
            <a:xfrm>
              <a:off x="576000" y="2397284"/>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27501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BBH_Unternehmensprofi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Unternehmensprofil</a:t>
            </a:r>
            <a:endParaRPr lang="de-DE" dirty="0"/>
          </a:p>
        </p:txBody>
      </p:sp>
      <p:sp>
        <p:nvSpPr>
          <p:cNvPr id="7" name="Inhaltsplatzhalter 6"/>
          <p:cNvSpPr>
            <a:spLocks noGrp="1"/>
          </p:cNvSpPr>
          <p:nvPr>
            <p:ph sz="quarter" idx="10" hasCustomPrompt="1"/>
          </p:nvPr>
        </p:nvSpPr>
        <p:spPr>
          <a:xfrm>
            <a:off x="3335337" y="1710000"/>
            <a:ext cx="5236099" cy="4449500"/>
          </a:xfrm>
          <a:prstGeom prst="rect">
            <a:avLst/>
          </a:prstGeom>
        </p:spPr>
        <p:txBody>
          <a:bodyPr wrap="square">
            <a:noAutofit/>
          </a:bodyPr>
          <a:lstStyle>
            <a:lvl1pPr marL="0" indent="0">
              <a:defRPr/>
            </a:lvl1pPr>
            <a:lvl2pPr>
              <a:defRPr/>
            </a:lvl2pPr>
            <a:lvl5pPr>
              <a:spcBef>
                <a:spcPts val="600"/>
              </a:spcBef>
              <a:defRPr sz="1400"/>
            </a:lvl5pPr>
          </a:lstStyle>
          <a:p>
            <a:pPr lvl="0"/>
            <a:r>
              <a:rPr lang="de-DE" dirty="0" smtClean="0"/>
              <a:t>Text Unternehmensprofil, Corbel 24 </a:t>
            </a:r>
            <a:r>
              <a:rPr lang="de-DE" dirty="0" err="1" smtClean="0"/>
              <a:t>pt</a:t>
            </a:r>
            <a:r>
              <a:rPr lang="de-DE" dirty="0" smtClean="0"/>
              <a:t>.</a:t>
            </a:r>
          </a:p>
          <a:p>
            <a:pPr lvl="1"/>
            <a:r>
              <a:rPr lang="de-DE" dirty="0" smtClean="0"/>
              <a:t>Kernkompetenzen, Corbel 20 </a:t>
            </a:r>
            <a:r>
              <a:rPr lang="de-DE" dirty="0" err="1" smtClean="0"/>
              <a:t>pt</a:t>
            </a:r>
            <a:r>
              <a:rPr lang="de-DE" dirty="0" smtClean="0"/>
              <a:t>.</a:t>
            </a:r>
          </a:p>
        </p:txBody>
      </p:sp>
      <p:sp>
        <p:nvSpPr>
          <p:cNvPr id="4" name="Bildplatzhalter 3"/>
          <p:cNvSpPr>
            <a:spLocks noGrp="1"/>
          </p:cNvSpPr>
          <p:nvPr>
            <p:ph type="pic" sz="quarter" idx="11" hasCustomPrompt="1"/>
          </p:nvPr>
        </p:nvSpPr>
        <p:spPr>
          <a:xfrm>
            <a:off x="576263" y="1710000"/>
            <a:ext cx="2473200" cy="4449500"/>
          </a:xfrm>
          <a:prstGeom prst="rect">
            <a:avLst/>
          </a:prstGeom>
          <a:solidFill>
            <a:srgbClr val="FFC000"/>
          </a:solidFill>
        </p:spPr>
        <p:txBody>
          <a:bodyPr/>
          <a:lstStyle>
            <a:lvl1pPr marL="0" indent="0">
              <a:buNone/>
              <a:defRPr baseline="0"/>
            </a:lvl1pPr>
          </a:lstStyle>
          <a:p>
            <a:r>
              <a:rPr lang="de-DE" dirty="0" smtClean="0"/>
              <a:t>Platzhalter für ein Bild, durch Klicken einfügen, 124 x 69 mm</a:t>
            </a:r>
          </a:p>
          <a:p>
            <a:endParaRPr lang="de-DE" dirty="0"/>
          </a:p>
        </p:txBody>
      </p:sp>
    </p:spTree>
    <p:extLst>
      <p:ext uri="{BB962C8B-B14F-4D97-AF65-F5344CB8AC3E}">
        <p14:creationId xmlns:p14="http://schemas.microsoft.com/office/powerpoint/2010/main" val="28550970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9_BBH_Portrait Foto Mittelforma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smtClean="0"/>
              <a:t>Portrait Titel Vorname Nachname</a:t>
            </a:r>
            <a:endParaRPr lang="de-DE" dirty="0"/>
          </a:p>
        </p:txBody>
      </p:sp>
      <p:sp>
        <p:nvSpPr>
          <p:cNvPr id="7" name="Inhaltsplatzhalter 6"/>
          <p:cNvSpPr>
            <a:spLocks noGrp="1"/>
          </p:cNvSpPr>
          <p:nvPr>
            <p:ph sz="quarter" idx="10" hasCustomPrompt="1"/>
          </p:nvPr>
        </p:nvSpPr>
        <p:spPr>
          <a:xfrm>
            <a:off x="3335337" y="1710000"/>
            <a:ext cx="5236099" cy="4449500"/>
          </a:xfrm>
          <a:prstGeom prst="rect">
            <a:avLst/>
          </a:prstGeom>
          <a:ln>
            <a:noFill/>
          </a:ln>
        </p:spPr>
        <p:txBody>
          <a:bodyPr wrap="square">
            <a:noAutofit/>
          </a:bodyPr>
          <a:lstStyle>
            <a:lvl1pPr marL="0" indent="0">
              <a:spcBef>
                <a:spcPts val="600"/>
              </a:spcBef>
              <a:spcAft>
                <a:spcPts val="0"/>
              </a:spcAft>
              <a:buSzPct val="75000"/>
              <a:buFontTx/>
              <a:buNone/>
              <a:defRPr lang="de-DE" smtClean="0"/>
            </a:lvl1pPr>
            <a:lvl2pPr marL="268288" indent="-268288">
              <a:spcBef>
                <a:spcPts val="300"/>
              </a:spcBef>
              <a:spcAft>
                <a:spcPts val="0"/>
              </a:spcAft>
              <a:buSzPct val="75000"/>
              <a:buFont typeface="Marlett" pitchFamily="2" charset="2"/>
              <a:buChar char="8"/>
              <a:tabLst/>
              <a:defRPr sz="1600"/>
            </a:lvl2pPr>
            <a:lvl3pPr marL="268288" indent="-268288">
              <a:spcBef>
                <a:spcPts val="300"/>
              </a:spcBef>
              <a:spcAft>
                <a:spcPts val="0"/>
              </a:spcAft>
              <a:buSzPct val="75000"/>
              <a:buFont typeface="Marlett" pitchFamily="2" charset="2"/>
              <a:buChar char="8"/>
              <a:tabLst/>
              <a:defRPr sz="1600"/>
            </a:lvl3pPr>
            <a:lvl4pPr marL="268288" indent="-268288">
              <a:spcBef>
                <a:spcPts val="300"/>
              </a:spcBef>
              <a:spcAft>
                <a:spcPts val="0"/>
              </a:spcAft>
              <a:buSzPct val="75000"/>
              <a:buFont typeface="Marlett" pitchFamily="2" charset="2"/>
              <a:buChar char="8"/>
              <a:tabLst/>
              <a:defRPr sz="1600"/>
            </a:lvl4pPr>
            <a:lvl5pPr marL="268288" indent="-268288">
              <a:spcBef>
                <a:spcPts val="300"/>
              </a:spcBef>
              <a:spcAft>
                <a:spcPts val="0"/>
              </a:spcAft>
              <a:buSzPct val="75000"/>
              <a:buFont typeface="Marlett" pitchFamily="2" charset="2"/>
              <a:buChar char="8"/>
              <a:tabLst/>
              <a:defRPr sz="1600"/>
            </a:lvl5pPr>
          </a:lstStyle>
          <a:p>
            <a:pPr lvl="0"/>
            <a:r>
              <a:rPr lang="de-DE" dirty="0" smtClean="0"/>
              <a:t>Text Portrait Mitarbeiter, Corbel 24 </a:t>
            </a:r>
            <a:r>
              <a:rPr lang="de-DE" dirty="0" err="1" smtClean="0"/>
              <a:t>pt</a:t>
            </a:r>
            <a:r>
              <a:rPr lang="de-DE" dirty="0" smtClean="0"/>
              <a:t>.</a:t>
            </a:r>
          </a:p>
          <a:p>
            <a:pPr lvl="1"/>
            <a:r>
              <a:rPr lang="de-DE" dirty="0" smtClean="0"/>
              <a:t>Kompetenzen Mitarbeiter, Corbel 16 </a:t>
            </a:r>
            <a:r>
              <a:rPr lang="de-DE" dirty="0" err="1" smtClean="0"/>
              <a:t>pt</a:t>
            </a:r>
            <a:r>
              <a:rPr lang="de-DE" dirty="0" smtClean="0"/>
              <a:t>.</a:t>
            </a:r>
          </a:p>
        </p:txBody>
      </p:sp>
      <p:sp>
        <p:nvSpPr>
          <p:cNvPr id="4" name="Bildplatzhalter 3"/>
          <p:cNvSpPr>
            <a:spLocks noGrp="1"/>
          </p:cNvSpPr>
          <p:nvPr>
            <p:ph type="pic" sz="quarter" idx="11" hasCustomPrompt="1"/>
          </p:nvPr>
        </p:nvSpPr>
        <p:spPr>
          <a:xfrm>
            <a:off x="576263" y="1710000"/>
            <a:ext cx="2473200" cy="3079488"/>
          </a:xfrm>
          <a:prstGeom prst="rect">
            <a:avLst/>
          </a:prstGeom>
          <a:solidFill>
            <a:srgbClr val="FFC000"/>
          </a:solidFill>
        </p:spPr>
        <p:txBody>
          <a:bodyPr/>
          <a:lstStyle>
            <a:lvl1pPr marL="0" indent="0">
              <a:buNone/>
              <a:defRPr/>
            </a:lvl1pPr>
          </a:lstStyle>
          <a:p>
            <a:r>
              <a:rPr lang="de-DE" dirty="0" smtClean="0"/>
              <a:t>Platzhalter für ein Bild, durch Klicken einfügen</a:t>
            </a:r>
          </a:p>
          <a:p>
            <a:r>
              <a:rPr lang="de-DE" dirty="0" smtClean="0"/>
              <a:t>86 x 96 mm</a:t>
            </a:r>
          </a:p>
          <a:p>
            <a:endParaRPr lang="de-DE" dirty="0"/>
          </a:p>
        </p:txBody>
      </p:sp>
    </p:spTree>
    <p:extLst>
      <p:ext uri="{BB962C8B-B14F-4D97-AF65-F5344CB8AC3E}">
        <p14:creationId xmlns:p14="http://schemas.microsoft.com/office/powerpoint/2010/main" val="30883083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BBH_Inhaltsfolie Vollformat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Inhaltsfolie, Überschrift, Corbel 28 </a:t>
            </a:r>
            <a:r>
              <a:rPr lang="de-DE" dirty="0" err="1" smtClean="0"/>
              <a:t>pt</a:t>
            </a:r>
            <a:r>
              <a:rPr lang="de-DE" dirty="0" smtClean="0"/>
              <a:t>., durch Klicken bearbeiten, max. 2-zeilig</a:t>
            </a:r>
            <a:endParaRPr lang="de-DE" dirty="0"/>
          </a:p>
        </p:txBody>
      </p:sp>
      <p:sp>
        <p:nvSpPr>
          <p:cNvPr id="4" name="Inhaltsplatzhalter 3"/>
          <p:cNvSpPr>
            <a:spLocks noGrp="1"/>
          </p:cNvSpPr>
          <p:nvPr>
            <p:ph sz="quarter" idx="10"/>
          </p:nvPr>
        </p:nvSpPr>
        <p:spPr>
          <a:xfrm>
            <a:off x="576263" y="1709738"/>
            <a:ext cx="7989887" cy="1877437"/>
          </a:xfrm>
        </p:spPr>
        <p:txBody>
          <a:bodyPr>
            <a:sp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2494307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BBH_Titelfolie_plus Mandantenlogo">
    <p:spTree>
      <p:nvGrpSpPr>
        <p:cNvPr id="1" name=""/>
        <p:cNvGrpSpPr/>
        <p:nvPr/>
      </p:nvGrpSpPr>
      <p:grpSpPr>
        <a:xfrm>
          <a:off x="0" y="0"/>
          <a:ext cx="0" cy="0"/>
          <a:chOff x="0" y="0"/>
          <a:chExt cx="0" cy="0"/>
        </a:xfrm>
      </p:grpSpPr>
      <p:sp>
        <p:nvSpPr>
          <p:cNvPr id="8" name="Titel 7"/>
          <p:cNvSpPr>
            <a:spLocks noGrp="1"/>
          </p:cNvSpPr>
          <p:nvPr>
            <p:ph type="title" hasCustomPrompt="1"/>
          </p:nvPr>
        </p:nvSpPr>
        <p:spPr>
          <a:xfrm>
            <a:off x="576000" y="2982138"/>
            <a:ext cx="7992000" cy="954792"/>
          </a:xfrm>
        </p:spPr>
        <p:txBody>
          <a:bodyPr/>
          <a:lstStyle>
            <a:lvl1pPr>
              <a:defRPr/>
            </a:lvl1pPr>
          </a:lstStyle>
          <a:p>
            <a:r>
              <a:rPr lang="de-DE" dirty="0" smtClean="0"/>
              <a:t>Titelzeile(n), Cambria 28 </a:t>
            </a:r>
            <a:r>
              <a:rPr lang="de-DE" dirty="0" err="1" smtClean="0"/>
              <a:t>pt</a:t>
            </a:r>
            <a:r>
              <a:rPr lang="de-DE" dirty="0" smtClean="0"/>
              <a:t>., durch Klicken bearbeiten</a:t>
            </a:r>
            <a:endParaRPr lang="de-DE" dirty="0"/>
          </a:p>
        </p:txBody>
      </p:sp>
      <p:sp>
        <p:nvSpPr>
          <p:cNvPr id="4" name="Bildplatzhalter 3"/>
          <p:cNvSpPr>
            <a:spLocks noGrp="1"/>
          </p:cNvSpPr>
          <p:nvPr>
            <p:ph type="pic" sz="quarter" idx="11" hasCustomPrompt="1"/>
          </p:nvPr>
        </p:nvSpPr>
        <p:spPr>
          <a:xfrm>
            <a:off x="3344863" y="1522800"/>
            <a:ext cx="2467162" cy="1368000"/>
          </a:xfrm>
          <a:solidFill>
            <a:srgbClr val="FFC000"/>
          </a:solidFill>
        </p:spPr>
        <p:txBody>
          <a:bodyPr anchor="ctr"/>
          <a:lstStyle>
            <a:lvl1pPr marL="0" indent="0" algn="ctr">
              <a:spcAft>
                <a:spcPts val="0"/>
              </a:spcAft>
              <a:buFontTx/>
              <a:buNone/>
              <a:defRPr sz="1600" i="1" baseline="0"/>
            </a:lvl1pPr>
          </a:lstStyle>
          <a:p>
            <a:r>
              <a:rPr lang="de-DE" dirty="0" smtClean="0"/>
              <a:t>Optional: Mandantenlogo mittig platzieren max. 38 x 69 mm</a:t>
            </a:r>
            <a:endParaRPr lang="de-DE" dirty="0"/>
          </a:p>
        </p:txBody>
      </p:sp>
      <p:sp>
        <p:nvSpPr>
          <p:cNvPr id="5" name="Untertitel 2"/>
          <p:cNvSpPr>
            <a:spLocks noGrp="1"/>
          </p:cNvSpPr>
          <p:nvPr>
            <p:ph type="subTitle" idx="1" hasCustomPrompt="1"/>
          </p:nvPr>
        </p:nvSpPr>
        <p:spPr>
          <a:xfrm>
            <a:off x="576000" y="4014234"/>
            <a:ext cx="5913425" cy="823015"/>
          </a:xfrm>
          <a:prstGeom prst="rect">
            <a:avLst/>
          </a:prstGeom>
        </p:spPr>
        <p:txBody>
          <a:bodyPr anchor="b"/>
          <a:lstStyle>
            <a:lvl1pPr marL="0" indent="0" algn="l">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Optionale Untertitelzeilen, durch Klicken bearbeiten, Corbel 24-20 </a:t>
            </a:r>
            <a:r>
              <a:rPr lang="de-DE" dirty="0" err="1" smtClean="0"/>
              <a:t>pt</a:t>
            </a:r>
            <a:r>
              <a:rPr lang="de-DE" dirty="0" smtClean="0"/>
              <a:t>.</a:t>
            </a:r>
          </a:p>
        </p:txBody>
      </p:sp>
    </p:spTree>
    <p:extLst>
      <p:ext uri="{BB962C8B-B14F-4D97-AF65-F5344CB8AC3E}">
        <p14:creationId xmlns:p14="http://schemas.microsoft.com/office/powerpoint/2010/main" val="30275173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BBH_Agenda/Inhalt_numerisch">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noProof="0" dirty="0" smtClean="0"/>
              <a:t>Agenda bzw. Inhaltsverzeichnis, Cambria 28 </a:t>
            </a:r>
            <a:r>
              <a:rPr lang="de-DE" noProof="0" dirty="0" err="1" smtClean="0"/>
              <a:t>pt</a:t>
            </a:r>
            <a:r>
              <a:rPr lang="de-DE" noProof="0" dirty="0" smtClean="0"/>
              <a:t>.</a:t>
            </a:r>
            <a:endParaRPr lang="de-DE" dirty="0"/>
          </a:p>
        </p:txBody>
      </p:sp>
      <p:sp>
        <p:nvSpPr>
          <p:cNvPr id="7" name="Inhaltsplatzhalter 6"/>
          <p:cNvSpPr>
            <a:spLocks noGrp="1"/>
          </p:cNvSpPr>
          <p:nvPr>
            <p:ph sz="quarter" idx="10" hasCustomPrompt="1"/>
          </p:nvPr>
        </p:nvSpPr>
        <p:spPr>
          <a:xfrm>
            <a:off x="579438" y="1717676"/>
            <a:ext cx="7992000" cy="4449600"/>
          </a:xfrm>
          <a:prstGeom prst="rect">
            <a:avLst/>
          </a:prstGeom>
        </p:spPr>
        <p:txBody>
          <a:bodyPr wrap="square">
            <a:noAutofit/>
          </a:bodyPr>
          <a:lstStyle>
            <a:lvl1pPr marL="357188" indent="-357188">
              <a:buClr>
                <a:schemeClr val="tx2"/>
              </a:buClr>
              <a:buFont typeface="+mj-lt"/>
              <a:buAutoNum type="arabicPeriod"/>
              <a:defRPr>
                <a:solidFill>
                  <a:schemeClr val="tx1"/>
                </a:solidFill>
              </a:defRPr>
            </a:lvl1pPr>
            <a:lvl2pPr marL="712788" indent="-355600">
              <a:buClr>
                <a:schemeClr val="tx2"/>
              </a:buClr>
              <a:buFont typeface="+mj-lt"/>
              <a:buAutoNum type="arabicPeriod"/>
              <a:defRPr>
                <a:solidFill>
                  <a:schemeClr val="tx1"/>
                </a:solidFill>
              </a:defRPr>
            </a:lvl2pPr>
            <a:lvl3pPr marL="1069975" indent="-357188">
              <a:buClr>
                <a:schemeClr val="tx2"/>
              </a:buClr>
              <a:buFont typeface="+mj-lt"/>
              <a:buAutoNum type="arabicPeriod"/>
              <a:defRPr>
                <a:solidFill>
                  <a:schemeClr val="tx1"/>
                </a:solidFill>
              </a:defRPr>
            </a:lvl3pPr>
            <a:lvl4pPr marL="1441450" indent="-371475">
              <a:buClr>
                <a:schemeClr val="tx2"/>
              </a:buClr>
              <a:buFont typeface="+mj-lt"/>
              <a:buAutoNum type="arabicPeriod"/>
              <a:defRPr>
                <a:solidFill>
                  <a:schemeClr val="tx1"/>
                </a:solidFill>
              </a:defRPr>
            </a:lvl4pPr>
            <a:lvl5pPr marL="1797050" indent="-355600">
              <a:spcBef>
                <a:spcPts val="0"/>
              </a:spcBef>
              <a:buClr>
                <a:schemeClr val="tx2"/>
              </a:buClr>
              <a:buFont typeface="+mj-lt"/>
              <a:buAutoNum type="arabicPeriod"/>
              <a:defRPr sz="1400">
                <a:solidFill>
                  <a:schemeClr val="tx1"/>
                </a:solidFill>
              </a:defRPr>
            </a:lvl5pPr>
          </a:lstStyle>
          <a:p>
            <a:pPr lvl="0"/>
            <a:r>
              <a:rPr lang="de-DE" dirty="0" smtClean="0"/>
              <a:t>Erste Ebene</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8718056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BH_Agenda/Inhalt_Lis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noProof="0" dirty="0" smtClean="0"/>
              <a:t>Agenda- bzw. Inhaltsverzeichnisliste, Cambria 28 </a:t>
            </a:r>
            <a:r>
              <a:rPr lang="de-DE" noProof="0" dirty="0" err="1" smtClean="0"/>
              <a:t>pt</a:t>
            </a:r>
            <a:r>
              <a:rPr lang="de-DE" noProof="0" dirty="0" smtClean="0"/>
              <a:t>.</a:t>
            </a:r>
            <a:endParaRPr lang="de-DE" dirty="0"/>
          </a:p>
        </p:txBody>
      </p:sp>
      <p:sp>
        <p:nvSpPr>
          <p:cNvPr id="4" name="Inhaltsplatzhalter 3"/>
          <p:cNvSpPr>
            <a:spLocks noGrp="1"/>
          </p:cNvSpPr>
          <p:nvPr>
            <p:ph sz="quarter" idx="10" hasCustomPrompt="1"/>
          </p:nvPr>
        </p:nvSpPr>
        <p:spPr>
          <a:xfrm>
            <a:off x="576262" y="1709738"/>
            <a:ext cx="7992000"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dirty="0" smtClean="0"/>
              <a:t>Erste Ebene</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0664123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BBH_Inhaltsfolie Vollformat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Inhaltsfolie, Überschrift, Cambria 28 </a:t>
            </a:r>
            <a:r>
              <a:rPr lang="de-DE" dirty="0" err="1" smtClean="0"/>
              <a:t>pt</a:t>
            </a:r>
            <a:r>
              <a:rPr lang="de-DE" dirty="0" smtClean="0"/>
              <a:t>., max. 2-zeilig</a:t>
            </a:r>
            <a:endParaRPr lang="de-DE" dirty="0"/>
          </a:p>
        </p:txBody>
      </p:sp>
      <p:sp>
        <p:nvSpPr>
          <p:cNvPr id="4" name="Inhaltsplatzhalter 3"/>
          <p:cNvSpPr>
            <a:spLocks noGrp="1"/>
          </p:cNvSpPr>
          <p:nvPr>
            <p:ph sz="quarter" idx="10"/>
          </p:nvPr>
        </p:nvSpPr>
        <p:spPr>
          <a:xfrm>
            <a:off x="576262" y="1709738"/>
            <a:ext cx="7992000"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482008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BH_Inhaltsfolie Halbformat 2x1/2">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Inhaltsfolie, Überschrift, Cambria 24 </a:t>
            </a:r>
            <a:r>
              <a:rPr lang="de-DE" dirty="0" err="1" smtClean="0"/>
              <a:t>pt</a:t>
            </a:r>
            <a:r>
              <a:rPr lang="de-DE" dirty="0" smtClean="0"/>
              <a:t>., max. 2-zeilig</a:t>
            </a:r>
            <a:endParaRPr lang="de-DE" dirty="0"/>
          </a:p>
        </p:txBody>
      </p:sp>
      <p:sp>
        <p:nvSpPr>
          <p:cNvPr id="7" name="Inhaltsplatzhalter 3"/>
          <p:cNvSpPr>
            <a:spLocks noGrp="1"/>
          </p:cNvSpPr>
          <p:nvPr>
            <p:ph sz="quarter" idx="10"/>
          </p:nvPr>
        </p:nvSpPr>
        <p:spPr>
          <a:xfrm>
            <a:off x="576262" y="1719617"/>
            <a:ext cx="3843338"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Inhaltsplatzhalter 3"/>
          <p:cNvSpPr>
            <a:spLocks noGrp="1"/>
          </p:cNvSpPr>
          <p:nvPr>
            <p:ph sz="quarter" idx="11"/>
          </p:nvPr>
        </p:nvSpPr>
        <p:spPr>
          <a:xfrm>
            <a:off x="4729162" y="1719617"/>
            <a:ext cx="3843338"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1942748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BBH_Inhaltsfolie Drittelteilung 3x1/3">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Inhaltsfolie, Überschrift, Cambria 24 </a:t>
            </a:r>
            <a:r>
              <a:rPr lang="de-DE" dirty="0" err="1" smtClean="0"/>
              <a:t>pt</a:t>
            </a:r>
            <a:r>
              <a:rPr lang="de-DE" dirty="0" smtClean="0"/>
              <a:t>., max. 2-zeilig</a:t>
            </a:r>
            <a:endParaRPr lang="de-DE" dirty="0"/>
          </a:p>
        </p:txBody>
      </p:sp>
      <p:sp>
        <p:nvSpPr>
          <p:cNvPr id="7" name="Inhaltsplatzhalter 3"/>
          <p:cNvSpPr>
            <a:spLocks noGrp="1"/>
          </p:cNvSpPr>
          <p:nvPr>
            <p:ph sz="quarter" idx="10"/>
          </p:nvPr>
        </p:nvSpPr>
        <p:spPr>
          <a:xfrm>
            <a:off x="576262" y="1719617"/>
            <a:ext cx="2462213"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Inhaltsplatzhalter 3"/>
          <p:cNvSpPr>
            <a:spLocks noGrp="1"/>
          </p:cNvSpPr>
          <p:nvPr>
            <p:ph sz="quarter" idx="11"/>
          </p:nvPr>
        </p:nvSpPr>
        <p:spPr>
          <a:xfrm>
            <a:off x="3338512" y="1719617"/>
            <a:ext cx="2462213"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Inhaltsplatzhalter 3"/>
          <p:cNvSpPr>
            <a:spLocks noGrp="1"/>
          </p:cNvSpPr>
          <p:nvPr>
            <p:ph sz="quarter" idx="12"/>
          </p:nvPr>
        </p:nvSpPr>
        <p:spPr>
          <a:xfrm>
            <a:off x="6100762" y="1719617"/>
            <a:ext cx="2462213"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338193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BBH_Inhaltsfolie 1/3zu2/3">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Inhaltsfolie, Überschrift, Cambria 24 </a:t>
            </a:r>
            <a:r>
              <a:rPr lang="de-DE" dirty="0" err="1" smtClean="0"/>
              <a:t>pt</a:t>
            </a:r>
            <a:r>
              <a:rPr lang="de-DE" dirty="0" smtClean="0"/>
              <a:t>., max. 2-zeilig</a:t>
            </a:r>
            <a:endParaRPr lang="de-DE" dirty="0"/>
          </a:p>
        </p:txBody>
      </p:sp>
      <p:sp>
        <p:nvSpPr>
          <p:cNvPr id="7" name="Inhaltsplatzhalter 3"/>
          <p:cNvSpPr>
            <a:spLocks noGrp="1"/>
          </p:cNvSpPr>
          <p:nvPr>
            <p:ph sz="quarter" idx="10"/>
          </p:nvPr>
        </p:nvSpPr>
        <p:spPr>
          <a:xfrm>
            <a:off x="576263" y="1719617"/>
            <a:ext cx="2471738"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Inhaltsplatzhalter 3"/>
          <p:cNvSpPr>
            <a:spLocks noGrp="1"/>
          </p:cNvSpPr>
          <p:nvPr>
            <p:ph sz="quarter" idx="11"/>
          </p:nvPr>
        </p:nvSpPr>
        <p:spPr>
          <a:xfrm>
            <a:off x="3338512" y="1719617"/>
            <a:ext cx="5233987" cy="4449600"/>
          </a:xfrm>
        </p:spPr>
        <p:txBody>
          <a:bodyPr>
            <a:noAutofit/>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9307319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BBH_Schlussfolie">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17" name="think-cell Folie" r:id="rId4" imgW="360" imgH="360" progId="TCLayout.ActiveDocument.1">
                  <p:embed/>
                </p:oleObj>
              </mc:Choice>
              <mc:Fallback>
                <p:oleObj name="think-cell Folie" r:id="rId4" imgW="360" imgH="36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grpSp>
        <p:nvGrpSpPr>
          <p:cNvPr id="5" name="Gruppieren 4"/>
          <p:cNvGrpSpPr/>
          <p:nvPr userDrawn="1"/>
        </p:nvGrpSpPr>
        <p:grpSpPr>
          <a:xfrm>
            <a:off x="395288" y="253739"/>
            <a:ext cx="8351837" cy="6088919"/>
            <a:chOff x="395288" y="319997"/>
            <a:chExt cx="8351837" cy="6022898"/>
          </a:xfrm>
          <a:noFill/>
        </p:grpSpPr>
        <p:sp>
          <p:nvSpPr>
            <p:cNvPr id="3" name="Rechteck 2"/>
            <p:cNvSpPr/>
            <p:nvPr userDrawn="1"/>
          </p:nvSpPr>
          <p:spPr bwMode="auto">
            <a:xfrm>
              <a:off x="395288" y="319997"/>
              <a:ext cx="8351837" cy="5632069"/>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sp>
          <p:nvSpPr>
            <p:cNvPr id="4" name="Gleichschenkliges Dreieck 3"/>
            <p:cNvSpPr/>
            <p:nvPr userDrawn="1"/>
          </p:nvSpPr>
          <p:spPr bwMode="auto">
            <a:xfrm rot="10800000">
              <a:off x="7374464" y="5809495"/>
              <a:ext cx="541866" cy="533400"/>
            </a:xfrm>
            <a:prstGeom prst="triangle">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CorpoS" pitchFamily="2" charset="0"/>
              </a:endParaRPr>
            </a:p>
          </p:txBody>
        </p:sp>
      </p:grpSp>
      <p:sp>
        <p:nvSpPr>
          <p:cNvPr id="7" name="Textfeld 6"/>
          <p:cNvSpPr txBox="1"/>
          <p:nvPr userDrawn="1"/>
        </p:nvSpPr>
        <p:spPr>
          <a:xfrm>
            <a:off x="575999" y="2754567"/>
            <a:ext cx="7992001" cy="1012567"/>
          </a:xfrm>
          <a:prstGeom prst="rect">
            <a:avLst/>
          </a:prstGeom>
          <a:noFill/>
        </p:spPr>
        <p:txBody>
          <a:bodyPr wrap="square" rtlCol="0">
            <a:noAutofit/>
          </a:bodyPr>
          <a:lstStyle/>
          <a:p>
            <a:pPr algn="ctr"/>
            <a:r>
              <a:rPr lang="de-DE" sz="2800" b="0" i="0" dirty="0" smtClean="0">
                <a:solidFill>
                  <a:schemeClr val="tx2"/>
                </a:solidFill>
                <a:latin typeface="+mj-lt"/>
              </a:rPr>
              <a:t>Vielen Dank</a:t>
            </a:r>
            <a:br>
              <a:rPr lang="de-DE" sz="2800" b="0" i="0" dirty="0" smtClean="0">
                <a:solidFill>
                  <a:schemeClr val="tx2"/>
                </a:solidFill>
                <a:latin typeface="+mj-lt"/>
              </a:rPr>
            </a:br>
            <a:r>
              <a:rPr lang="de-DE" sz="2800" b="0" i="0" dirty="0" smtClean="0">
                <a:solidFill>
                  <a:schemeClr val="tx2"/>
                </a:solidFill>
                <a:latin typeface="+mj-lt"/>
              </a:rPr>
              <a:t>für Ihre Aufmerksamkeit.</a:t>
            </a:r>
            <a:endParaRPr lang="de-DE" sz="2800" b="0" i="0" dirty="0">
              <a:solidFill>
                <a:schemeClr val="tx2"/>
              </a:solidFill>
              <a:latin typeface="+mj-lt"/>
            </a:endParaRPr>
          </a:p>
        </p:txBody>
      </p:sp>
    </p:spTree>
    <p:extLst>
      <p:ext uri="{BB962C8B-B14F-4D97-AF65-F5344CB8AC3E}">
        <p14:creationId xmlns:p14="http://schemas.microsoft.com/office/powerpoint/2010/main" val="11951075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1" name="Kontroll-Linien" hidden="1"/>
          <p:cNvGrpSpPr/>
          <p:nvPr/>
        </p:nvGrpSpPr>
        <p:grpSpPr>
          <a:xfrm>
            <a:off x="-660285" y="4368"/>
            <a:ext cx="505961" cy="6495560"/>
            <a:chOff x="-189137" y="4368"/>
            <a:chExt cx="505961" cy="6495560"/>
          </a:xfrm>
        </p:grpSpPr>
        <p:cxnSp>
          <p:nvCxnSpPr>
            <p:cNvPr id="32" name="Gerader Verbinder 31"/>
            <p:cNvCxnSpPr/>
            <p:nvPr userDrawn="1"/>
          </p:nvCxnSpPr>
          <p:spPr>
            <a:xfrm>
              <a:off x="-189137" y="2397472"/>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userDrawn="1"/>
          </p:nvCxnSpPr>
          <p:spPr>
            <a:xfrm>
              <a:off x="-189137" y="2739344"/>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userDrawn="1"/>
          </p:nvCxnSpPr>
          <p:spPr>
            <a:xfrm>
              <a:off x="-189137" y="3081216"/>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5" name="Gerader Verbinder 34"/>
            <p:cNvCxnSpPr/>
            <p:nvPr userDrawn="1"/>
          </p:nvCxnSpPr>
          <p:spPr>
            <a:xfrm>
              <a:off x="-189137" y="342308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userDrawn="1"/>
          </p:nvCxnSpPr>
          <p:spPr>
            <a:xfrm>
              <a:off x="-189137" y="3764960"/>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7" name="Gerader Verbinder 36"/>
            <p:cNvCxnSpPr/>
            <p:nvPr userDrawn="1"/>
          </p:nvCxnSpPr>
          <p:spPr>
            <a:xfrm>
              <a:off x="-189137" y="4106832"/>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8" name="Gerader Verbinder 37"/>
            <p:cNvCxnSpPr/>
            <p:nvPr userDrawn="1"/>
          </p:nvCxnSpPr>
          <p:spPr>
            <a:xfrm>
              <a:off x="-189137" y="4448704"/>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39" name="Gerader Verbinder 38"/>
            <p:cNvCxnSpPr/>
            <p:nvPr userDrawn="1"/>
          </p:nvCxnSpPr>
          <p:spPr>
            <a:xfrm>
              <a:off x="-189137" y="4790576"/>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0" name="Gerader Verbinder 39"/>
            <p:cNvCxnSpPr/>
            <p:nvPr userDrawn="1"/>
          </p:nvCxnSpPr>
          <p:spPr>
            <a:xfrm>
              <a:off x="-189137" y="513244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1" name="Gerader Verbinder 40"/>
            <p:cNvCxnSpPr/>
            <p:nvPr userDrawn="1"/>
          </p:nvCxnSpPr>
          <p:spPr>
            <a:xfrm>
              <a:off x="-189137" y="5474320"/>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3" name="Gerader Verbinder 42"/>
            <p:cNvCxnSpPr/>
            <p:nvPr userDrawn="1"/>
          </p:nvCxnSpPr>
          <p:spPr>
            <a:xfrm>
              <a:off x="-189137" y="2055600"/>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userDrawn="1"/>
          </p:nvCxnSpPr>
          <p:spPr>
            <a:xfrm>
              <a:off x="-189137" y="436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5" name="Gerader Verbinder 44"/>
            <p:cNvCxnSpPr/>
            <p:nvPr userDrawn="1"/>
          </p:nvCxnSpPr>
          <p:spPr>
            <a:xfrm>
              <a:off x="-189137" y="346240"/>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7" name="Gerader Verbinder 46"/>
            <p:cNvCxnSpPr/>
            <p:nvPr userDrawn="1"/>
          </p:nvCxnSpPr>
          <p:spPr>
            <a:xfrm>
              <a:off x="-189137" y="688112"/>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8" name="Gerader Verbinder 47"/>
            <p:cNvCxnSpPr/>
            <p:nvPr userDrawn="1"/>
          </p:nvCxnSpPr>
          <p:spPr>
            <a:xfrm>
              <a:off x="-189137" y="1029984"/>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49" name="Gerader Verbinder 48"/>
            <p:cNvCxnSpPr/>
            <p:nvPr userDrawn="1"/>
          </p:nvCxnSpPr>
          <p:spPr>
            <a:xfrm>
              <a:off x="-189137" y="1371856"/>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50" name="Gerader Verbinder 49"/>
            <p:cNvCxnSpPr/>
            <p:nvPr userDrawn="1"/>
          </p:nvCxnSpPr>
          <p:spPr>
            <a:xfrm>
              <a:off x="-189137" y="171372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51" name="Gerader Verbinder 50"/>
            <p:cNvCxnSpPr/>
            <p:nvPr userDrawn="1"/>
          </p:nvCxnSpPr>
          <p:spPr>
            <a:xfrm>
              <a:off x="-189137" y="649992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55" name="Gerader Verbinder 54"/>
            <p:cNvCxnSpPr/>
            <p:nvPr userDrawn="1"/>
          </p:nvCxnSpPr>
          <p:spPr>
            <a:xfrm>
              <a:off x="-189137" y="5816188"/>
              <a:ext cx="505961" cy="0"/>
            </a:xfrm>
            <a:prstGeom prst="line">
              <a:avLst/>
            </a:prstGeom>
            <a:ln w="2540"/>
          </p:spPr>
          <p:style>
            <a:lnRef idx="1">
              <a:schemeClr val="accent1"/>
            </a:lnRef>
            <a:fillRef idx="0">
              <a:schemeClr val="accent1"/>
            </a:fillRef>
            <a:effectRef idx="0">
              <a:schemeClr val="accent1"/>
            </a:effectRef>
            <a:fontRef idx="minor">
              <a:schemeClr val="tx1"/>
            </a:fontRef>
          </p:style>
        </p:cxnSp>
        <p:cxnSp>
          <p:nvCxnSpPr>
            <p:cNvPr id="56" name="Gerader Verbinder 55"/>
            <p:cNvCxnSpPr/>
            <p:nvPr userDrawn="1"/>
          </p:nvCxnSpPr>
          <p:spPr>
            <a:xfrm>
              <a:off x="-189137" y="6158060"/>
              <a:ext cx="505961" cy="0"/>
            </a:xfrm>
            <a:prstGeom prst="line">
              <a:avLst/>
            </a:prstGeom>
            <a:ln w="2540"/>
          </p:spPr>
          <p:style>
            <a:lnRef idx="1">
              <a:schemeClr val="accent1"/>
            </a:lnRef>
            <a:fillRef idx="0">
              <a:schemeClr val="accent1"/>
            </a:fillRef>
            <a:effectRef idx="0">
              <a:schemeClr val="accent1"/>
            </a:effectRef>
            <a:fontRef idx="minor">
              <a:schemeClr val="tx1"/>
            </a:fontRef>
          </p:style>
        </p:cxnSp>
      </p:grpSp>
      <p:grpSp>
        <p:nvGrpSpPr>
          <p:cNvPr id="8" name="BBH Raster" hidden="1"/>
          <p:cNvGrpSpPr/>
          <p:nvPr/>
        </p:nvGrpSpPr>
        <p:grpSpPr>
          <a:xfrm>
            <a:off x="576000" y="248644"/>
            <a:ext cx="7992000" cy="5910856"/>
            <a:chOff x="576000" y="248644"/>
            <a:chExt cx="7992000" cy="5910856"/>
          </a:xfrm>
        </p:grpSpPr>
        <p:sp>
          <p:nvSpPr>
            <p:cNvPr id="92" name="Rechteck 91"/>
            <p:cNvSpPr/>
            <p:nvPr/>
          </p:nvSpPr>
          <p:spPr>
            <a:xfrm>
              <a:off x="576000" y="1710000"/>
              <a:ext cx="7992000" cy="4449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3" name="Rechteck 92"/>
            <p:cNvSpPr/>
            <p:nvPr/>
          </p:nvSpPr>
          <p:spPr>
            <a:xfrm>
              <a:off x="2361538"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4" name="Rechteck 93"/>
            <p:cNvSpPr/>
            <p:nvPr/>
          </p:nvSpPr>
          <p:spPr>
            <a:xfrm>
              <a:off x="3045600"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5" name="Rechteck 94"/>
            <p:cNvSpPr/>
            <p:nvPr/>
          </p:nvSpPr>
          <p:spPr>
            <a:xfrm>
              <a:off x="5806800" y="1710000"/>
              <a:ext cx="293225"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6" name="Rechteck 95"/>
            <p:cNvSpPr/>
            <p:nvPr/>
          </p:nvSpPr>
          <p:spPr>
            <a:xfrm>
              <a:off x="6492622"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7" name="Rechteck 96"/>
            <p:cNvSpPr/>
            <p:nvPr/>
          </p:nvSpPr>
          <p:spPr>
            <a:xfrm>
              <a:off x="4428000" y="1710000"/>
              <a:ext cx="288000" cy="44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8" name="Rechteck 97"/>
            <p:cNvSpPr/>
            <p:nvPr/>
          </p:nvSpPr>
          <p:spPr>
            <a:xfrm>
              <a:off x="578855" y="248644"/>
              <a:ext cx="5913428" cy="96274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99" name="Gerade Verbindung 11"/>
            <p:cNvCxnSpPr/>
            <p:nvPr/>
          </p:nvCxnSpPr>
          <p:spPr>
            <a:xfrm>
              <a:off x="576000" y="2055283"/>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0" name="Gerade Verbindung 12"/>
            <p:cNvCxnSpPr/>
            <p:nvPr/>
          </p:nvCxnSpPr>
          <p:spPr>
            <a:xfrm>
              <a:off x="576000" y="5817296"/>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1" name="Gerade Verbindung 13"/>
            <p:cNvCxnSpPr/>
            <p:nvPr/>
          </p:nvCxnSpPr>
          <p:spPr>
            <a:xfrm>
              <a:off x="576000" y="5475293"/>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2" name="Gerade Verbindung 14"/>
            <p:cNvCxnSpPr/>
            <p:nvPr/>
          </p:nvCxnSpPr>
          <p:spPr>
            <a:xfrm>
              <a:off x="576000" y="5133292"/>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3" name="Gerade Verbindung 15"/>
            <p:cNvCxnSpPr/>
            <p:nvPr/>
          </p:nvCxnSpPr>
          <p:spPr>
            <a:xfrm>
              <a:off x="576000" y="4449290"/>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4" name="Gerade Verbindung 18"/>
            <p:cNvCxnSpPr/>
            <p:nvPr/>
          </p:nvCxnSpPr>
          <p:spPr>
            <a:xfrm>
              <a:off x="576000" y="3765288"/>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5" name="Gerade Verbindung 19"/>
            <p:cNvCxnSpPr/>
            <p:nvPr/>
          </p:nvCxnSpPr>
          <p:spPr>
            <a:xfrm>
              <a:off x="576000" y="4107289"/>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6" name="Gerade Verbindung 20"/>
            <p:cNvCxnSpPr/>
            <p:nvPr/>
          </p:nvCxnSpPr>
          <p:spPr>
            <a:xfrm>
              <a:off x="576000" y="3423287"/>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7" name="Gerade Verbindung 21"/>
            <p:cNvCxnSpPr/>
            <p:nvPr/>
          </p:nvCxnSpPr>
          <p:spPr>
            <a:xfrm>
              <a:off x="576000" y="2739285"/>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8" name="Gerade Verbindung 22"/>
            <p:cNvCxnSpPr/>
            <p:nvPr/>
          </p:nvCxnSpPr>
          <p:spPr>
            <a:xfrm>
              <a:off x="576000" y="3081286"/>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9" name="Gerade Verbindung 15"/>
            <p:cNvCxnSpPr/>
            <p:nvPr userDrawn="1"/>
          </p:nvCxnSpPr>
          <p:spPr>
            <a:xfrm>
              <a:off x="576000" y="4791291"/>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0" name="Gerade Verbindung 21"/>
            <p:cNvCxnSpPr/>
            <p:nvPr userDrawn="1"/>
          </p:nvCxnSpPr>
          <p:spPr>
            <a:xfrm>
              <a:off x="576000" y="2397284"/>
              <a:ext cx="7992000" cy="0"/>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42" name="Titelplatzhalter 41"/>
          <p:cNvSpPr>
            <a:spLocks noGrp="1"/>
          </p:cNvSpPr>
          <p:nvPr>
            <p:ph type="title"/>
          </p:nvPr>
        </p:nvSpPr>
        <p:spPr>
          <a:xfrm>
            <a:off x="575997" y="248644"/>
            <a:ext cx="5913428" cy="954792"/>
          </a:xfrm>
          <a:prstGeom prst="rect">
            <a:avLst/>
          </a:prstGeom>
          <a:noFill/>
        </p:spPr>
        <p:txBody>
          <a:bodyPr vert="horz" lIns="0" tIns="0" rIns="0" bIns="0" rtlCol="0" anchor="b" anchorCtr="0">
            <a:noAutofit/>
          </a:bodyPr>
          <a:lstStyle/>
          <a:p>
            <a:r>
              <a:rPr lang="de-DE" dirty="0" smtClean="0"/>
              <a:t>BBH-PowerPoint-Master, 4:3, deutsch</a:t>
            </a:r>
            <a:br>
              <a:rPr lang="de-DE" dirty="0" smtClean="0"/>
            </a:br>
            <a:r>
              <a:rPr lang="de-DE" dirty="0" smtClean="0"/>
              <a:t>Ausprägung für Vorträge </a:t>
            </a:r>
            <a:endParaRPr lang="de-DE" dirty="0"/>
          </a:p>
        </p:txBody>
      </p:sp>
      <p:pic>
        <p:nvPicPr>
          <p:cNvPr id="46" name="Grafik 45"/>
          <p:cNvPicPr>
            <a:picLocks noChangeAspect="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959153" y="159914"/>
            <a:ext cx="864000" cy="767850"/>
          </a:xfrm>
          <a:prstGeom prst="rect">
            <a:avLst/>
          </a:prstGeom>
          <a:noFill/>
          <a:ln>
            <a:noFill/>
          </a:ln>
        </p:spPr>
      </p:pic>
      <p:sp>
        <p:nvSpPr>
          <p:cNvPr id="2" name="Textplatzhalter 1"/>
          <p:cNvSpPr>
            <a:spLocks noGrp="1"/>
          </p:cNvSpPr>
          <p:nvPr>
            <p:ph type="body" idx="1"/>
          </p:nvPr>
        </p:nvSpPr>
        <p:spPr>
          <a:xfrm>
            <a:off x="575996" y="1709738"/>
            <a:ext cx="7992000" cy="4449761"/>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4" name="TextBox 7"/>
          <p:cNvSpPr txBox="1"/>
          <p:nvPr/>
        </p:nvSpPr>
        <p:spPr>
          <a:xfrm>
            <a:off x="8207996" y="6490254"/>
            <a:ext cx="360000" cy="216000"/>
          </a:xfrm>
          <a:prstGeom prst="rect">
            <a:avLst/>
          </a:prstGeom>
        </p:spPr>
        <p:txBody>
          <a:bodyPr vert="horz" lIns="0" tIns="0" rIns="0" bIns="0" rtlCol="0" anchor="t" anchorCtr="0"/>
          <a:lstStyle>
            <a:defPPr>
              <a:defRPr lang="en-US"/>
            </a:defPPr>
            <a:lvl1pPr>
              <a:defRPr sz="1200">
                <a:solidFill>
                  <a:schemeClr val="tx1">
                    <a:tint val="75000"/>
                  </a:schemeClr>
                </a:solidFill>
              </a:defRPr>
            </a:lvl1pPr>
          </a:lstStyle>
          <a:p>
            <a:pPr lvl="0" algn="r"/>
            <a:fld id="{D4AAFCC5-D135-4797-B61F-A5C3BB0DC17E}" type="slidenum">
              <a:rPr lang="de-DE" sz="1400" b="0" i="0" u="none" kern="1200" smtClean="0">
                <a:solidFill>
                  <a:schemeClr val="tx1"/>
                </a:solidFill>
                <a:latin typeface="Corbel" panose="020B0503020204020204" pitchFamily="34" charset="0"/>
                <a:ea typeface="+mj-ea"/>
                <a:cs typeface="Arial" panose="020B0604020202020204" pitchFamily="34" charset="0"/>
              </a:rPr>
              <a:pPr lvl="0" algn="r"/>
              <a:t>‹Nr.›</a:t>
            </a:fld>
            <a:endParaRPr lang="de-DE" sz="1400" b="0" i="0" u="none" kern="1200" dirty="0" smtClean="0">
              <a:solidFill>
                <a:schemeClr val="tx1"/>
              </a:solidFill>
              <a:latin typeface="Corbel" panose="020B0503020204020204" pitchFamily="34" charset="0"/>
              <a:ea typeface="+mj-ea"/>
              <a:cs typeface="Arial" panose="020B0604020202020204" pitchFamily="34" charset="0"/>
            </a:endParaRPr>
          </a:p>
          <a:p>
            <a:pPr lvl="0" algn="l"/>
            <a:endParaRPr lang="de-DE" sz="1400" b="0" i="0" u="none" kern="1200" dirty="0">
              <a:solidFill>
                <a:schemeClr val="tx1"/>
              </a:solidFill>
              <a:latin typeface="Corbel" panose="020B0503020204020204" pitchFamily="34" charset="0"/>
              <a:ea typeface="+mj-ea"/>
              <a:cs typeface="Arial" panose="020B0604020202020204" pitchFamily="34" charset="0"/>
            </a:endParaRPr>
          </a:p>
        </p:txBody>
      </p:sp>
      <p:sp>
        <p:nvSpPr>
          <p:cNvPr id="58" name="Rechteck 57"/>
          <p:cNvSpPr/>
          <p:nvPr/>
        </p:nvSpPr>
        <p:spPr>
          <a:xfrm>
            <a:off x="579440" y="6516758"/>
            <a:ext cx="1530868" cy="138499"/>
          </a:xfrm>
          <a:prstGeom prst="rect">
            <a:avLst/>
          </a:prstGeom>
        </p:spPr>
        <p:txBody>
          <a:bodyPr wrap="none" lIns="0" tIns="0" rIns="0" bIns="0">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de-DE" sz="900" b="0" i="0" u="none" strike="noStrike" kern="0" cap="none" spc="0" normalizeH="0" baseline="0" noProof="0" dirty="0" smtClean="0">
                <a:ln>
                  <a:noFill/>
                </a:ln>
                <a:solidFill>
                  <a:schemeClr val="tx1"/>
                </a:solidFill>
                <a:effectLst/>
                <a:uLnTx/>
                <a:uFillTx/>
              </a:rPr>
              <a:t>02.12.2019  </a:t>
            </a:r>
            <a:r>
              <a:rPr kumimoji="0" lang="de-DE" sz="900" b="0" i="0" u="none" strike="noStrike" kern="0" cap="none" spc="0" normalizeH="0" baseline="0" noProof="0" dirty="0" smtClean="0">
                <a:ln>
                  <a:noFill/>
                </a:ln>
                <a:solidFill>
                  <a:schemeClr val="tx1"/>
                </a:solidFill>
                <a:effectLst/>
                <a:uLnTx/>
                <a:uFillTx/>
                <a:latin typeface="Corbel" panose="020B0503020204020204" pitchFamily="34" charset="0"/>
              </a:rPr>
              <a:t>·</a:t>
            </a:r>
            <a:r>
              <a:rPr kumimoji="0" lang="de-DE" sz="900" b="0" i="0" u="none" strike="noStrike" kern="0" cap="none" spc="0" normalizeH="0" baseline="0" noProof="0" dirty="0" smtClean="0">
                <a:ln>
                  <a:noFill/>
                </a:ln>
                <a:solidFill>
                  <a:schemeClr val="tx1"/>
                </a:solidFill>
                <a:effectLst/>
                <a:uLnTx/>
                <a:uFillTx/>
              </a:rPr>
              <a:t> 03540-19 /5100183.</a:t>
            </a:r>
          </a:p>
        </p:txBody>
      </p:sp>
      <p:sp>
        <p:nvSpPr>
          <p:cNvPr id="60" name="TextBox 7"/>
          <p:cNvSpPr txBox="1"/>
          <p:nvPr/>
        </p:nvSpPr>
        <p:spPr>
          <a:xfrm>
            <a:off x="5812965" y="6516758"/>
            <a:ext cx="2467909" cy="372323"/>
          </a:xfrm>
          <a:prstGeom prst="rect">
            <a:avLst/>
          </a:prstGeom>
        </p:spPr>
        <p:txBody>
          <a:bodyPr vert="horz" lIns="0" tIns="0" rIns="0" bIns="0" rtlCol="0" anchor="t" anchorCtr="0"/>
          <a:lstStyle>
            <a:defPPr>
              <a:defRPr lang="en-US"/>
            </a:defPPr>
            <a:lvl1pPr>
              <a:defRPr sz="1200">
                <a:solidFill>
                  <a:schemeClr val="tx1">
                    <a:tint val="75000"/>
                  </a:schemeClr>
                </a:solidFill>
              </a:defRPr>
            </a:lvl1pPr>
          </a:lstStyle>
          <a:p>
            <a:r>
              <a:rPr lang="de-DE" sz="900" dirty="0" smtClean="0">
                <a:solidFill>
                  <a:schemeClr val="tx1"/>
                </a:solidFill>
                <a:ea typeface="+mj-ea"/>
                <a:cs typeface="Arial" panose="020B0604020202020204" pitchFamily="34" charset="0"/>
              </a:rPr>
              <a:t>© BECKER BÜTTNER HELD </a:t>
            </a:r>
          </a:p>
          <a:p>
            <a:r>
              <a:rPr lang="de-DE" sz="700" dirty="0" smtClean="0">
                <a:solidFill>
                  <a:schemeClr val="tx1"/>
                </a:solidFill>
                <a:ea typeface="+mj-ea"/>
                <a:cs typeface="Arial" panose="020B0604020202020204" pitchFamily="34" charset="0"/>
              </a:rPr>
              <a:t>Rechtsanwälte Wirtschaftsprüfer Steuerberater · </a:t>
            </a:r>
            <a:r>
              <a:rPr lang="de-DE" sz="700" kern="1200" dirty="0" smtClean="0">
                <a:solidFill>
                  <a:schemeClr val="tx1"/>
                </a:solidFill>
                <a:latin typeface="+mn-lt"/>
                <a:ea typeface="+mn-ea"/>
                <a:cs typeface="Arial" panose="020B0604020202020204" pitchFamily="34" charset="0"/>
              </a:rPr>
              <a:t>PartGmbB</a:t>
            </a:r>
            <a:endParaRPr lang="de-DE" sz="700" dirty="0" smtClean="0">
              <a:solidFill>
                <a:schemeClr val="tx1"/>
              </a:solidFill>
              <a:ea typeface="+mj-ea"/>
              <a:cs typeface="Arial" panose="020B0604020202020204" pitchFamily="34" charset="0"/>
            </a:endParaRPr>
          </a:p>
          <a:p>
            <a:endParaRPr lang="de-DE" sz="1000" dirty="0">
              <a:solidFill>
                <a:srgbClr val="5F5E5E"/>
              </a:solidFill>
              <a:ea typeface="+mj-ea"/>
              <a:cs typeface="Arial" panose="020B0604020202020204" pitchFamily="34" charset="0"/>
            </a:endParaRPr>
          </a:p>
        </p:txBody>
      </p:sp>
    </p:spTree>
    <p:extLst>
      <p:ext uri="{BB962C8B-B14F-4D97-AF65-F5344CB8AC3E}">
        <p14:creationId xmlns:p14="http://schemas.microsoft.com/office/powerpoint/2010/main" val="1797327232"/>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9" r:id="rId3"/>
    <p:sldLayoutId id="2147483650" r:id="rId4"/>
    <p:sldLayoutId id="2147483667" r:id="rId5"/>
    <p:sldLayoutId id="2147483668" r:id="rId6"/>
    <p:sldLayoutId id="2147483669" r:id="rId7"/>
    <p:sldLayoutId id="2147483670" r:id="rId8"/>
    <p:sldLayoutId id="2147483662" r:id="rId9"/>
    <p:sldLayoutId id="2147483666" r:id="rId10"/>
    <p:sldLayoutId id="2147483663" r:id="rId11"/>
    <p:sldLayoutId id="2147483655" r:id="rId12"/>
    <p:sldLayoutId id="2147483661" r:id="rId13"/>
    <p:sldLayoutId id="2147483651" r:id="rId14"/>
    <p:sldLayoutId id="2147483672" r:id="rId15"/>
    <p:sldLayoutId id="2147483673" r:id="rId16"/>
  </p:sldLayoutIdLst>
  <p:timing>
    <p:tnLst>
      <p:par>
        <p:cTn id="1" dur="indefinite" restart="never" nodeType="tmRoot"/>
      </p:par>
    </p:tnLst>
  </p:timing>
  <p:hf sldNum="0" hdr="0" ftr="0"/>
  <p:txStyles>
    <p:titleStyle>
      <a:lvl1pPr algn="l" defTabSz="914400" rtl="0" eaLnBrk="1" latinLnBrk="0" hangingPunct="1">
        <a:lnSpc>
          <a:spcPct val="100000"/>
        </a:lnSpc>
        <a:spcBef>
          <a:spcPct val="0"/>
        </a:spcBef>
        <a:buNone/>
        <a:defRPr sz="2800" kern="1200" baseline="0">
          <a:solidFill>
            <a:schemeClr val="tx2"/>
          </a:solidFill>
          <a:latin typeface="Cambria" panose="02040503050406030204" pitchFamily="18" charset="0"/>
          <a:ea typeface="+mj-ea"/>
          <a:cs typeface="+mj-cs"/>
        </a:defRPr>
      </a:lvl1pPr>
    </p:titleStyle>
    <p:bodyStyle>
      <a:lvl1pPr marL="342900" marR="0" indent="-342900" algn="l" defTabSz="914400" rtl="0" eaLnBrk="1" fontAlgn="base" latinLnBrk="0" hangingPunct="1">
        <a:lnSpc>
          <a:spcPct val="100000"/>
        </a:lnSpc>
        <a:spcBef>
          <a:spcPct val="0"/>
        </a:spcBef>
        <a:spcAft>
          <a:spcPts val="1200"/>
        </a:spcAft>
        <a:buClr>
          <a:schemeClr val="tx2"/>
        </a:buClr>
        <a:buSzPct val="75000"/>
        <a:buFont typeface="Marlett" pitchFamily="2" charset="2"/>
        <a:buChar char="4"/>
        <a:tabLst/>
        <a:defRPr sz="2400" kern="1200" baseline="0">
          <a:solidFill>
            <a:schemeClr val="tx1"/>
          </a:solidFill>
          <a:latin typeface="Corbel" panose="020B0503020204020204" pitchFamily="34" charset="0"/>
          <a:ea typeface="+mn-ea"/>
          <a:cs typeface="+mn-cs"/>
        </a:defRPr>
      </a:lvl1pPr>
      <a:lvl2pPr marL="712788" marR="0" indent="-355600" algn="l" defTabSz="914400" rtl="0" eaLnBrk="1" fontAlgn="base" latinLnBrk="0" hangingPunct="1">
        <a:lnSpc>
          <a:spcPct val="100000"/>
        </a:lnSpc>
        <a:spcBef>
          <a:spcPct val="0"/>
        </a:spcBef>
        <a:spcAft>
          <a:spcPts val="1200"/>
        </a:spcAft>
        <a:buClr>
          <a:schemeClr val="tx2"/>
        </a:buClr>
        <a:buSzPct val="75000"/>
        <a:buFont typeface="Wingdings" panose="05000000000000000000" pitchFamily="2" charset="2"/>
        <a:buChar char="§"/>
        <a:tabLst/>
        <a:defRPr sz="2000" kern="1200">
          <a:solidFill>
            <a:schemeClr val="tx1"/>
          </a:solidFill>
          <a:latin typeface="Corbel" panose="020B0503020204020204" pitchFamily="34" charset="0"/>
          <a:ea typeface="+mn-ea"/>
          <a:cs typeface="+mn-cs"/>
        </a:defRPr>
      </a:lvl2pPr>
      <a:lvl3pPr marL="992188" marR="0" indent="-279400" algn="l" defTabSz="914400" rtl="0" eaLnBrk="1" fontAlgn="base" latinLnBrk="0" hangingPunct="1">
        <a:lnSpc>
          <a:spcPct val="100000"/>
        </a:lnSpc>
        <a:spcBef>
          <a:spcPct val="0"/>
        </a:spcBef>
        <a:spcAft>
          <a:spcPts val="600"/>
        </a:spcAft>
        <a:buClr>
          <a:schemeClr val="tx2"/>
        </a:buClr>
        <a:buSzPct val="75000"/>
        <a:buFont typeface="Symbol" panose="05050102010706020507" pitchFamily="18" charset="2"/>
        <a:buChar char="-"/>
        <a:tabLst/>
        <a:defRPr sz="1800" kern="1200">
          <a:solidFill>
            <a:schemeClr val="tx1"/>
          </a:solidFill>
          <a:latin typeface="Corbel" panose="020B0503020204020204" pitchFamily="34" charset="0"/>
          <a:ea typeface="+mn-ea"/>
          <a:cs typeface="+mn-cs"/>
        </a:defRPr>
      </a:lvl3pPr>
      <a:lvl4pPr marL="1347788" marR="0" indent="-282575" algn="l" defTabSz="914400" rtl="0" eaLnBrk="1" fontAlgn="base" latinLnBrk="0" hangingPunct="1">
        <a:lnSpc>
          <a:spcPct val="100000"/>
        </a:lnSpc>
        <a:spcBef>
          <a:spcPct val="0"/>
        </a:spcBef>
        <a:spcAft>
          <a:spcPts val="600"/>
        </a:spcAft>
        <a:buClr>
          <a:schemeClr val="tx2"/>
        </a:buClr>
        <a:buSzPct val="75000"/>
        <a:buFont typeface="Arial" panose="020B0604020202020204" pitchFamily="34" charset="0"/>
        <a:buChar char="•"/>
        <a:tabLst/>
        <a:defRPr sz="1600" kern="1200">
          <a:solidFill>
            <a:schemeClr val="tx1"/>
          </a:solidFill>
          <a:latin typeface="Corbel" panose="020B0503020204020204" pitchFamily="34" charset="0"/>
          <a:ea typeface="+mn-ea"/>
          <a:cs typeface="+mn-cs"/>
        </a:defRPr>
      </a:lvl4pPr>
      <a:lvl5pPr marL="1611313" marR="0" indent="-263525" algn="l" defTabSz="914400" rtl="0" eaLnBrk="1" fontAlgn="base" latinLnBrk="0" hangingPunct="1">
        <a:lnSpc>
          <a:spcPct val="100000"/>
        </a:lnSpc>
        <a:spcBef>
          <a:spcPct val="0"/>
        </a:spcBef>
        <a:spcAft>
          <a:spcPts val="600"/>
        </a:spcAft>
        <a:buClr>
          <a:schemeClr val="tx2"/>
        </a:buClr>
        <a:buSzPct val="75000"/>
        <a:buFont typeface="Corbel" panose="020B0503020204020204" pitchFamily="34" charset="0"/>
        <a:buChar char="»"/>
        <a:tabLst/>
        <a:defRPr sz="1400" kern="1200">
          <a:solidFill>
            <a:schemeClr val="tx1"/>
          </a:solidFill>
          <a:latin typeface="Corbel" panose="020B0503020204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57" userDrawn="1">
          <p15:clr>
            <a:srgbClr val="F26B43"/>
          </p15:clr>
        </p15:guide>
        <p15:guide id="2" pos="2880" userDrawn="1">
          <p15:clr>
            <a:srgbClr val="F26B43"/>
          </p15:clr>
        </p15:guide>
        <p15:guide id="3" orient="horz" pos="3881" userDrawn="1">
          <p15:clr>
            <a:srgbClr val="F26B43"/>
          </p15:clr>
        </p15:guide>
        <p15:guide id="4" orient="horz" pos="3662" userDrawn="1">
          <p15:clr>
            <a:srgbClr val="F26B43"/>
          </p15:clr>
        </p15:guide>
        <p15:guide id="5" orient="horz" pos="3449" userDrawn="1">
          <p15:clr>
            <a:srgbClr val="F26B43"/>
          </p15:clr>
        </p15:guide>
        <p15:guide id="6" orient="horz" pos="3234" userDrawn="1">
          <p15:clr>
            <a:srgbClr val="F26B43"/>
          </p15:clr>
        </p15:guide>
        <p15:guide id="7" orient="horz" pos="3018" userDrawn="1">
          <p15:clr>
            <a:srgbClr val="F26B43"/>
          </p15:clr>
        </p15:guide>
        <p15:guide id="8" orient="horz" pos="2802" userDrawn="1">
          <p15:clr>
            <a:srgbClr val="F26B43"/>
          </p15:clr>
        </p15:guide>
        <p15:guide id="9" orient="horz" pos="2588" userDrawn="1">
          <p15:clr>
            <a:srgbClr val="F26B43"/>
          </p15:clr>
        </p15:guide>
        <p15:guide id="10" orient="horz" pos="2372" userDrawn="1">
          <p15:clr>
            <a:srgbClr val="F26B43"/>
          </p15:clr>
        </p15:guide>
        <p15:guide id="11" orient="horz" pos="1941" userDrawn="1">
          <p15:clr>
            <a:srgbClr val="F26B43"/>
          </p15:clr>
        </p15:guide>
        <p15:guide id="12" orient="horz" pos="1728" userDrawn="1">
          <p15:clr>
            <a:srgbClr val="F26B43"/>
          </p15:clr>
        </p15:guide>
        <p15:guide id="13" orient="horz" pos="1512" userDrawn="1">
          <p15:clr>
            <a:srgbClr val="F26B43"/>
          </p15:clr>
        </p15:guide>
        <p15:guide id="14" orient="horz" pos="1295" userDrawn="1">
          <p15:clr>
            <a:srgbClr val="F26B43"/>
          </p15:clr>
        </p15:guide>
        <p15:guide id="15" orient="horz" pos="1079" userDrawn="1">
          <p15:clr>
            <a:srgbClr val="F26B43"/>
          </p15:clr>
        </p15:guide>
        <p15:guide id="16" orient="horz" pos="864" userDrawn="1">
          <p15:clr>
            <a:srgbClr val="F26B43"/>
          </p15:clr>
        </p15:guide>
        <p15:guide id="17" orient="horz" pos="648" userDrawn="1">
          <p15:clr>
            <a:srgbClr val="F26B43"/>
          </p15:clr>
        </p15:guide>
        <p15:guide id="18" orient="horz" pos="434" userDrawn="1">
          <p15:clr>
            <a:srgbClr val="F26B43"/>
          </p15:clr>
        </p15:guide>
        <p15:guide id="19" orient="horz" pos="218" userDrawn="1">
          <p15:clr>
            <a:srgbClr val="F26B43"/>
          </p15:clr>
        </p15:guide>
        <p15:guide id="20" pos="363" userDrawn="1">
          <p15:clr>
            <a:srgbClr val="F26B43"/>
          </p15:clr>
        </p15:guide>
        <p15:guide id="21" pos="1487" userDrawn="1">
          <p15:clr>
            <a:srgbClr val="F26B43"/>
          </p15:clr>
        </p15:guide>
        <p15:guide id="22" pos="1670" userDrawn="1">
          <p15:clr>
            <a:srgbClr val="F26B43"/>
          </p15:clr>
        </p15:guide>
        <p15:guide id="23" pos="1919" userDrawn="1">
          <p15:clr>
            <a:srgbClr val="F26B43"/>
          </p15:clr>
        </p15:guide>
        <p15:guide id="24" pos="2790" userDrawn="1">
          <p15:clr>
            <a:srgbClr val="F26B43"/>
          </p15:clr>
        </p15:guide>
        <p15:guide id="25" pos="2970" userDrawn="1">
          <p15:clr>
            <a:srgbClr val="F26B43"/>
          </p15:clr>
        </p15:guide>
        <p15:guide id="26" pos="3657" userDrawn="1">
          <p15:clr>
            <a:srgbClr val="F26B43"/>
          </p15:clr>
        </p15:guide>
        <p15:guide id="27" pos="3840" userDrawn="1">
          <p15:clr>
            <a:srgbClr val="F26B43"/>
          </p15:clr>
        </p15:guide>
        <p15:guide id="28" pos="4089" userDrawn="1">
          <p15:clr>
            <a:srgbClr val="F26B43"/>
          </p15:clr>
        </p15:guide>
        <p15:guide id="29" pos="4272" userDrawn="1">
          <p15:clr>
            <a:srgbClr val="F26B43"/>
          </p15:clr>
        </p15:guide>
        <p15:guide id="30" pos="2102" userDrawn="1">
          <p15:clr>
            <a:srgbClr val="F26B43"/>
          </p15:clr>
        </p15:guide>
        <p15:guide id="31" pos="539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https://www.bundesnetzagentur.de/SharedDocs/Downloads/DE/Sachgebiete/Energie/Unternehmen_Institutionen/ErneuerbareEnergien/Hinweispapiere/Stellungnahmen_MessenSchaetzen/Stellungnahmen.zip;jsessionid=DA8F7C1755745AB24EC990D9C1BB505E?__blob=publicationFile&amp;v=3"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13.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2.emf"/><Relationship Id="rId5" Type="http://schemas.openxmlformats.org/officeDocument/2006/relationships/oleObject" Target="../embeddings/oleObject4.bin"/><Relationship Id="rId4"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p:cNvSpPr>
            <a:spLocks noGrp="1"/>
          </p:cNvSpPr>
          <p:nvPr>
            <p:ph type="subTitle" idx="1"/>
          </p:nvPr>
        </p:nvSpPr>
        <p:spPr>
          <a:xfrm>
            <a:off x="576000" y="4098585"/>
            <a:ext cx="5913425" cy="369332"/>
          </a:xfrm>
        </p:spPr>
        <p:txBody>
          <a:bodyPr anchor="t" anchorCtr="0">
            <a:spAutoFit/>
          </a:bodyPr>
          <a:lstStyle/>
          <a:p>
            <a:pPr lvl="0"/>
            <a:r>
              <a:rPr lang="de-DE" dirty="0" smtClean="0">
                <a:solidFill>
                  <a:srgbClr val="000000"/>
                </a:solidFill>
              </a:rPr>
              <a:t>Jena, 03.12.2019</a:t>
            </a:r>
          </a:p>
        </p:txBody>
      </p:sp>
      <p:sp>
        <p:nvSpPr>
          <p:cNvPr id="5" name="Titel 4"/>
          <p:cNvSpPr>
            <a:spLocks noGrp="1"/>
          </p:cNvSpPr>
          <p:nvPr>
            <p:ph type="title"/>
          </p:nvPr>
        </p:nvSpPr>
        <p:spPr/>
        <p:txBody>
          <a:bodyPr/>
          <a:lstStyle/>
          <a:p>
            <a:r>
              <a:rPr lang="de-DE" dirty="0"/>
              <a:t>Neue energierechtliche Gesetzgebung und Rechtsprechung auf Bundesebene</a:t>
            </a:r>
          </a:p>
        </p:txBody>
      </p:sp>
    </p:spTree>
    <p:extLst>
      <p:ext uri="{BB962C8B-B14F-4D97-AF65-F5344CB8AC3E}">
        <p14:creationId xmlns:p14="http://schemas.microsoft.com/office/powerpoint/2010/main" val="3712777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Entschädigungsregelung</a:t>
            </a:r>
            <a:endParaRPr lang="de-DE" dirty="0"/>
          </a:p>
        </p:txBody>
      </p:sp>
      <p:sp>
        <p:nvSpPr>
          <p:cNvPr id="3" name="Inhaltsplatzhalter 2"/>
          <p:cNvSpPr>
            <a:spLocks noGrp="1"/>
          </p:cNvSpPr>
          <p:nvPr>
            <p:ph sz="quarter" idx="10"/>
          </p:nvPr>
        </p:nvSpPr>
        <p:spPr/>
        <p:txBody>
          <a:bodyPr/>
          <a:lstStyle/>
          <a:p>
            <a:r>
              <a:rPr lang="de-DE" b="1" dirty="0"/>
              <a:t>Einheitliche Entschädigung </a:t>
            </a:r>
            <a:r>
              <a:rPr lang="de-DE" dirty="0"/>
              <a:t>für Zwangsmaßnahmen gegenüber EE-/KWK-Anlagen und gegenüber konventionellen Anlagen in </a:t>
            </a:r>
            <a:r>
              <a:rPr lang="de-DE" b="1" dirty="0"/>
              <a:t>§ 13a </a:t>
            </a:r>
            <a:r>
              <a:rPr lang="de-DE" b="1" dirty="0" smtClean="0"/>
              <a:t>EnWG</a:t>
            </a:r>
          </a:p>
          <a:p>
            <a:r>
              <a:rPr lang="de-DE" dirty="0"/>
              <a:t>Regelung zu Entschädigung im Einspeisemanagement entfällt, aber im Wesentlichen Beibehaltung der Grundsätze der Entschädigung für </a:t>
            </a:r>
            <a:r>
              <a:rPr lang="de-DE" dirty="0" smtClean="0"/>
              <a:t>Einspeisemanagement</a:t>
            </a:r>
          </a:p>
          <a:p>
            <a:r>
              <a:rPr lang="de-DE" b="1" dirty="0"/>
              <a:t>Bilanzkreisverantwortlicher</a:t>
            </a:r>
            <a:r>
              <a:rPr lang="de-DE" dirty="0"/>
              <a:t> (BKV) hat außerdem Anspruch auf bilanziellen Ausgleich für </a:t>
            </a:r>
            <a:r>
              <a:rPr lang="de-DE" dirty="0" smtClean="0"/>
              <a:t>Abregelung</a:t>
            </a:r>
          </a:p>
          <a:p>
            <a:r>
              <a:rPr lang="de-DE" dirty="0"/>
              <a:t>Umfangreiche </a:t>
            </a:r>
            <a:r>
              <a:rPr lang="de-DE" b="1" dirty="0"/>
              <a:t>Informationspflichten </a:t>
            </a:r>
            <a:r>
              <a:rPr lang="de-DE" dirty="0"/>
              <a:t>der ÜNB und der </a:t>
            </a:r>
            <a:r>
              <a:rPr lang="de-DE" b="1" dirty="0"/>
              <a:t>Netzbetreiber</a:t>
            </a:r>
            <a:r>
              <a:rPr lang="de-DE" dirty="0"/>
              <a:t>, die Anlagen abregeln, gegenüber BKV und Anlagenbetreiber zur Abwicklung des bilanziellen Ausgleichs</a:t>
            </a:r>
          </a:p>
          <a:p>
            <a:endParaRPr lang="de-DE" dirty="0"/>
          </a:p>
          <a:p>
            <a:endParaRPr lang="de-DE" dirty="0"/>
          </a:p>
          <a:p>
            <a:endParaRPr lang="de-DE" b="1" dirty="0"/>
          </a:p>
          <a:p>
            <a:endParaRPr lang="de-DE" dirty="0"/>
          </a:p>
        </p:txBody>
      </p:sp>
    </p:spTree>
    <p:extLst>
      <p:ext uri="{BB962C8B-B14F-4D97-AF65-F5344CB8AC3E}">
        <p14:creationId xmlns:p14="http://schemas.microsoft.com/office/powerpoint/2010/main" val="3448474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smtClean="0">
                <a:solidFill>
                  <a:schemeClr val="bg1">
                    <a:lumMod val="65000"/>
                  </a:schemeClr>
                </a:solidFill>
              </a:rPr>
              <a:t>Redispatch 2.0</a:t>
            </a:r>
            <a:endParaRPr lang="de-DE" dirty="0">
              <a:solidFill>
                <a:schemeClr val="bg1">
                  <a:lumMod val="65000"/>
                </a:schemeClr>
              </a:solidFill>
            </a:endParaRPr>
          </a:p>
          <a:p>
            <a:r>
              <a:rPr lang="de-DE" b="1" smtClean="0"/>
              <a:t>Update Drittmengenabgrenzung</a:t>
            </a:r>
            <a:endParaRPr lang="de-DE" b="1" dirty="0"/>
          </a:p>
          <a:p>
            <a:r>
              <a:rPr lang="de-DE">
                <a:solidFill>
                  <a:schemeClr val="bg1">
                    <a:lumMod val="65000"/>
                  </a:schemeClr>
                </a:solidFill>
              </a:rPr>
              <a:t>Update Netzentgelte in besonderen Anschlusskonstellationen</a:t>
            </a:r>
            <a:endParaRPr lang="de-DE" dirty="0">
              <a:solidFill>
                <a:schemeClr val="bg1">
                  <a:lumMod val="65000"/>
                </a:schemeClr>
              </a:solidFill>
            </a:endParaRPr>
          </a:p>
          <a:p>
            <a:r>
              <a:rPr lang="de-DE">
                <a:solidFill>
                  <a:schemeClr val="bg1">
                    <a:lumMod val="65000"/>
                  </a:schemeClr>
                </a:solidFill>
              </a:rPr>
              <a:t>Neues zur Bilanzierung/Regelenergie</a:t>
            </a:r>
          </a:p>
          <a:p>
            <a:r>
              <a:rPr lang="de-DE">
                <a:solidFill>
                  <a:schemeClr val="bg1">
                    <a:lumMod val="65000"/>
                  </a:schemeClr>
                </a:solidFill>
              </a:rPr>
              <a:t>Klimapaket/Kohleausstieg</a:t>
            </a:r>
            <a:endParaRPr lang="de-DE" dirty="0">
              <a:solidFill>
                <a:schemeClr val="bg1">
                  <a:lumMod val="65000"/>
                </a:schemeClr>
              </a:solidFill>
            </a:endParaRPr>
          </a:p>
        </p:txBody>
      </p:sp>
    </p:spTree>
    <p:extLst>
      <p:ext uri="{BB962C8B-B14F-4D97-AF65-F5344CB8AC3E}">
        <p14:creationId xmlns:p14="http://schemas.microsoft.com/office/powerpoint/2010/main" val="2657054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5996" y="248644"/>
            <a:ext cx="6689775" cy="954792"/>
          </a:xfrm>
        </p:spPr>
        <p:txBody>
          <a:bodyPr/>
          <a:lstStyle/>
          <a:p>
            <a:r>
              <a:rPr lang="de-DE" dirty="0" smtClean="0"/>
              <a:t>Regelungsübersicht §§ 62a, 62b, 104 EEG</a:t>
            </a:r>
            <a:endParaRPr lang="de-DE" dirty="0"/>
          </a:p>
        </p:txBody>
      </p:sp>
      <p:sp>
        <p:nvSpPr>
          <p:cNvPr id="4" name="Textfeld 3"/>
          <p:cNvSpPr txBox="1"/>
          <p:nvPr/>
        </p:nvSpPr>
        <p:spPr>
          <a:xfrm>
            <a:off x="238898" y="1711754"/>
            <a:ext cx="2150076" cy="4708981"/>
          </a:xfrm>
          <a:prstGeom prst="rect">
            <a:avLst/>
          </a:prstGeom>
          <a:solidFill>
            <a:schemeClr val="accent3"/>
          </a:solidFill>
          <a:ln>
            <a:solidFill>
              <a:schemeClr val="tx1"/>
            </a:solidFill>
          </a:ln>
        </p:spPr>
        <p:txBody>
          <a:bodyPr wrap="square" rtlCol="0">
            <a:spAutoFit/>
          </a:bodyPr>
          <a:lstStyle/>
          <a:p>
            <a:pPr defTabSz="914400"/>
            <a:r>
              <a:rPr lang="de-DE" sz="1200" b="1" dirty="0" smtClean="0">
                <a:solidFill>
                  <a:srgbClr val="000000"/>
                </a:solidFill>
              </a:rPr>
              <a:t>Zuordnung Stromverbräuche:</a:t>
            </a:r>
          </a:p>
          <a:p>
            <a:pPr defTabSz="914400"/>
            <a:endParaRPr lang="de-DE" sz="1200" dirty="0">
              <a:solidFill>
                <a:srgbClr val="000000"/>
              </a:solidFill>
            </a:endParaRPr>
          </a:p>
          <a:p>
            <a:pPr defTabSz="914400"/>
            <a:r>
              <a:rPr lang="de-DE" sz="1200" dirty="0" smtClean="0">
                <a:solidFill>
                  <a:srgbClr val="000000"/>
                </a:solidFill>
              </a:rPr>
              <a:t>Drittverbräuche können dem eigenen Verbrauch zugerechnet werden wenn,</a:t>
            </a:r>
          </a:p>
          <a:p>
            <a:pPr defTabSz="914400"/>
            <a:endParaRPr lang="de-DE" sz="1200" dirty="0" smtClean="0">
              <a:solidFill>
                <a:srgbClr val="000000"/>
              </a:solidFill>
            </a:endParaRPr>
          </a:p>
          <a:p>
            <a:pPr marL="342900" indent="-342900" defTabSz="914400">
              <a:buFontTx/>
              <a:buAutoNum type="arabicPeriod"/>
            </a:pPr>
            <a:r>
              <a:rPr lang="de-DE" sz="1200" dirty="0" smtClean="0">
                <a:solidFill>
                  <a:srgbClr val="000000"/>
                </a:solidFill>
              </a:rPr>
              <a:t>geringfügig,</a:t>
            </a:r>
          </a:p>
          <a:p>
            <a:pPr marL="342900" indent="-342900" defTabSz="914400">
              <a:buFontTx/>
              <a:buAutoNum type="arabicPeriod"/>
            </a:pPr>
            <a:endParaRPr lang="de-DE" sz="1200" dirty="0" smtClean="0">
              <a:solidFill>
                <a:srgbClr val="000000"/>
              </a:solidFill>
            </a:endParaRPr>
          </a:p>
          <a:p>
            <a:pPr marL="342900" indent="-342900" defTabSz="914400">
              <a:buFontTx/>
              <a:buAutoNum type="arabicPeriod"/>
            </a:pPr>
            <a:r>
              <a:rPr lang="de-DE" sz="1200" dirty="0" smtClean="0">
                <a:solidFill>
                  <a:srgbClr val="000000"/>
                </a:solidFill>
              </a:rPr>
              <a:t>keine gesonderte Abrechnung,</a:t>
            </a:r>
          </a:p>
          <a:p>
            <a:pPr marL="342900" indent="-342900" defTabSz="914400">
              <a:buFontTx/>
              <a:buAutoNum type="arabicPeriod"/>
            </a:pPr>
            <a:endParaRPr lang="de-DE" sz="1200" dirty="0" smtClean="0">
              <a:solidFill>
                <a:srgbClr val="000000"/>
              </a:solidFill>
            </a:endParaRPr>
          </a:p>
          <a:p>
            <a:pPr marL="342900" indent="-342900" defTabSz="914400">
              <a:buFontTx/>
              <a:buAutoNum type="arabicPeriod"/>
            </a:pPr>
            <a:r>
              <a:rPr lang="de-DE" sz="1200" dirty="0">
                <a:solidFill>
                  <a:srgbClr val="000000"/>
                </a:solidFill>
              </a:rPr>
              <a:t>a</a:t>
            </a:r>
            <a:r>
              <a:rPr lang="de-DE" sz="1200" dirty="0" smtClean="0">
                <a:solidFill>
                  <a:srgbClr val="000000"/>
                </a:solidFill>
              </a:rPr>
              <a:t>uf dem Betriebsgelände,</a:t>
            </a:r>
          </a:p>
          <a:p>
            <a:pPr marL="342900" indent="-342900" defTabSz="914400">
              <a:buFontTx/>
              <a:buAutoNum type="arabicPeriod"/>
            </a:pPr>
            <a:endParaRPr lang="de-DE" sz="1200" dirty="0" smtClean="0">
              <a:solidFill>
                <a:srgbClr val="000000"/>
              </a:solidFill>
            </a:endParaRPr>
          </a:p>
          <a:p>
            <a:pPr marL="342900" indent="-342900" defTabSz="914400">
              <a:buFontTx/>
              <a:buAutoNum type="arabicPeriod"/>
            </a:pPr>
            <a:r>
              <a:rPr lang="de-DE" sz="1200" dirty="0">
                <a:solidFill>
                  <a:srgbClr val="000000"/>
                </a:solidFill>
              </a:rPr>
              <a:t>g</a:t>
            </a:r>
            <a:r>
              <a:rPr lang="de-DE" sz="1200" dirty="0" smtClean="0">
                <a:solidFill>
                  <a:srgbClr val="000000"/>
                </a:solidFill>
              </a:rPr>
              <a:t>egenseitige Leistungserbringung</a:t>
            </a:r>
          </a:p>
          <a:p>
            <a:pPr marL="342900" indent="-342900" defTabSz="914400">
              <a:buFontTx/>
              <a:buAutoNum type="arabicPeriod"/>
            </a:pPr>
            <a:endParaRPr lang="de-DE" sz="1200" dirty="0">
              <a:solidFill>
                <a:srgbClr val="000000"/>
              </a:solidFill>
            </a:endParaRPr>
          </a:p>
          <a:p>
            <a:pPr defTabSz="914400"/>
            <a:r>
              <a:rPr lang="de-DE" sz="1200" b="1" dirty="0" smtClean="0">
                <a:solidFill>
                  <a:srgbClr val="000000"/>
                </a:solidFill>
              </a:rPr>
              <a:t>„De-</a:t>
            </a:r>
            <a:r>
              <a:rPr lang="de-DE" sz="1200" b="1" dirty="0" err="1" smtClean="0">
                <a:solidFill>
                  <a:srgbClr val="000000"/>
                </a:solidFill>
              </a:rPr>
              <a:t>Minimis</a:t>
            </a:r>
            <a:r>
              <a:rPr lang="de-DE" sz="1200" b="1" dirty="0" smtClean="0">
                <a:solidFill>
                  <a:srgbClr val="000000"/>
                </a:solidFill>
              </a:rPr>
              <a:t>-Regelung“</a:t>
            </a:r>
          </a:p>
          <a:p>
            <a:pPr defTabSz="914400"/>
            <a:endParaRPr lang="de-DE" sz="1200" dirty="0">
              <a:solidFill>
                <a:srgbClr val="000000"/>
              </a:solidFill>
            </a:endParaRPr>
          </a:p>
          <a:p>
            <a:pPr defTabSz="914400"/>
            <a:endParaRPr lang="de-DE" sz="1400" dirty="0">
              <a:solidFill>
                <a:srgbClr val="000000"/>
              </a:solidFill>
            </a:endParaRPr>
          </a:p>
          <a:p>
            <a:pPr defTabSz="914400"/>
            <a:endParaRPr lang="de-DE" sz="1400" dirty="0" smtClean="0">
              <a:solidFill>
                <a:srgbClr val="000000"/>
              </a:solidFill>
            </a:endParaRPr>
          </a:p>
          <a:p>
            <a:pPr defTabSz="914400"/>
            <a:endParaRPr lang="de-DE" sz="1400" dirty="0">
              <a:solidFill>
                <a:srgbClr val="000000"/>
              </a:solidFill>
            </a:endParaRPr>
          </a:p>
          <a:p>
            <a:pPr defTabSz="914400"/>
            <a:endParaRPr lang="de-DE" sz="1400" dirty="0" smtClean="0">
              <a:solidFill>
                <a:srgbClr val="000000"/>
              </a:solidFill>
            </a:endParaRPr>
          </a:p>
          <a:p>
            <a:pPr defTabSz="914400"/>
            <a:endParaRPr lang="de-DE" sz="1400" dirty="0">
              <a:solidFill>
                <a:srgbClr val="000000"/>
              </a:solidFill>
            </a:endParaRPr>
          </a:p>
          <a:p>
            <a:pPr defTabSz="914400"/>
            <a:endParaRPr lang="de-DE" sz="1400" dirty="0">
              <a:solidFill>
                <a:srgbClr val="000000"/>
              </a:solidFill>
            </a:endParaRPr>
          </a:p>
        </p:txBody>
      </p:sp>
      <p:sp>
        <p:nvSpPr>
          <p:cNvPr id="5" name="Textfeld 4"/>
          <p:cNvSpPr txBox="1"/>
          <p:nvPr/>
        </p:nvSpPr>
        <p:spPr>
          <a:xfrm>
            <a:off x="2426043" y="1717218"/>
            <a:ext cx="4176584" cy="1415772"/>
          </a:xfrm>
          <a:prstGeom prst="rect">
            <a:avLst/>
          </a:prstGeom>
          <a:solidFill>
            <a:schemeClr val="bg2">
              <a:lumMod val="90000"/>
            </a:schemeClr>
          </a:solidFill>
          <a:ln>
            <a:solidFill>
              <a:schemeClr val="tx1"/>
            </a:solidFill>
          </a:ln>
        </p:spPr>
        <p:txBody>
          <a:bodyPr wrap="square" rtlCol="0">
            <a:spAutoFit/>
          </a:bodyPr>
          <a:lstStyle/>
          <a:p>
            <a:pPr defTabSz="914400"/>
            <a:r>
              <a:rPr lang="de-DE" sz="1200" b="1" dirty="0" smtClean="0">
                <a:solidFill>
                  <a:srgbClr val="000000"/>
                </a:solidFill>
              </a:rPr>
              <a:t>Abs. 1: Grundsätzliche Pflicht zur Messung:</a:t>
            </a:r>
          </a:p>
          <a:p>
            <a:pPr defTabSz="914400"/>
            <a:r>
              <a:rPr lang="de-DE" sz="1200" b="1" dirty="0" smtClean="0">
                <a:solidFill>
                  <a:srgbClr val="000000"/>
                </a:solidFill>
              </a:rPr>
              <a:t>S. 1:</a:t>
            </a:r>
            <a:r>
              <a:rPr lang="de-DE" sz="1200" dirty="0" smtClean="0">
                <a:solidFill>
                  <a:srgbClr val="000000"/>
                </a:solidFill>
              </a:rPr>
              <a:t> Strommengen mit voller oder anteiliger Umlagebelastung müssen mess- u. eichrechtskonform </a:t>
            </a:r>
            <a:r>
              <a:rPr lang="de-DE" sz="1200" b="1" dirty="0" smtClean="0">
                <a:solidFill>
                  <a:srgbClr val="000000"/>
                </a:solidFill>
              </a:rPr>
              <a:t>erfasst werden</a:t>
            </a:r>
            <a:r>
              <a:rPr lang="de-DE" sz="1200" dirty="0" smtClean="0">
                <a:solidFill>
                  <a:srgbClr val="000000"/>
                </a:solidFill>
              </a:rPr>
              <a:t>.</a:t>
            </a:r>
          </a:p>
          <a:p>
            <a:pPr defTabSz="914400"/>
            <a:r>
              <a:rPr lang="de-DE" sz="1200" b="1" dirty="0" smtClean="0">
                <a:solidFill>
                  <a:srgbClr val="000000"/>
                </a:solidFill>
              </a:rPr>
              <a:t>S. 2:</a:t>
            </a:r>
            <a:r>
              <a:rPr lang="de-DE" sz="1200" dirty="0" smtClean="0">
                <a:solidFill>
                  <a:srgbClr val="000000"/>
                </a:solidFill>
              </a:rPr>
              <a:t> </a:t>
            </a:r>
            <a:r>
              <a:rPr lang="de-DE" altLang="de-DE" sz="1200" dirty="0">
                <a:solidFill>
                  <a:srgbClr val="000000"/>
                </a:solidFill>
              </a:rPr>
              <a:t>Sofern für Strommengen nur eine anteilige oder keine EEG-Umlage zu zahlen </a:t>
            </a:r>
            <a:r>
              <a:rPr lang="de-DE" altLang="de-DE" sz="1200" dirty="0" smtClean="0">
                <a:solidFill>
                  <a:srgbClr val="000000"/>
                </a:solidFill>
              </a:rPr>
              <a:t>ist […], </a:t>
            </a:r>
            <a:r>
              <a:rPr lang="de-DE" altLang="de-DE" sz="1200" dirty="0">
                <a:solidFill>
                  <a:srgbClr val="000000"/>
                </a:solidFill>
              </a:rPr>
              <a:t>sind diese Strommengen </a:t>
            </a:r>
            <a:r>
              <a:rPr lang="de-DE" altLang="de-DE" sz="1200" dirty="0" smtClean="0">
                <a:solidFill>
                  <a:srgbClr val="000000"/>
                </a:solidFill>
              </a:rPr>
              <a:t>[…] durch </a:t>
            </a:r>
            <a:r>
              <a:rPr lang="de-DE" altLang="de-DE" sz="1200" dirty="0">
                <a:solidFill>
                  <a:srgbClr val="000000"/>
                </a:solidFill>
              </a:rPr>
              <a:t>mess- und eichrechtskonforme Messeinrichtungen </a:t>
            </a:r>
            <a:r>
              <a:rPr lang="de-DE" altLang="de-DE" sz="1200" b="1" dirty="0">
                <a:solidFill>
                  <a:srgbClr val="000000"/>
                </a:solidFill>
              </a:rPr>
              <a:t>abzugrenzen</a:t>
            </a:r>
            <a:r>
              <a:rPr lang="de-DE" altLang="de-DE" sz="1200" dirty="0">
                <a:solidFill>
                  <a:srgbClr val="000000"/>
                </a:solidFill>
              </a:rPr>
              <a:t>.</a:t>
            </a:r>
            <a:endParaRPr lang="de-DE" sz="1200" dirty="0">
              <a:solidFill>
                <a:srgbClr val="000000"/>
              </a:solidFill>
            </a:endParaRPr>
          </a:p>
        </p:txBody>
      </p:sp>
      <p:sp>
        <p:nvSpPr>
          <p:cNvPr id="6" name="Textfeld 5"/>
          <p:cNvSpPr txBox="1"/>
          <p:nvPr/>
        </p:nvSpPr>
        <p:spPr>
          <a:xfrm>
            <a:off x="2426043" y="3170753"/>
            <a:ext cx="2133598" cy="2123658"/>
          </a:xfrm>
          <a:prstGeom prst="rect">
            <a:avLst/>
          </a:prstGeom>
          <a:solidFill>
            <a:schemeClr val="bg2">
              <a:lumMod val="50000"/>
            </a:schemeClr>
          </a:solidFill>
          <a:ln>
            <a:solidFill>
              <a:schemeClr val="tx1"/>
            </a:solidFill>
          </a:ln>
        </p:spPr>
        <p:txBody>
          <a:bodyPr wrap="square" rtlCol="0">
            <a:spAutoFit/>
          </a:bodyPr>
          <a:lstStyle/>
          <a:p>
            <a:pPr defTabSz="914400"/>
            <a:r>
              <a:rPr lang="de-DE" sz="1200" b="1" dirty="0" smtClean="0">
                <a:solidFill>
                  <a:srgbClr val="000000"/>
                </a:solidFill>
              </a:rPr>
              <a:t>Abs. 2: Keine Abgrenzung,</a:t>
            </a:r>
          </a:p>
          <a:p>
            <a:pPr defTabSz="914400"/>
            <a:endParaRPr lang="de-DE" sz="1200" dirty="0">
              <a:solidFill>
                <a:srgbClr val="000000"/>
              </a:solidFill>
            </a:endParaRPr>
          </a:p>
          <a:p>
            <a:pPr defTabSz="914400"/>
            <a:r>
              <a:rPr lang="de-DE" sz="1200" dirty="0" smtClean="0">
                <a:solidFill>
                  <a:srgbClr val="000000"/>
                </a:solidFill>
              </a:rPr>
              <a:t>Nr.1: wenn höchster Umlagesatz auf Gesamtmenge („Schlechterstellung“)</a:t>
            </a:r>
          </a:p>
          <a:p>
            <a:pPr defTabSz="914400"/>
            <a:endParaRPr lang="de-DE" sz="1200" dirty="0">
              <a:solidFill>
                <a:srgbClr val="000000"/>
              </a:solidFill>
            </a:endParaRPr>
          </a:p>
          <a:p>
            <a:pPr defTabSz="914400"/>
            <a:r>
              <a:rPr lang="de-DE" sz="1200" dirty="0" smtClean="0">
                <a:solidFill>
                  <a:srgbClr val="000000"/>
                </a:solidFill>
              </a:rPr>
              <a:t>Nr.2: Messung techn. unmöglich oder mit unvertretbarem Aufwand </a:t>
            </a:r>
            <a:r>
              <a:rPr lang="de-DE" sz="1200" b="1" dirty="0" smtClean="0">
                <a:solidFill>
                  <a:srgbClr val="000000"/>
                </a:solidFill>
              </a:rPr>
              <a:t>und </a:t>
            </a:r>
            <a:r>
              <a:rPr lang="de-DE" sz="1200" dirty="0">
                <a:solidFill>
                  <a:srgbClr val="000000"/>
                </a:solidFill>
              </a:rPr>
              <a:t>nicht wirtschaftlich zumutbar </a:t>
            </a:r>
            <a:r>
              <a:rPr lang="de-DE" sz="1200" dirty="0" smtClean="0">
                <a:solidFill>
                  <a:srgbClr val="000000"/>
                </a:solidFill>
              </a:rPr>
              <a:t> („Schätzung“)</a:t>
            </a:r>
            <a:endParaRPr lang="de-DE" sz="1200" b="1" dirty="0">
              <a:solidFill>
                <a:srgbClr val="000000"/>
              </a:solidFill>
            </a:endParaRPr>
          </a:p>
        </p:txBody>
      </p:sp>
      <p:sp>
        <p:nvSpPr>
          <p:cNvPr id="8" name="Textfeld 7"/>
          <p:cNvSpPr txBox="1"/>
          <p:nvPr/>
        </p:nvSpPr>
        <p:spPr>
          <a:xfrm>
            <a:off x="4584361" y="3170753"/>
            <a:ext cx="2018267" cy="2123658"/>
          </a:xfrm>
          <a:prstGeom prst="rect">
            <a:avLst/>
          </a:prstGeom>
          <a:solidFill>
            <a:schemeClr val="bg2"/>
          </a:solidFill>
          <a:ln>
            <a:solidFill>
              <a:schemeClr val="tx1"/>
            </a:solidFill>
          </a:ln>
        </p:spPr>
        <p:txBody>
          <a:bodyPr wrap="square" rtlCol="0">
            <a:spAutoFit/>
          </a:bodyPr>
          <a:lstStyle/>
          <a:p>
            <a:pPr defTabSz="914400"/>
            <a:r>
              <a:rPr lang="de-DE" sz="1200" b="1" dirty="0" smtClean="0">
                <a:solidFill>
                  <a:srgbClr val="000000"/>
                </a:solidFill>
              </a:rPr>
              <a:t>Abs. 3: Schätzvorgaben:</a:t>
            </a:r>
          </a:p>
          <a:p>
            <a:pPr defTabSz="914400"/>
            <a:endParaRPr lang="de-DE" sz="1200" b="1" dirty="0">
              <a:solidFill>
                <a:srgbClr val="000000"/>
              </a:solidFill>
            </a:endParaRPr>
          </a:p>
          <a:p>
            <a:pPr defTabSz="914400"/>
            <a:r>
              <a:rPr lang="de-DE" sz="1200" dirty="0" smtClean="0">
                <a:solidFill>
                  <a:srgbClr val="000000"/>
                </a:solidFill>
              </a:rPr>
              <a:t>S. 2: sachgerechte und nachvollziehbare Weise</a:t>
            </a:r>
          </a:p>
          <a:p>
            <a:pPr defTabSz="914400"/>
            <a:endParaRPr lang="de-DE" sz="1200" dirty="0">
              <a:solidFill>
                <a:srgbClr val="000000"/>
              </a:solidFill>
            </a:endParaRPr>
          </a:p>
          <a:p>
            <a:pPr defTabSz="914400"/>
            <a:r>
              <a:rPr lang="de-DE" sz="1200" dirty="0" smtClean="0">
                <a:solidFill>
                  <a:srgbClr val="000000"/>
                </a:solidFill>
              </a:rPr>
              <a:t>S. 3: Sicherstellung, dass nicht weniger Umlage, als bei Messung; Schätzmethode z.B. „</a:t>
            </a:r>
            <a:r>
              <a:rPr lang="de-DE" sz="1200" dirty="0" err="1" smtClean="0">
                <a:solidFill>
                  <a:srgbClr val="000000"/>
                </a:solidFill>
              </a:rPr>
              <a:t>worst</a:t>
            </a:r>
            <a:r>
              <a:rPr lang="de-DE" sz="1200" dirty="0" smtClean="0">
                <a:solidFill>
                  <a:srgbClr val="000000"/>
                </a:solidFill>
              </a:rPr>
              <a:t>-</a:t>
            </a:r>
            <a:r>
              <a:rPr lang="de-DE" sz="1200" dirty="0" err="1" smtClean="0">
                <a:solidFill>
                  <a:srgbClr val="000000"/>
                </a:solidFill>
              </a:rPr>
              <a:t>case</a:t>
            </a:r>
            <a:r>
              <a:rPr lang="de-DE" sz="1200" dirty="0" smtClean="0">
                <a:solidFill>
                  <a:srgbClr val="000000"/>
                </a:solidFill>
              </a:rPr>
              <a:t>-Methode“</a:t>
            </a:r>
          </a:p>
          <a:p>
            <a:pPr defTabSz="914400"/>
            <a:endParaRPr lang="de-DE" sz="1200" dirty="0" smtClean="0">
              <a:solidFill>
                <a:srgbClr val="000000"/>
              </a:solidFill>
            </a:endParaRPr>
          </a:p>
        </p:txBody>
      </p:sp>
      <p:sp>
        <p:nvSpPr>
          <p:cNvPr id="10" name="Textfeld 9"/>
          <p:cNvSpPr txBox="1"/>
          <p:nvPr/>
        </p:nvSpPr>
        <p:spPr>
          <a:xfrm>
            <a:off x="2450762" y="5359393"/>
            <a:ext cx="4151866" cy="1015663"/>
          </a:xfrm>
          <a:prstGeom prst="rect">
            <a:avLst/>
          </a:prstGeom>
          <a:solidFill>
            <a:schemeClr val="tx2"/>
          </a:solidFill>
          <a:ln>
            <a:solidFill>
              <a:schemeClr val="tx1"/>
            </a:solidFill>
          </a:ln>
        </p:spPr>
        <p:txBody>
          <a:bodyPr wrap="square" rtlCol="0">
            <a:spAutoFit/>
          </a:bodyPr>
          <a:lstStyle/>
          <a:p>
            <a:pPr defTabSz="914400"/>
            <a:r>
              <a:rPr lang="de-DE" sz="1200" b="1" dirty="0" smtClean="0">
                <a:solidFill>
                  <a:srgbClr val="000000"/>
                </a:solidFill>
              </a:rPr>
              <a:t>Abs. 5: Zeitgleichheit bei Eigenversorgung:</a:t>
            </a:r>
          </a:p>
          <a:p>
            <a:pPr defTabSz="914400"/>
            <a:r>
              <a:rPr lang="de-DE" sz="1200" dirty="0" smtClean="0">
                <a:solidFill>
                  <a:srgbClr val="000000"/>
                </a:solidFill>
              </a:rPr>
              <a:t>S.2: Messung nicht erforderlich, wenn „anderweitig“ ¼-Zeitgleichheit sichergestellt werden kann (z.B. „gewillkürte Nachrangregelung“)</a:t>
            </a:r>
          </a:p>
          <a:p>
            <a:pPr defTabSz="914400"/>
            <a:endParaRPr lang="de-DE" sz="1200" dirty="0">
              <a:solidFill>
                <a:srgbClr val="000000"/>
              </a:solidFill>
            </a:endParaRPr>
          </a:p>
        </p:txBody>
      </p:sp>
      <p:sp>
        <p:nvSpPr>
          <p:cNvPr id="11" name="Textfeld 10"/>
          <p:cNvSpPr txBox="1"/>
          <p:nvPr/>
        </p:nvSpPr>
        <p:spPr>
          <a:xfrm>
            <a:off x="6701803" y="1717218"/>
            <a:ext cx="2112682" cy="1754326"/>
          </a:xfrm>
          <a:prstGeom prst="rect">
            <a:avLst/>
          </a:prstGeom>
          <a:solidFill>
            <a:schemeClr val="accent1">
              <a:lumMod val="60000"/>
              <a:lumOff val="40000"/>
            </a:schemeClr>
          </a:solidFill>
          <a:ln>
            <a:solidFill>
              <a:schemeClr val="tx1"/>
            </a:solidFill>
          </a:ln>
        </p:spPr>
        <p:txBody>
          <a:bodyPr wrap="square" rtlCol="0">
            <a:spAutoFit/>
          </a:bodyPr>
          <a:lstStyle/>
          <a:p>
            <a:pPr defTabSz="914400"/>
            <a:r>
              <a:rPr lang="de-DE" sz="1200" b="1" dirty="0" smtClean="0">
                <a:solidFill>
                  <a:srgbClr val="000000"/>
                </a:solidFill>
              </a:rPr>
              <a:t>Abs. 10: Übergangsvorschrift für den Zeitraum 2018 und 2019 und 2020:</a:t>
            </a:r>
          </a:p>
          <a:p>
            <a:pPr defTabSz="914400"/>
            <a:endParaRPr lang="de-DE" sz="1200" dirty="0">
              <a:solidFill>
                <a:srgbClr val="000000"/>
              </a:solidFill>
            </a:endParaRPr>
          </a:p>
          <a:p>
            <a:pPr defTabSz="914400"/>
            <a:r>
              <a:rPr lang="de-DE" sz="1200" dirty="0" smtClean="0">
                <a:solidFill>
                  <a:srgbClr val="000000"/>
                </a:solidFill>
              </a:rPr>
              <a:t>Schätzung möglich, wenn ab 2021 gemessen wird</a:t>
            </a:r>
          </a:p>
          <a:p>
            <a:pPr defTabSz="914400"/>
            <a:endParaRPr lang="de-DE" sz="1200" dirty="0">
              <a:solidFill>
                <a:srgbClr val="000000"/>
              </a:solidFill>
            </a:endParaRPr>
          </a:p>
          <a:p>
            <a:pPr defTabSz="914400"/>
            <a:endParaRPr lang="de-DE" sz="1200" dirty="0" smtClean="0">
              <a:solidFill>
                <a:srgbClr val="000000"/>
              </a:solidFill>
            </a:endParaRPr>
          </a:p>
          <a:p>
            <a:pPr defTabSz="914400"/>
            <a:endParaRPr lang="de-DE" sz="1200" dirty="0">
              <a:solidFill>
                <a:srgbClr val="000000"/>
              </a:solidFill>
            </a:endParaRPr>
          </a:p>
        </p:txBody>
      </p:sp>
      <p:sp>
        <p:nvSpPr>
          <p:cNvPr id="12" name="Textfeld 11"/>
          <p:cNvSpPr txBox="1"/>
          <p:nvPr/>
        </p:nvSpPr>
        <p:spPr>
          <a:xfrm>
            <a:off x="757881" y="1342422"/>
            <a:ext cx="1029730" cy="369332"/>
          </a:xfrm>
          <a:prstGeom prst="rect">
            <a:avLst/>
          </a:prstGeom>
          <a:noFill/>
        </p:spPr>
        <p:txBody>
          <a:bodyPr wrap="square" rtlCol="0">
            <a:spAutoFit/>
          </a:bodyPr>
          <a:lstStyle/>
          <a:p>
            <a:pPr defTabSz="914400"/>
            <a:r>
              <a:rPr lang="de-DE" dirty="0" smtClean="0">
                <a:solidFill>
                  <a:srgbClr val="000000"/>
                </a:solidFill>
              </a:rPr>
              <a:t>§ 62 a </a:t>
            </a:r>
            <a:endParaRPr lang="de-DE" dirty="0">
              <a:solidFill>
                <a:srgbClr val="000000"/>
              </a:solidFill>
            </a:endParaRPr>
          </a:p>
        </p:txBody>
      </p:sp>
      <p:sp>
        <p:nvSpPr>
          <p:cNvPr id="13" name="Textfeld 12"/>
          <p:cNvSpPr txBox="1"/>
          <p:nvPr/>
        </p:nvSpPr>
        <p:spPr>
          <a:xfrm>
            <a:off x="3842951" y="1342422"/>
            <a:ext cx="1029730" cy="369332"/>
          </a:xfrm>
          <a:prstGeom prst="rect">
            <a:avLst/>
          </a:prstGeom>
          <a:noFill/>
        </p:spPr>
        <p:txBody>
          <a:bodyPr wrap="square" rtlCol="0">
            <a:spAutoFit/>
          </a:bodyPr>
          <a:lstStyle/>
          <a:p>
            <a:pPr defTabSz="914400"/>
            <a:r>
              <a:rPr lang="de-DE" dirty="0" smtClean="0">
                <a:solidFill>
                  <a:srgbClr val="000000"/>
                </a:solidFill>
              </a:rPr>
              <a:t>§ 62 b </a:t>
            </a:r>
            <a:endParaRPr lang="de-DE" dirty="0">
              <a:solidFill>
                <a:srgbClr val="000000"/>
              </a:solidFill>
            </a:endParaRPr>
          </a:p>
        </p:txBody>
      </p:sp>
      <p:sp>
        <p:nvSpPr>
          <p:cNvPr id="14" name="Textfeld 13"/>
          <p:cNvSpPr txBox="1"/>
          <p:nvPr/>
        </p:nvSpPr>
        <p:spPr>
          <a:xfrm>
            <a:off x="7265772" y="1342422"/>
            <a:ext cx="1029730" cy="369332"/>
          </a:xfrm>
          <a:prstGeom prst="rect">
            <a:avLst/>
          </a:prstGeom>
          <a:noFill/>
        </p:spPr>
        <p:txBody>
          <a:bodyPr wrap="square" rtlCol="0">
            <a:spAutoFit/>
          </a:bodyPr>
          <a:lstStyle/>
          <a:p>
            <a:pPr defTabSz="914400"/>
            <a:r>
              <a:rPr lang="de-DE" dirty="0" smtClean="0">
                <a:solidFill>
                  <a:srgbClr val="000000"/>
                </a:solidFill>
              </a:rPr>
              <a:t>§ 104 </a:t>
            </a:r>
            <a:endParaRPr lang="de-DE" dirty="0">
              <a:solidFill>
                <a:srgbClr val="000000"/>
              </a:solidFill>
            </a:endParaRPr>
          </a:p>
        </p:txBody>
      </p:sp>
      <p:sp>
        <p:nvSpPr>
          <p:cNvPr id="15" name="Textfeld 14"/>
          <p:cNvSpPr txBox="1"/>
          <p:nvPr/>
        </p:nvSpPr>
        <p:spPr>
          <a:xfrm>
            <a:off x="6724295" y="3540085"/>
            <a:ext cx="2112683" cy="1754326"/>
          </a:xfrm>
          <a:prstGeom prst="rect">
            <a:avLst/>
          </a:prstGeom>
          <a:solidFill>
            <a:schemeClr val="accent1">
              <a:lumMod val="20000"/>
              <a:lumOff val="80000"/>
            </a:schemeClr>
          </a:solidFill>
          <a:ln>
            <a:solidFill>
              <a:schemeClr val="tx1"/>
            </a:solidFill>
          </a:ln>
        </p:spPr>
        <p:txBody>
          <a:bodyPr wrap="square" rtlCol="0">
            <a:spAutoFit/>
          </a:bodyPr>
          <a:lstStyle/>
          <a:p>
            <a:pPr defTabSz="914400"/>
            <a:r>
              <a:rPr lang="de-DE" sz="1200" b="1" dirty="0" smtClean="0">
                <a:solidFill>
                  <a:srgbClr val="000000"/>
                </a:solidFill>
              </a:rPr>
              <a:t>Abs. 11: Übergangsvorschrift für den Zeitraum vor 2018:</a:t>
            </a:r>
          </a:p>
          <a:p>
            <a:pPr defTabSz="914400"/>
            <a:endParaRPr lang="de-DE" sz="1200" b="1" dirty="0">
              <a:solidFill>
                <a:srgbClr val="000000"/>
              </a:solidFill>
            </a:endParaRPr>
          </a:p>
          <a:p>
            <a:pPr defTabSz="914400"/>
            <a:r>
              <a:rPr lang="de-DE" sz="1200" dirty="0" smtClean="0">
                <a:solidFill>
                  <a:srgbClr val="000000"/>
                </a:solidFill>
              </a:rPr>
              <a:t>Leistungsverweigerungsrecht, wenn nicht gemessen, aber sachgerecht geschätzt wurde</a:t>
            </a:r>
          </a:p>
          <a:p>
            <a:pPr defTabSz="914400"/>
            <a:endParaRPr lang="de-DE" sz="1200" dirty="0">
              <a:solidFill>
                <a:srgbClr val="000000"/>
              </a:solidFill>
            </a:endParaRPr>
          </a:p>
          <a:p>
            <a:pPr defTabSz="914400"/>
            <a:endParaRPr lang="de-DE" sz="1200" dirty="0" smtClean="0">
              <a:solidFill>
                <a:srgbClr val="000000"/>
              </a:solidFill>
            </a:endParaRPr>
          </a:p>
          <a:p>
            <a:pPr defTabSz="914400"/>
            <a:endParaRPr lang="de-DE" sz="1200" dirty="0">
              <a:solidFill>
                <a:srgbClr val="000000"/>
              </a:solidFill>
            </a:endParaRPr>
          </a:p>
        </p:txBody>
      </p:sp>
    </p:spTree>
    <p:extLst>
      <p:ext uri="{BB962C8B-B14F-4D97-AF65-F5344CB8AC3E}">
        <p14:creationId xmlns:p14="http://schemas.microsoft.com/office/powerpoint/2010/main" val="1535534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5996" y="248644"/>
            <a:ext cx="6762256" cy="954792"/>
          </a:xfrm>
        </p:spPr>
        <p:txBody>
          <a:bodyPr/>
          <a:lstStyle/>
          <a:p>
            <a:r>
              <a:rPr lang="de-DE" dirty="0" smtClean="0"/>
              <a:t>BNetzA–Hinweis (</a:t>
            </a:r>
            <a:r>
              <a:rPr lang="de-DE" dirty="0"/>
              <a:t>Konsultationsfassung) </a:t>
            </a:r>
          </a:p>
        </p:txBody>
      </p:sp>
      <p:pic>
        <p:nvPicPr>
          <p:cNvPr id="4" name="Grafik 3"/>
          <p:cNvPicPr>
            <a:picLocks noChangeAspect="1"/>
          </p:cNvPicPr>
          <p:nvPr/>
        </p:nvPicPr>
        <p:blipFill>
          <a:blip r:embed="rId2"/>
          <a:stretch>
            <a:fillRect/>
          </a:stretch>
        </p:blipFill>
        <p:spPr>
          <a:xfrm>
            <a:off x="606676" y="1709738"/>
            <a:ext cx="3136232" cy="4449600"/>
          </a:xfrm>
          <a:prstGeom prst="rect">
            <a:avLst/>
          </a:prstGeom>
          <a:ln>
            <a:noFill/>
          </a:ln>
          <a:effectLst>
            <a:outerShdw blurRad="292100" dist="139700" dir="2700000" algn="tl" rotWithShape="0">
              <a:srgbClr val="333333">
                <a:alpha val="65000"/>
              </a:srgbClr>
            </a:outerShdw>
          </a:effectLst>
        </p:spPr>
      </p:pic>
      <p:sp>
        <p:nvSpPr>
          <p:cNvPr id="3" name="Textfeld 2"/>
          <p:cNvSpPr txBox="1"/>
          <p:nvPr/>
        </p:nvSpPr>
        <p:spPr>
          <a:xfrm>
            <a:off x="3817437" y="1716796"/>
            <a:ext cx="4882029" cy="1938992"/>
          </a:xfrm>
          <a:prstGeom prst="rect">
            <a:avLst/>
          </a:prstGeom>
          <a:noFill/>
        </p:spPr>
        <p:txBody>
          <a:bodyPr wrap="square" rtlCol="0">
            <a:spAutoFit/>
          </a:bodyPr>
          <a:lstStyle/>
          <a:p>
            <a:pPr marL="342900" indent="-342900" algn="just" fontAlgn="base">
              <a:spcBef>
                <a:spcPct val="0"/>
              </a:spcBef>
              <a:spcAft>
                <a:spcPts val="1200"/>
              </a:spcAft>
              <a:buClr>
                <a:schemeClr val="tx2"/>
              </a:buClr>
              <a:buSzPct val="75000"/>
              <a:buFont typeface="Marlett" pitchFamily="2" charset="2"/>
              <a:buChar char="4"/>
            </a:pPr>
            <a:r>
              <a:rPr lang="de-DE" sz="2000" b="1" dirty="0" smtClean="0"/>
              <a:t>Veröffentlichung </a:t>
            </a:r>
            <a:r>
              <a:rPr lang="de-DE" sz="2000" dirty="0" smtClean="0"/>
              <a:t>09.07.2019</a:t>
            </a:r>
          </a:p>
          <a:p>
            <a:pPr marL="342900" indent="-342900" fontAlgn="base">
              <a:spcBef>
                <a:spcPct val="0"/>
              </a:spcBef>
              <a:spcAft>
                <a:spcPts val="1200"/>
              </a:spcAft>
              <a:buClr>
                <a:schemeClr val="tx2"/>
              </a:buClr>
              <a:buSzPct val="75000"/>
              <a:buFont typeface="Marlett" pitchFamily="2" charset="2"/>
              <a:buChar char="4"/>
            </a:pPr>
            <a:r>
              <a:rPr lang="de-DE" sz="2000" b="1" dirty="0" smtClean="0"/>
              <a:t>Frist für Stellungnahmen </a:t>
            </a:r>
            <a:r>
              <a:rPr lang="de-DE" sz="2000" dirty="0" smtClean="0"/>
              <a:t>am 15.09.2019 </a:t>
            </a:r>
            <a:br>
              <a:rPr lang="de-DE" sz="2000" dirty="0" smtClean="0"/>
            </a:br>
            <a:r>
              <a:rPr lang="de-DE" sz="2000" dirty="0" smtClean="0"/>
              <a:t>abgelaufen</a:t>
            </a:r>
          </a:p>
          <a:p>
            <a:pPr marL="342900" indent="-342900" fontAlgn="base">
              <a:spcBef>
                <a:spcPct val="0"/>
              </a:spcBef>
              <a:spcAft>
                <a:spcPts val="1200"/>
              </a:spcAft>
              <a:buClr>
                <a:schemeClr val="tx2"/>
              </a:buClr>
              <a:buSzPct val="75000"/>
              <a:buFont typeface="Marlett" pitchFamily="2" charset="2"/>
              <a:buChar char="4"/>
            </a:pPr>
            <a:r>
              <a:rPr lang="de-DE" sz="2000" b="1" dirty="0" err="1" smtClean="0"/>
              <a:t>BNetzA</a:t>
            </a:r>
            <a:r>
              <a:rPr lang="de-DE" sz="2000" b="1" dirty="0" smtClean="0"/>
              <a:t>-Workshop </a:t>
            </a:r>
            <a:r>
              <a:rPr lang="de-DE" sz="2000" dirty="0" smtClean="0"/>
              <a:t>am 05.12.2019 in Bonn</a:t>
            </a:r>
            <a:endParaRPr lang="de-DE" sz="2000" dirty="0"/>
          </a:p>
        </p:txBody>
      </p:sp>
    </p:spTree>
    <p:extLst>
      <p:ext uri="{BB962C8B-B14F-4D97-AF65-F5344CB8AC3E}">
        <p14:creationId xmlns:p14="http://schemas.microsoft.com/office/powerpoint/2010/main" val="30511370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Rechtsqualität eines (finalen) Hinweisblatts</a:t>
            </a:r>
            <a:endParaRPr lang="de-DE" dirty="0"/>
          </a:p>
        </p:txBody>
      </p:sp>
      <p:sp>
        <p:nvSpPr>
          <p:cNvPr id="3" name="Inhaltsplatzhalter 2"/>
          <p:cNvSpPr>
            <a:spLocks noGrp="1"/>
          </p:cNvSpPr>
          <p:nvPr>
            <p:ph sz="quarter" idx="10"/>
          </p:nvPr>
        </p:nvSpPr>
        <p:spPr/>
        <p:txBody>
          <a:bodyPr/>
          <a:lstStyle/>
          <a:p>
            <a:r>
              <a:rPr lang="de-DE" sz="2000" b="1" dirty="0" smtClean="0"/>
              <a:t>ABER </a:t>
            </a:r>
            <a:r>
              <a:rPr lang="de-DE" sz="1600" dirty="0" smtClean="0"/>
              <a:t>Bezugnahme Gesetzgeber auf Ausführungen </a:t>
            </a:r>
            <a:r>
              <a:rPr lang="de-DE" sz="1600" dirty="0" err="1" smtClean="0"/>
              <a:t>BNetzA</a:t>
            </a:r>
            <a:r>
              <a:rPr lang="de-DE" sz="1600" dirty="0" smtClean="0"/>
              <a:t> i. R. d. Begründung zum „</a:t>
            </a:r>
            <a:r>
              <a:rPr lang="de-DE" sz="1600" i="1" dirty="0" smtClean="0"/>
              <a:t>Energiesammelgesetz</a:t>
            </a:r>
            <a:r>
              <a:rPr lang="de-DE" sz="1600" dirty="0" smtClean="0"/>
              <a:t>““ (BT-Drs. 19/5523)</a:t>
            </a:r>
            <a:endParaRPr lang="de-DE" sz="1600" dirty="0"/>
          </a:p>
        </p:txBody>
      </p:sp>
      <p:pic>
        <p:nvPicPr>
          <p:cNvPr id="4" name="Grafik 3"/>
          <p:cNvPicPr>
            <a:picLocks noChangeAspect="1"/>
          </p:cNvPicPr>
          <p:nvPr/>
        </p:nvPicPr>
        <p:blipFill>
          <a:blip r:embed="rId2"/>
          <a:stretch>
            <a:fillRect/>
          </a:stretch>
        </p:blipFill>
        <p:spPr>
          <a:xfrm>
            <a:off x="567530" y="1701271"/>
            <a:ext cx="8000732" cy="3390580"/>
          </a:xfrm>
          <a:prstGeom prst="rect">
            <a:avLst/>
          </a:prstGeom>
          <a:ln>
            <a:noFill/>
          </a:ln>
          <a:effectLst>
            <a:outerShdw blurRad="292100" dist="139700" dir="2700000" algn="tl" rotWithShape="0">
              <a:srgbClr val="333333">
                <a:alpha val="65000"/>
              </a:srgbClr>
            </a:outerShdw>
          </a:effectLst>
        </p:spPr>
      </p:pic>
      <p:cxnSp>
        <p:nvCxnSpPr>
          <p:cNvPr id="6" name="Gerader Verbinder 5"/>
          <p:cNvCxnSpPr/>
          <p:nvPr/>
        </p:nvCxnSpPr>
        <p:spPr>
          <a:xfrm>
            <a:off x="694266" y="3462867"/>
            <a:ext cx="735753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694266" y="3725334"/>
            <a:ext cx="668020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7435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 dem Workshop</a:t>
            </a:r>
            <a:endParaRPr lang="de-DE" dirty="0"/>
          </a:p>
        </p:txBody>
      </p:sp>
      <p:sp>
        <p:nvSpPr>
          <p:cNvPr id="3" name="Inhaltsplatzhalter 2"/>
          <p:cNvSpPr>
            <a:spLocks noGrp="1"/>
          </p:cNvSpPr>
          <p:nvPr>
            <p:ph sz="quarter" idx="10"/>
          </p:nvPr>
        </p:nvSpPr>
        <p:spPr>
          <a:xfrm>
            <a:off x="576261" y="1709738"/>
            <a:ext cx="8081177" cy="4449600"/>
          </a:xfrm>
        </p:spPr>
        <p:txBody>
          <a:bodyPr/>
          <a:lstStyle/>
          <a:p>
            <a:r>
              <a:rPr lang="de-DE" b="1" dirty="0" smtClean="0"/>
              <a:t>35 Stellungnahmen </a:t>
            </a:r>
            <a:r>
              <a:rPr lang="de-DE" dirty="0" smtClean="0"/>
              <a:t>abrufbar unter: </a:t>
            </a:r>
          </a:p>
          <a:p>
            <a:pPr marL="369888" lvl="1" indent="0">
              <a:buNone/>
            </a:pPr>
            <a:r>
              <a:rPr lang="de-DE" u="sng" dirty="0" smtClean="0">
                <a:hlinkClick r:id="rId2" tooltip="zum Download: Stellungnahmen zum Entwurf des Hinweises zum Messen und Schätzen (zip) (öffnet neues Fenster)"/>
              </a:rPr>
              <a:t>Stellungnahmen </a:t>
            </a:r>
            <a:r>
              <a:rPr lang="de-DE" u="sng" dirty="0">
                <a:hlinkClick r:id="rId2" tooltip="zum Download: Stellungnahmen zum Entwurf des Hinweises zum Messen und Schätzen (zip) (öffnet neues Fenster)"/>
              </a:rPr>
              <a:t>zum Entwurf des Hinweises zum Messen und Schätzen (</a:t>
            </a:r>
            <a:r>
              <a:rPr lang="de-DE" u="sng" dirty="0" err="1">
                <a:hlinkClick r:id="rId2" tooltip="zum Download: Stellungnahmen zum Entwurf des Hinweises zum Messen und Schätzen (zip) (öffnet neues Fenster)"/>
              </a:rPr>
              <a:t>zip</a:t>
            </a:r>
            <a:r>
              <a:rPr lang="de-DE" u="sng" dirty="0">
                <a:hlinkClick r:id="rId2" tooltip="zum Download: Stellungnahmen zum Entwurf des Hinweises zum Messen und Schätzen (zip) (öffnet neues Fenster)"/>
              </a:rPr>
              <a:t> / 15 MB) </a:t>
            </a:r>
            <a:endParaRPr lang="de-DE" dirty="0"/>
          </a:p>
          <a:p>
            <a:r>
              <a:rPr lang="de-DE" dirty="0" smtClean="0"/>
              <a:t>Nach Anhörung finaler Leitfaden im </a:t>
            </a:r>
            <a:r>
              <a:rPr lang="de-DE" b="1" dirty="0" smtClean="0"/>
              <a:t>I. Quartal 2020 </a:t>
            </a:r>
            <a:r>
              <a:rPr lang="de-DE" dirty="0" smtClean="0"/>
              <a:t>zu erwarten</a:t>
            </a:r>
          </a:p>
          <a:p>
            <a:r>
              <a:rPr lang="de-DE" dirty="0" smtClean="0"/>
              <a:t>Voraussichtlich („</a:t>
            </a:r>
            <a:r>
              <a:rPr lang="de-DE" i="1" dirty="0" smtClean="0"/>
              <a:t>Berliner </a:t>
            </a:r>
            <a:r>
              <a:rPr lang="de-DE" i="1" dirty="0" err="1" smtClean="0"/>
              <a:t>Flurfunk</a:t>
            </a:r>
            <a:r>
              <a:rPr lang="de-DE" dirty="0" smtClean="0"/>
              <a:t>“) noch Anpassung EEG-Regelungen (§§ 62a,b</a:t>
            </a:r>
            <a:r>
              <a:rPr lang="de-DE" dirty="0"/>
              <a:t>;</a:t>
            </a:r>
            <a:r>
              <a:rPr lang="de-DE" dirty="0" smtClean="0"/>
              <a:t> 104 Abs. 10, 11) </a:t>
            </a:r>
          </a:p>
          <a:p>
            <a:r>
              <a:rPr lang="de-DE" dirty="0" smtClean="0"/>
              <a:t>Gesetzliche Übergangsfrist endet am 31.12.2020 </a:t>
            </a:r>
            <a:endParaRPr lang="de-DE" dirty="0"/>
          </a:p>
        </p:txBody>
      </p:sp>
    </p:spTree>
    <p:extLst>
      <p:ext uri="{BB962C8B-B14F-4D97-AF65-F5344CB8AC3E}">
        <p14:creationId xmlns:p14="http://schemas.microsoft.com/office/powerpoint/2010/main" val="5345746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5996" y="248644"/>
            <a:ext cx="6312483" cy="954792"/>
          </a:xfrm>
        </p:spPr>
        <p:txBody>
          <a:bodyPr/>
          <a:lstStyle/>
          <a:p>
            <a:r>
              <a:rPr lang="de-DE" dirty="0" smtClean="0"/>
              <a:t>Zentrale Forderungen an</a:t>
            </a:r>
            <a:r>
              <a:rPr lang="de-DE" dirty="0"/>
              <a:t> </a:t>
            </a:r>
            <a:r>
              <a:rPr lang="de-DE" dirty="0" err="1" smtClean="0"/>
              <a:t>BNetzA</a:t>
            </a:r>
            <a:endParaRPr lang="de-DE" dirty="0"/>
          </a:p>
        </p:txBody>
      </p:sp>
      <p:sp>
        <p:nvSpPr>
          <p:cNvPr id="3" name="Inhaltsplatzhalter 2"/>
          <p:cNvSpPr>
            <a:spLocks noGrp="1"/>
          </p:cNvSpPr>
          <p:nvPr>
            <p:ph sz="quarter" idx="10"/>
          </p:nvPr>
        </p:nvSpPr>
        <p:spPr>
          <a:xfrm>
            <a:off x="575997" y="1365790"/>
            <a:ext cx="8081177" cy="5118900"/>
          </a:xfrm>
        </p:spPr>
        <p:txBody>
          <a:bodyPr/>
          <a:lstStyle/>
          <a:p>
            <a:r>
              <a:rPr lang="de-DE" b="1" dirty="0" smtClean="0"/>
              <a:t>Forderung 1: </a:t>
            </a:r>
            <a:r>
              <a:rPr lang="de-DE" dirty="0" smtClean="0"/>
              <a:t>Belastbare Rechtssicherheit für Vergangenheit (Vermeidung von Rückwirkungsstreitigkeiten)</a:t>
            </a:r>
          </a:p>
          <a:p>
            <a:r>
              <a:rPr lang="de-DE" b="1" dirty="0" smtClean="0"/>
              <a:t>Forderung 2: </a:t>
            </a:r>
            <a:r>
              <a:rPr lang="de-DE" dirty="0" smtClean="0"/>
              <a:t>Wahlrecht zwischen (1) Messen und Schätzen oder (2) „angemessener“ Pauschalierung</a:t>
            </a:r>
          </a:p>
          <a:p>
            <a:r>
              <a:rPr lang="de-DE" b="1" dirty="0" smtClean="0"/>
              <a:t>Forderung 3: </a:t>
            </a:r>
            <a:r>
              <a:rPr lang="de-DE" dirty="0" smtClean="0"/>
              <a:t>Praxisorientierte Klarstellung des Betreiberbegriffes für 1. Stromerzeugungsanlage und 2. Stromverbrauchseinrichtung: </a:t>
            </a:r>
          </a:p>
          <a:p>
            <a:pPr lvl="1"/>
            <a:r>
              <a:rPr lang="de-DE" dirty="0" smtClean="0"/>
              <a:t>Maßstab „überwiegendes wirtschaftliches Risiko“</a:t>
            </a:r>
          </a:p>
          <a:p>
            <a:pPr lvl="1"/>
            <a:r>
              <a:rPr lang="de-DE" dirty="0"/>
              <a:t>N</a:t>
            </a:r>
            <a:r>
              <a:rPr lang="de-DE" dirty="0" smtClean="0"/>
              <a:t>icht kumulativ Sachherrschaft</a:t>
            </a:r>
            <a:r>
              <a:rPr lang="de-DE" dirty="0"/>
              <a:t> </a:t>
            </a:r>
            <a:r>
              <a:rPr lang="de-DE" dirty="0" smtClean="0"/>
              <a:t>+ Nutzerstellung + wirtschaftliches Risiko</a:t>
            </a:r>
          </a:p>
          <a:p>
            <a:r>
              <a:rPr lang="de-DE" b="1" dirty="0" smtClean="0"/>
              <a:t>Forderung 4: </a:t>
            </a:r>
            <a:r>
              <a:rPr lang="de-DE" dirty="0" smtClean="0"/>
              <a:t>Allgemeinere Bagatellregelung ohne „detaillierte Zufallsaufzählung“</a:t>
            </a:r>
          </a:p>
          <a:p>
            <a:endParaRPr lang="de-DE" dirty="0"/>
          </a:p>
        </p:txBody>
      </p:sp>
    </p:spTree>
    <p:extLst>
      <p:ext uri="{BB962C8B-B14F-4D97-AF65-F5344CB8AC3E}">
        <p14:creationId xmlns:p14="http://schemas.microsoft.com/office/powerpoint/2010/main" val="4696980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575997" y="248644"/>
            <a:ext cx="7513560" cy="954792"/>
          </a:xfrm>
        </p:spPr>
        <p:txBody>
          <a:bodyPr/>
          <a:lstStyle/>
          <a:p>
            <a:r>
              <a:rPr lang="de-DE" dirty="0" smtClean="0"/>
              <a:t>Backup: Typisierende Beispiele von </a:t>
            </a:r>
            <a:r>
              <a:rPr lang="de-DE" dirty="0"/>
              <a:t>Verbrauchs-geräten nach </a:t>
            </a:r>
            <a:r>
              <a:rPr lang="de-DE" dirty="0" smtClean="0"/>
              <a:t>BNetzA</a:t>
            </a:r>
            <a:endParaRPr lang="de-DE" dirty="0"/>
          </a:p>
        </p:txBody>
      </p:sp>
      <p:sp>
        <p:nvSpPr>
          <p:cNvPr id="5" name="Inhaltsplatzhalter 4"/>
          <p:cNvSpPr>
            <a:spLocks noGrp="1"/>
          </p:cNvSpPr>
          <p:nvPr>
            <p:ph sz="quarter" idx="10"/>
          </p:nvPr>
        </p:nvSpPr>
        <p:spPr>
          <a:xfrm>
            <a:off x="576262" y="1719617"/>
            <a:ext cx="3843338" cy="397507"/>
          </a:xfrm>
          <a:solidFill>
            <a:schemeClr val="accent3">
              <a:lumMod val="20000"/>
              <a:lumOff val="80000"/>
            </a:schemeClr>
          </a:solidFill>
        </p:spPr>
        <p:txBody>
          <a:bodyPr anchor="ctr"/>
          <a:lstStyle/>
          <a:p>
            <a:pPr marL="0" indent="0" algn="ctr">
              <a:buNone/>
            </a:pPr>
            <a:r>
              <a:rPr lang="de-DE" sz="1600" b="1" dirty="0" smtClean="0"/>
              <a:t>geringfügiger Verbrauch</a:t>
            </a:r>
            <a:endParaRPr lang="de-DE" sz="1600" b="1" dirty="0"/>
          </a:p>
        </p:txBody>
      </p:sp>
      <p:sp>
        <p:nvSpPr>
          <p:cNvPr id="6" name="Inhaltsplatzhalter 5"/>
          <p:cNvSpPr>
            <a:spLocks noGrp="1"/>
          </p:cNvSpPr>
          <p:nvPr>
            <p:ph sz="quarter" idx="11"/>
          </p:nvPr>
        </p:nvSpPr>
        <p:spPr>
          <a:xfrm>
            <a:off x="4729162" y="1719617"/>
            <a:ext cx="3843338" cy="397507"/>
          </a:xfrm>
          <a:solidFill>
            <a:schemeClr val="accent1">
              <a:lumMod val="20000"/>
              <a:lumOff val="80000"/>
            </a:schemeClr>
          </a:solidFill>
        </p:spPr>
        <p:txBody>
          <a:bodyPr anchor="ctr"/>
          <a:lstStyle/>
          <a:p>
            <a:pPr marL="0" indent="0" algn="ctr">
              <a:buNone/>
            </a:pPr>
            <a:r>
              <a:rPr lang="de-DE" sz="1600" b="1" dirty="0"/>
              <a:t>n</a:t>
            </a:r>
            <a:r>
              <a:rPr lang="de-DE" sz="1600" b="1" dirty="0" smtClean="0"/>
              <a:t>icht geringfügiger Verbrauch</a:t>
            </a:r>
            <a:endParaRPr lang="de-DE" sz="1600" b="1" dirty="0"/>
          </a:p>
        </p:txBody>
      </p:sp>
      <p:sp>
        <p:nvSpPr>
          <p:cNvPr id="7" name="Inhaltsplatzhalter 4"/>
          <p:cNvSpPr txBox="1">
            <a:spLocks/>
          </p:cNvSpPr>
          <p:nvPr/>
        </p:nvSpPr>
        <p:spPr>
          <a:xfrm>
            <a:off x="576262" y="2235798"/>
            <a:ext cx="3843338" cy="4206191"/>
          </a:xfrm>
          <a:prstGeom prst="rect">
            <a:avLst/>
          </a:prstGeom>
          <a:solidFill>
            <a:schemeClr val="accent5">
              <a:lumMod val="20000"/>
              <a:lumOff val="80000"/>
            </a:schemeClr>
          </a:solidFill>
        </p:spPr>
        <p:txBody>
          <a:bodyPr vert="horz" lIns="0" tIns="0" rIns="0" bIns="0" rtlCol="0">
            <a:noAutofit/>
          </a:bodyPr>
          <a:lstStyle>
            <a:lvl1pPr marL="342900" marR="0" indent="-342900" algn="l" defTabSz="914400" rtl="0" eaLnBrk="1" fontAlgn="base" latinLnBrk="0" hangingPunct="1">
              <a:lnSpc>
                <a:spcPct val="100000"/>
              </a:lnSpc>
              <a:spcBef>
                <a:spcPct val="0"/>
              </a:spcBef>
              <a:spcAft>
                <a:spcPts val="1200"/>
              </a:spcAft>
              <a:buClr>
                <a:schemeClr val="tx2"/>
              </a:buClr>
              <a:buSzPct val="75000"/>
              <a:buFont typeface="Marlett" pitchFamily="2" charset="2"/>
              <a:buChar char="4"/>
              <a:tabLst/>
              <a:defRPr sz="2400" kern="1200" baseline="0">
                <a:solidFill>
                  <a:schemeClr val="tx1"/>
                </a:solidFill>
                <a:latin typeface="Corbel" panose="020B0503020204020204" pitchFamily="34" charset="0"/>
                <a:ea typeface="+mn-ea"/>
                <a:cs typeface="+mn-cs"/>
              </a:defRPr>
            </a:lvl1pPr>
            <a:lvl2pPr marL="712788" marR="0" indent="-355600" algn="l" defTabSz="914400" rtl="0" eaLnBrk="1" fontAlgn="base" latinLnBrk="0" hangingPunct="1">
              <a:lnSpc>
                <a:spcPct val="100000"/>
              </a:lnSpc>
              <a:spcBef>
                <a:spcPct val="0"/>
              </a:spcBef>
              <a:spcAft>
                <a:spcPts val="1200"/>
              </a:spcAft>
              <a:buClr>
                <a:schemeClr val="tx2"/>
              </a:buClr>
              <a:buSzPct val="75000"/>
              <a:buFont typeface="Wingdings" panose="05000000000000000000" pitchFamily="2" charset="2"/>
              <a:buChar char="§"/>
              <a:tabLst/>
              <a:defRPr sz="2000" kern="1200">
                <a:solidFill>
                  <a:schemeClr val="tx1"/>
                </a:solidFill>
                <a:latin typeface="Corbel" panose="020B0503020204020204" pitchFamily="34" charset="0"/>
                <a:ea typeface="+mn-ea"/>
                <a:cs typeface="+mn-cs"/>
              </a:defRPr>
            </a:lvl2pPr>
            <a:lvl3pPr marL="992188" marR="0" indent="-279400" algn="l" defTabSz="914400" rtl="0" eaLnBrk="1" fontAlgn="base" latinLnBrk="0" hangingPunct="1">
              <a:lnSpc>
                <a:spcPct val="100000"/>
              </a:lnSpc>
              <a:spcBef>
                <a:spcPct val="0"/>
              </a:spcBef>
              <a:spcAft>
                <a:spcPts val="600"/>
              </a:spcAft>
              <a:buClr>
                <a:schemeClr val="tx2"/>
              </a:buClr>
              <a:buSzPct val="75000"/>
              <a:buFont typeface="Symbol" panose="05050102010706020507" pitchFamily="18" charset="2"/>
              <a:buChar char="-"/>
              <a:tabLst/>
              <a:defRPr sz="1800" kern="1200">
                <a:solidFill>
                  <a:schemeClr val="tx1"/>
                </a:solidFill>
                <a:latin typeface="Corbel" panose="020B0503020204020204" pitchFamily="34" charset="0"/>
                <a:ea typeface="+mn-ea"/>
                <a:cs typeface="+mn-cs"/>
              </a:defRPr>
            </a:lvl3pPr>
            <a:lvl4pPr marL="1347788" marR="0" indent="-282575" algn="l" defTabSz="914400" rtl="0" eaLnBrk="1" fontAlgn="base" latinLnBrk="0" hangingPunct="1">
              <a:lnSpc>
                <a:spcPct val="100000"/>
              </a:lnSpc>
              <a:spcBef>
                <a:spcPct val="0"/>
              </a:spcBef>
              <a:spcAft>
                <a:spcPts val="600"/>
              </a:spcAft>
              <a:buClr>
                <a:schemeClr val="tx2"/>
              </a:buClr>
              <a:buSzPct val="75000"/>
              <a:buFont typeface="Arial" panose="020B0604020202020204" pitchFamily="34" charset="0"/>
              <a:buChar char="•"/>
              <a:tabLst/>
              <a:defRPr sz="1600" kern="1200">
                <a:solidFill>
                  <a:schemeClr val="tx1"/>
                </a:solidFill>
                <a:latin typeface="Corbel" panose="020B0503020204020204" pitchFamily="34" charset="0"/>
                <a:ea typeface="+mn-ea"/>
                <a:cs typeface="+mn-cs"/>
              </a:defRPr>
            </a:lvl4pPr>
            <a:lvl5pPr marL="1611313" marR="0" indent="-263525" algn="l" defTabSz="914400" rtl="0" eaLnBrk="1" fontAlgn="base" latinLnBrk="0" hangingPunct="1">
              <a:lnSpc>
                <a:spcPct val="100000"/>
              </a:lnSpc>
              <a:spcBef>
                <a:spcPct val="0"/>
              </a:spcBef>
              <a:spcAft>
                <a:spcPts val="600"/>
              </a:spcAft>
              <a:buClr>
                <a:schemeClr val="tx2"/>
              </a:buClr>
              <a:buSzPct val="75000"/>
              <a:buFont typeface="Corbel" panose="020B0503020204020204" pitchFamily="34" charset="0"/>
              <a:buChar char="»"/>
              <a:tabLst/>
              <a:defRPr sz="1400" kern="1200">
                <a:solidFill>
                  <a:schemeClr val="tx1"/>
                </a:solidFill>
                <a:latin typeface="Corbel" panose="020B0503020204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DC0C23"/>
              </a:buClr>
            </a:pPr>
            <a:r>
              <a:rPr lang="de-DE" sz="1600" dirty="0" smtClean="0">
                <a:solidFill>
                  <a:srgbClr val="000000"/>
                </a:solidFill>
              </a:rPr>
              <a:t>Büroübliche Standardgeräte wie Arbeitsplatzrechner, Drucker, Laptops, Handys, Beamer und Dokumentenschredder</a:t>
            </a:r>
          </a:p>
          <a:p>
            <a:pPr>
              <a:buClr>
                <a:srgbClr val="DC0C23"/>
              </a:buClr>
            </a:pPr>
            <a:r>
              <a:rPr lang="de-DE" sz="1600" dirty="0" smtClean="0">
                <a:solidFill>
                  <a:srgbClr val="000000"/>
                </a:solidFill>
              </a:rPr>
              <a:t>Haushaltsübliche Wasserkocher, Kaffeemaschinen und Mikrowellengeräte</a:t>
            </a:r>
          </a:p>
          <a:p>
            <a:pPr>
              <a:buClr>
                <a:srgbClr val="DC0C23"/>
              </a:buClr>
            </a:pPr>
            <a:r>
              <a:rPr lang="de-DE" sz="1600" dirty="0" smtClean="0">
                <a:solidFill>
                  <a:srgbClr val="000000"/>
                </a:solidFill>
              </a:rPr>
              <a:t>Ventilatoren und Radios</a:t>
            </a:r>
          </a:p>
          <a:p>
            <a:pPr>
              <a:buClr>
                <a:srgbClr val="DC0C23"/>
              </a:buClr>
            </a:pPr>
            <a:r>
              <a:rPr lang="de-DE" sz="1600" dirty="0" smtClean="0">
                <a:solidFill>
                  <a:srgbClr val="000000"/>
                </a:solidFill>
              </a:rPr>
              <a:t>Alarmanlagen, Brandmelder, Überwachungskameras</a:t>
            </a:r>
          </a:p>
          <a:p>
            <a:pPr>
              <a:buClr>
                <a:srgbClr val="DC0C23"/>
              </a:buClr>
            </a:pPr>
            <a:r>
              <a:rPr lang="de-DE" sz="1600" dirty="0" smtClean="0">
                <a:solidFill>
                  <a:srgbClr val="000000"/>
                </a:solidFill>
              </a:rPr>
              <a:t>Beleuchtete Hinweisschilder und Reklametafeln im Innenbereich</a:t>
            </a:r>
          </a:p>
          <a:p>
            <a:pPr>
              <a:buClr>
                <a:srgbClr val="DC0C23"/>
              </a:buClr>
            </a:pPr>
            <a:r>
              <a:rPr lang="de-DE" sz="1600" dirty="0" smtClean="0">
                <a:solidFill>
                  <a:srgbClr val="000000"/>
                </a:solidFill>
              </a:rPr>
              <a:t>Büro- und haushaltsübliche WLAN-Router und Repeater zur Signalverstärkung</a:t>
            </a:r>
            <a:endParaRPr lang="de-DE" sz="1600" dirty="0">
              <a:solidFill>
                <a:srgbClr val="000000"/>
              </a:solidFill>
            </a:endParaRPr>
          </a:p>
        </p:txBody>
      </p:sp>
      <p:sp>
        <p:nvSpPr>
          <p:cNvPr id="8" name="Inhaltsplatzhalter 5"/>
          <p:cNvSpPr txBox="1">
            <a:spLocks/>
          </p:cNvSpPr>
          <p:nvPr/>
        </p:nvSpPr>
        <p:spPr>
          <a:xfrm>
            <a:off x="4729162" y="2235798"/>
            <a:ext cx="3843338" cy="4206191"/>
          </a:xfrm>
          <a:prstGeom prst="rect">
            <a:avLst/>
          </a:prstGeom>
          <a:solidFill>
            <a:schemeClr val="accent1">
              <a:lumMod val="20000"/>
              <a:lumOff val="80000"/>
            </a:schemeClr>
          </a:solidFill>
        </p:spPr>
        <p:txBody>
          <a:bodyPr vert="horz" lIns="0" tIns="0" rIns="0" bIns="0" rtlCol="0">
            <a:noAutofit/>
          </a:bodyPr>
          <a:lstStyle>
            <a:lvl1pPr marL="342900" marR="0" indent="-342900" algn="l" defTabSz="914400" rtl="0" eaLnBrk="1" fontAlgn="base" latinLnBrk="0" hangingPunct="1">
              <a:lnSpc>
                <a:spcPct val="100000"/>
              </a:lnSpc>
              <a:spcBef>
                <a:spcPct val="0"/>
              </a:spcBef>
              <a:spcAft>
                <a:spcPts val="1200"/>
              </a:spcAft>
              <a:buClr>
                <a:schemeClr val="tx2"/>
              </a:buClr>
              <a:buSzPct val="75000"/>
              <a:buFont typeface="Marlett" pitchFamily="2" charset="2"/>
              <a:buChar char="4"/>
              <a:tabLst/>
              <a:defRPr sz="2400" kern="1200" baseline="0">
                <a:solidFill>
                  <a:schemeClr val="tx1"/>
                </a:solidFill>
                <a:latin typeface="Corbel" panose="020B0503020204020204" pitchFamily="34" charset="0"/>
                <a:ea typeface="+mn-ea"/>
                <a:cs typeface="+mn-cs"/>
              </a:defRPr>
            </a:lvl1pPr>
            <a:lvl2pPr marL="712788" marR="0" indent="-355600" algn="l" defTabSz="914400" rtl="0" eaLnBrk="1" fontAlgn="base" latinLnBrk="0" hangingPunct="1">
              <a:lnSpc>
                <a:spcPct val="100000"/>
              </a:lnSpc>
              <a:spcBef>
                <a:spcPct val="0"/>
              </a:spcBef>
              <a:spcAft>
                <a:spcPts val="1200"/>
              </a:spcAft>
              <a:buClr>
                <a:schemeClr val="tx2"/>
              </a:buClr>
              <a:buSzPct val="75000"/>
              <a:buFont typeface="Wingdings" panose="05000000000000000000" pitchFamily="2" charset="2"/>
              <a:buChar char="§"/>
              <a:tabLst/>
              <a:defRPr sz="2000" kern="1200">
                <a:solidFill>
                  <a:schemeClr val="tx1"/>
                </a:solidFill>
                <a:latin typeface="Corbel" panose="020B0503020204020204" pitchFamily="34" charset="0"/>
                <a:ea typeface="+mn-ea"/>
                <a:cs typeface="+mn-cs"/>
              </a:defRPr>
            </a:lvl2pPr>
            <a:lvl3pPr marL="992188" marR="0" indent="-279400" algn="l" defTabSz="914400" rtl="0" eaLnBrk="1" fontAlgn="base" latinLnBrk="0" hangingPunct="1">
              <a:lnSpc>
                <a:spcPct val="100000"/>
              </a:lnSpc>
              <a:spcBef>
                <a:spcPct val="0"/>
              </a:spcBef>
              <a:spcAft>
                <a:spcPts val="600"/>
              </a:spcAft>
              <a:buClr>
                <a:schemeClr val="tx2"/>
              </a:buClr>
              <a:buSzPct val="75000"/>
              <a:buFont typeface="Symbol" panose="05050102010706020507" pitchFamily="18" charset="2"/>
              <a:buChar char="-"/>
              <a:tabLst/>
              <a:defRPr sz="1800" kern="1200">
                <a:solidFill>
                  <a:schemeClr val="tx1"/>
                </a:solidFill>
                <a:latin typeface="Corbel" panose="020B0503020204020204" pitchFamily="34" charset="0"/>
                <a:ea typeface="+mn-ea"/>
                <a:cs typeface="+mn-cs"/>
              </a:defRPr>
            </a:lvl3pPr>
            <a:lvl4pPr marL="1347788" marR="0" indent="-282575" algn="l" defTabSz="914400" rtl="0" eaLnBrk="1" fontAlgn="base" latinLnBrk="0" hangingPunct="1">
              <a:lnSpc>
                <a:spcPct val="100000"/>
              </a:lnSpc>
              <a:spcBef>
                <a:spcPct val="0"/>
              </a:spcBef>
              <a:spcAft>
                <a:spcPts val="600"/>
              </a:spcAft>
              <a:buClr>
                <a:schemeClr val="tx2"/>
              </a:buClr>
              <a:buSzPct val="75000"/>
              <a:buFont typeface="Arial" panose="020B0604020202020204" pitchFamily="34" charset="0"/>
              <a:buChar char="•"/>
              <a:tabLst/>
              <a:defRPr sz="1600" kern="1200">
                <a:solidFill>
                  <a:schemeClr val="tx1"/>
                </a:solidFill>
                <a:latin typeface="Corbel" panose="020B0503020204020204" pitchFamily="34" charset="0"/>
                <a:ea typeface="+mn-ea"/>
                <a:cs typeface="+mn-cs"/>
              </a:defRPr>
            </a:lvl4pPr>
            <a:lvl5pPr marL="1611313" marR="0" indent="-263525" algn="l" defTabSz="914400" rtl="0" eaLnBrk="1" fontAlgn="base" latinLnBrk="0" hangingPunct="1">
              <a:lnSpc>
                <a:spcPct val="100000"/>
              </a:lnSpc>
              <a:spcBef>
                <a:spcPct val="0"/>
              </a:spcBef>
              <a:spcAft>
                <a:spcPts val="600"/>
              </a:spcAft>
              <a:buClr>
                <a:schemeClr val="tx2"/>
              </a:buClr>
              <a:buSzPct val="75000"/>
              <a:buFont typeface="Corbel" panose="020B0503020204020204" pitchFamily="34" charset="0"/>
              <a:buChar char="»"/>
              <a:tabLst/>
              <a:defRPr sz="1400" kern="1200">
                <a:solidFill>
                  <a:schemeClr val="tx1"/>
                </a:solidFill>
                <a:latin typeface="Corbel" panose="020B0503020204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DC0C23"/>
              </a:buClr>
            </a:pPr>
            <a:r>
              <a:rPr lang="de-DE" sz="1600" dirty="0" smtClean="0">
                <a:solidFill>
                  <a:srgbClr val="000000"/>
                </a:solidFill>
              </a:rPr>
              <a:t>Gewerbliche und industrielle Maschinen und Geräte (z. B. Tisch-Kreissägen, Drehmaschinen, Fräsen)</a:t>
            </a:r>
          </a:p>
          <a:p>
            <a:pPr>
              <a:buClr>
                <a:srgbClr val="DC0C23"/>
              </a:buClr>
            </a:pPr>
            <a:r>
              <a:rPr lang="de-DE" sz="1600" dirty="0" smtClean="0">
                <a:solidFill>
                  <a:srgbClr val="000000"/>
                </a:solidFill>
              </a:rPr>
              <a:t>Industriestaubsauger und Reinigungsgeräte wie Dampfreiniger etc. z. B. in der Lebensmittelindustrie</a:t>
            </a:r>
          </a:p>
          <a:p>
            <a:pPr>
              <a:buClr>
                <a:srgbClr val="DC0C23"/>
              </a:buClr>
            </a:pPr>
            <a:r>
              <a:rPr lang="de-DE" sz="1600" dirty="0" smtClean="0">
                <a:solidFill>
                  <a:srgbClr val="000000"/>
                </a:solidFill>
              </a:rPr>
              <a:t>Besonders leistungsstarke WLAN-Router</a:t>
            </a:r>
          </a:p>
          <a:p>
            <a:pPr>
              <a:buClr>
                <a:srgbClr val="DC0C23"/>
              </a:buClr>
            </a:pPr>
            <a:r>
              <a:rPr lang="de-DE" sz="1600" dirty="0" smtClean="0">
                <a:solidFill>
                  <a:srgbClr val="000000"/>
                </a:solidFill>
              </a:rPr>
              <a:t>Büroübliche Arbeitsplatzrechner, die zu einem „Großrechner“ verschaltet sind</a:t>
            </a:r>
          </a:p>
          <a:p>
            <a:pPr>
              <a:buClr>
                <a:srgbClr val="DC0C23"/>
              </a:buClr>
            </a:pPr>
            <a:r>
              <a:rPr lang="de-DE" sz="1600" dirty="0" smtClean="0">
                <a:solidFill>
                  <a:srgbClr val="000000"/>
                </a:solidFill>
              </a:rPr>
              <a:t>Gewerbeübliche Getränkeautomaten </a:t>
            </a:r>
            <a:br>
              <a:rPr lang="de-DE" sz="1600" dirty="0" smtClean="0">
                <a:solidFill>
                  <a:srgbClr val="000000"/>
                </a:solidFill>
              </a:rPr>
            </a:br>
            <a:r>
              <a:rPr lang="de-DE" sz="1600" dirty="0" smtClean="0">
                <a:solidFill>
                  <a:srgbClr val="000000"/>
                </a:solidFill>
              </a:rPr>
              <a:t>und Gastronomie-Kaffee-Maschinen</a:t>
            </a:r>
          </a:p>
          <a:p>
            <a:pPr>
              <a:buClr>
                <a:srgbClr val="DC0C23"/>
              </a:buClr>
            </a:pPr>
            <a:r>
              <a:rPr lang="de-DE" sz="1600" dirty="0" smtClean="0">
                <a:solidFill>
                  <a:srgbClr val="000000"/>
                </a:solidFill>
              </a:rPr>
              <a:t>Bautrockner</a:t>
            </a:r>
            <a:endParaRPr lang="de-DE" sz="1600" dirty="0">
              <a:solidFill>
                <a:srgbClr val="000000"/>
              </a:solidFill>
            </a:endParaRPr>
          </a:p>
        </p:txBody>
      </p:sp>
    </p:spTree>
    <p:extLst>
      <p:ext uri="{BB962C8B-B14F-4D97-AF65-F5344CB8AC3E}">
        <p14:creationId xmlns:p14="http://schemas.microsoft.com/office/powerpoint/2010/main" val="3808504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smtClean="0">
                <a:solidFill>
                  <a:schemeClr val="bg1">
                    <a:lumMod val="65000"/>
                  </a:schemeClr>
                </a:solidFill>
              </a:rPr>
              <a:t>Redispatch 2.0</a:t>
            </a:r>
            <a:endParaRPr lang="de-DE" dirty="0">
              <a:solidFill>
                <a:schemeClr val="bg1">
                  <a:lumMod val="65000"/>
                </a:schemeClr>
              </a:solidFill>
            </a:endParaRPr>
          </a:p>
          <a:p>
            <a:r>
              <a:rPr lang="de-DE">
                <a:solidFill>
                  <a:schemeClr val="bg1">
                    <a:lumMod val="65000"/>
                  </a:schemeClr>
                </a:solidFill>
              </a:rPr>
              <a:t>Update Drittmengenabgrenzung</a:t>
            </a:r>
            <a:endParaRPr lang="de-DE" dirty="0">
              <a:solidFill>
                <a:schemeClr val="bg1">
                  <a:lumMod val="65000"/>
                </a:schemeClr>
              </a:solidFill>
            </a:endParaRPr>
          </a:p>
          <a:p>
            <a:r>
              <a:rPr lang="de-DE" b="1" smtClean="0"/>
              <a:t>Update Netzentgelte in besonderen Anschlusskonstellationen</a:t>
            </a:r>
            <a:endParaRPr lang="de-DE" b="1" dirty="0" smtClean="0"/>
          </a:p>
          <a:p>
            <a:r>
              <a:rPr lang="de-DE">
                <a:solidFill>
                  <a:schemeClr val="bg1">
                    <a:lumMod val="65000"/>
                  </a:schemeClr>
                </a:solidFill>
              </a:rPr>
              <a:t>Neues zur Bilanzierung/Regelenergie</a:t>
            </a:r>
          </a:p>
          <a:p>
            <a:r>
              <a:rPr lang="de-DE">
                <a:solidFill>
                  <a:schemeClr val="bg1">
                    <a:lumMod val="65000"/>
                  </a:schemeClr>
                </a:solidFill>
              </a:rPr>
              <a:t>Klimapaket/Kohleausstieg</a:t>
            </a:r>
            <a:endParaRPr lang="de-DE" dirty="0">
              <a:solidFill>
                <a:schemeClr val="bg1">
                  <a:lumMod val="65000"/>
                </a:schemeClr>
              </a:solidFill>
            </a:endParaRPr>
          </a:p>
        </p:txBody>
      </p:sp>
    </p:spTree>
    <p:extLst>
      <p:ext uri="{BB962C8B-B14F-4D97-AF65-F5344CB8AC3E}">
        <p14:creationId xmlns:p14="http://schemas.microsoft.com/office/powerpoint/2010/main" val="18857555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 19 Abs. 3 StromNEV Regierungsbeschluss</a:t>
            </a:r>
            <a:endParaRPr lang="de-DE" dirty="0"/>
          </a:p>
        </p:txBody>
      </p:sp>
      <p:pic>
        <p:nvPicPr>
          <p:cNvPr id="10" name="Grafik 9"/>
          <p:cNvPicPr>
            <a:picLocks noChangeAspect="1"/>
          </p:cNvPicPr>
          <p:nvPr/>
        </p:nvPicPr>
        <p:blipFill rotWithShape="1">
          <a:blip r:embed="rId2"/>
          <a:srcRect l="27472" t="15861" r="44176" b="2245"/>
          <a:stretch/>
        </p:blipFill>
        <p:spPr>
          <a:xfrm>
            <a:off x="954595" y="1547446"/>
            <a:ext cx="2962828" cy="46624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Grafik 10"/>
          <p:cNvPicPr>
            <a:picLocks noChangeAspect="1"/>
          </p:cNvPicPr>
          <p:nvPr/>
        </p:nvPicPr>
        <p:blipFill rotWithShape="1">
          <a:blip r:embed="rId3"/>
          <a:srcRect l="28242" t="15769" r="44395" b="4061"/>
          <a:stretch/>
        </p:blipFill>
        <p:spPr>
          <a:xfrm>
            <a:off x="4783634" y="1547446"/>
            <a:ext cx="2923451" cy="46663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Rechteckige Legende 12"/>
          <p:cNvSpPr/>
          <p:nvPr/>
        </p:nvSpPr>
        <p:spPr>
          <a:xfrm>
            <a:off x="4385171" y="3432349"/>
            <a:ext cx="4266460" cy="2801815"/>
          </a:xfrm>
          <a:prstGeom prst="wedgeRectCallout">
            <a:avLst>
              <a:gd name="adj1" fmla="val -23430"/>
              <a:gd name="adj2" fmla="val -68966"/>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de-DE" i="1" dirty="0" smtClean="0">
                <a:solidFill>
                  <a:schemeClr val="accent4"/>
                </a:solidFill>
              </a:rPr>
              <a:t>„(9) Für am … [einsetzen: Datum des Inkrafttretens der Verordnung nach Artikel 5] bestehende Vereinbarungen nach § 19 Absatz 3, die für Betriebsmittel in Niederspannung abgeschlossen wurden, wird bis zum </a:t>
            </a:r>
            <a:r>
              <a:rPr lang="de-DE" b="1" i="1" dirty="0" smtClean="0">
                <a:solidFill>
                  <a:schemeClr val="accent1"/>
                </a:solidFill>
              </a:rPr>
              <a:t>31. Dezember 2019 </a:t>
            </a:r>
            <a:r>
              <a:rPr lang="de-DE" i="1" dirty="0" smtClean="0">
                <a:solidFill>
                  <a:schemeClr val="accent4"/>
                </a:solidFill>
              </a:rPr>
              <a:t>die bis zum … [einsetzen: Datum des Inkrafttretens der Verordnung nach Artikel 5] geltende Regelung angewendet.“</a:t>
            </a:r>
            <a:endParaRPr lang="de-DE" i="1" dirty="0">
              <a:solidFill>
                <a:schemeClr val="accent4"/>
              </a:solidFill>
            </a:endParaRPr>
          </a:p>
        </p:txBody>
      </p:sp>
      <p:sp>
        <p:nvSpPr>
          <p:cNvPr id="7" name="Rechteckige Legende 6"/>
          <p:cNvSpPr/>
          <p:nvPr/>
        </p:nvSpPr>
        <p:spPr>
          <a:xfrm>
            <a:off x="293817" y="2994409"/>
            <a:ext cx="3545272" cy="2055386"/>
          </a:xfrm>
          <a:prstGeom prst="wedgeRectCallout">
            <a:avLst>
              <a:gd name="adj1" fmla="val -1056"/>
              <a:gd name="adj2" fmla="val 111428"/>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de-DE" i="1" dirty="0" smtClean="0">
                <a:solidFill>
                  <a:schemeClr val="accent4"/>
                </a:solidFill>
              </a:rPr>
              <a:t>„In § 19 Absatz 3 Satz 1 werden nach den Wörtern „sämtliche in einer Netz- oder Umspannebene“ die Wörter „oberhalb der Niederspannung“</a:t>
            </a:r>
            <a:r>
              <a:rPr lang="de-DE" i="1" dirty="0" smtClean="0">
                <a:solidFill>
                  <a:schemeClr val="accent3"/>
                </a:solidFill>
              </a:rPr>
              <a:t> </a:t>
            </a:r>
            <a:r>
              <a:rPr lang="de-DE" b="1" dirty="0" smtClean="0">
                <a:solidFill>
                  <a:schemeClr val="accent1"/>
                </a:solidFill>
              </a:rPr>
              <a:t>(anders Ausschussempfehlung BRat: „</a:t>
            </a:r>
            <a:r>
              <a:rPr lang="de-DE" b="1" i="1" dirty="0" smtClean="0">
                <a:solidFill>
                  <a:schemeClr val="accent1"/>
                </a:solidFill>
              </a:rPr>
              <a:t>oberhalb US MS/NS“</a:t>
            </a:r>
            <a:r>
              <a:rPr lang="de-DE" b="1" dirty="0" smtClean="0">
                <a:solidFill>
                  <a:schemeClr val="accent1"/>
                </a:solidFill>
              </a:rPr>
              <a:t>!) </a:t>
            </a:r>
            <a:r>
              <a:rPr lang="de-DE" i="1" dirty="0" smtClean="0">
                <a:solidFill>
                  <a:schemeClr val="accent4"/>
                </a:solidFill>
              </a:rPr>
              <a:t>eingefügt.“</a:t>
            </a:r>
            <a:endParaRPr lang="de-DE" i="1" dirty="0">
              <a:solidFill>
                <a:schemeClr val="accent4"/>
              </a:solidFill>
            </a:endParaRPr>
          </a:p>
        </p:txBody>
      </p:sp>
    </p:spTree>
    <p:extLst>
      <p:ext uri="{BB962C8B-B14F-4D97-AF65-F5344CB8AC3E}">
        <p14:creationId xmlns:p14="http://schemas.microsoft.com/office/powerpoint/2010/main" val="3226516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nchor="b" anchorCtr="0"/>
          <a:lstStyle/>
          <a:p>
            <a:r>
              <a:rPr lang="de-DE" dirty="0" smtClean="0"/>
              <a:t>Kurzprofil BBH</a:t>
            </a:r>
            <a:endParaRPr lang="de-DE" dirty="0"/>
          </a:p>
        </p:txBody>
      </p:sp>
      <p:sp>
        <p:nvSpPr>
          <p:cNvPr id="8" name="Inhaltsplatzhalter 7"/>
          <p:cNvSpPr>
            <a:spLocks noGrp="1"/>
          </p:cNvSpPr>
          <p:nvPr>
            <p:ph sz="quarter" idx="10"/>
          </p:nvPr>
        </p:nvSpPr>
        <p:spPr/>
        <p:txBody>
          <a:bodyPr/>
          <a:lstStyle/>
          <a:p>
            <a:pPr>
              <a:buNone/>
            </a:pPr>
            <a:r>
              <a:rPr lang="de-DE" sz="1600" dirty="0" smtClean="0">
                <a:solidFill>
                  <a:srgbClr val="000000"/>
                </a:solidFill>
              </a:rPr>
              <a:t>Becker Büttner Held gibt es seit 1991. Bei uns arbeiten Rechtsanwälte, Wirtschaftsprüfer und Steuerberater – sowie Ingenieure, Berater und weitere Experten in unserer BBH Consulting AG. Wir betreuen über 3.000 Mandanten und sind die führende Kanzlei für die Energie- und Infrastruktur-wirtschaft.</a:t>
            </a:r>
          </a:p>
          <a:p>
            <a:pPr>
              <a:buNone/>
            </a:pPr>
            <a:r>
              <a:rPr lang="de-DE" sz="1600" dirty="0" smtClean="0">
                <a:solidFill>
                  <a:srgbClr val="000000"/>
                </a:solidFill>
              </a:rPr>
              <a:t>BBH ist bekannt als „die“ Stadtwerke-Kanzlei. Wir sind aber auch viel mehr. In Deutschland und auch in Europa. Die dezentralen Versorger, die Industrie, Verkehrsunternehmen, Investoren sowie die Politik, z.B. die Europäische Kommission, die Bundesregierung, die Bundesländer und die öffentlichen Körperschaften, schätzen BBH.</a:t>
            </a:r>
            <a:endParaRPr lang="de-DE" sz="1600" dirty="0">
              <a:solidFill>
                <a:srgbClr val="000000"/>
              </a:solidFill>
            </a:endParaRPr>
          </a:p>
        </p:txBody>
      </p:sp>
      <p:pic>
        <p:nvPicPr>
          <p:cNvPr id="3" name="Bildplatzhalter 2"/>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t="1745" b="1745"/>
          <a:stretch/>
        </p:blipFill>
        <p:spPr/>
      </p:pic>
      <p:grpSp>
        <p:nvGrpSpPr>
          <p:cNvPr id="7" name="Gruppieren 6"/>
          <p:cNvGrpSpPr/>
          <p:nvPr/>
        </p:nvGrpSpPr>
        <p:grpSpPr>
          <a:xfrm>
            <a:off x="3351351" y="4791075"/>
            <a:ext cx="5225911" cy="1368425"/>
            <a:chOff x="3351351" y="4791075"/>
            <a:chExt cx="5225911" cy="1368425"/>
          </a:xfrm>
        </p:grpSpPr>
        <p:sp>
          <p:nvSpPr>
            <p:cNvPr id="10" name="Rechteck 9"/>
            <p:cNvSpPr/>
            <p:nvPr/>
          </p:nvSpPr>
          <p:spPr>
            <a:xfrm>
              <a:off x="3351351" y="5132388"/>
              <a:ext cx="5225911" cy="1027112"/>
            </a:xfrm>
            <a:prstGeom prst="rect">
              <a:avLst/>
            </a:prstGeom>
            <a:solidFill>
              <a:schemeClr val="accent6"/>
            </a:solidFill>
          </p:spPr>
          <p:txBody>
            <a:bodyPr tIns="36000" bIns="36000" anchor="ctr" anchorCtr="0"/>
            <a:lstStyle/>
            <a:p>
              <a:pPr marL="185738" lvl="0" indent="-185738">
                <a:spcBef>
                  <a:spcPts val="600"/>
                </a:spcBef>
                <a:buClr>
                  <a:srgbClr val="D9012B"/>
                </a:buClr>
                <a:buSzPct val="75000"/>
                <a:buFont typeface="Marlett" pitchFamily="2" charset="2"/>
                <a:buChar char="4"/>
              </a:pPr>
              <a:r>
                <a:rPr lang="de-DE" sz="1600" dirty="0" smtClean="0">
                  <a:solidFill>
                    <a:srgbClr val="D9012B"/>
                  </a:solidFill>
                </a:rPr>
                <a:t>rund </a:t>
              </a:r>
              <a:r>
                <a:rPr lang="de-DE" sz="1600" dirty="0">
                  <a:solidFill>
                    <a:srgbClr val="D9012B"/>
                  </a:solidFill>
                </a:rPr>
                <a:t>250 Berufsträger, rund 550 Mitarbeiter</a:t>
              </a:r>
            </a:p>
            <a:p>
              <a:pPr marL="185738" lvl="0" indent="-185738">
                <a:spcBef>
                  <a:spcPts val="600"/>
                </a:spcBef>
                <a:buClr>
                  <a:srgbClr val="D9012B"/>
                </a:buClr>
                <a:buSzPct val="75000"/>
                <a:buFont typeface="Marlett" pitchFamily="2" charset="2"/>
                <a:buChar char="4"/>
              </a:pPr>
              <a:r>
                <a:rPr lang="de-DE" sz="1600" dirty="0" smtClean="0">
                  <a:solidFill>
                    <a:srgbClr val="D9012B"/>
                  </a:solidFill>
                </a:rPr>
                <a:t>Büros </a:t>
              </a:r>
              <a:r>
                <a:rPr lang="de-DE" sz="1600" dirty="0">
                  <a:solidFill>
                    <a:srgbClr val="D9012B"/>
                  </a:solidFill>
                </a:rPr>
                <a:t>in Berlin, München, Köln, </a:t>
              </a:r>
              <a:r>
                <a:rPr lang="de-DE" sz="1600" dirty="0" smtClean="0">
                  <a:solidFill>
                    <a:srgbClr val="D9012B"/>
                  </a:solidFill>
                </a:rPr>
                <a:t>Hamburg,</a:t>
              </a:r>
              <a:br>
                <a:rPr lang="de-DE" sz="1600" dirty="0" smtClean="0">
                  <a:solidFill>
                    <a:srgbClr val="D9012B"/>
                  </a:solidFill>
                </a:rPr>
              </a:br>
              <a:r>
                <a:rPr lang="de-DE" sz="1600" dirty="0" smtClean="0">
                  <a:solidFill>
                    <a:srgbClr val="D9012B"/>
                  </a:solidFill>
                </a:rPr>
                <a:t>Stuttgart, Erfurt und </a:t>
              </a:r>
              <a:r>
                <a:rPr lang="de-DE" sz="1600" dirty="0">
                  <a:solidFill>
                    <a:srgbClr val="D9012B"/>
                  </a:solidFill>
                </a:rPr>
                <a:t>Brüssel</a:t>
              </a:r>
            </a:p>
          </p:txBody>
        </p:sp>
        <p:sp>
          <p:nvSpPr>
            <p:cNvPr id="11" name="Gleichschenkliges Dreieck 10"/>
            <p:cNvSpPr/>
            <p:nvPr/>
          </p:nvSpPr>
          <p:spPr>
            <a:xfrm>
              <a:off x="7404238" y="4791075"/>
              <a:ext cx="576000" cy="342000"/>
            </a:xfrm>
            <a:prstGeom prst="triangle">
              <a:avLst/>
            </a:prstGeom>
            <a:solidFill>
              <a:schemeClr val="accent6"/>
            </a:solidFill>
          </p:spPr>
          <p:txBody>
            <a:bodyPr tIns="324000" anchor="ctr" anchorCtr="0"/>
            <a:lstStyle/>
            <a:p>
              <a:pPr marL="285750" indent="-285750">
                <a:spcBef>
                  <a:spcPts val="600"/>
                </a:spcBef>
                <a:buClr>
                  <a:schemeClr val="accent4"/>
                </a:buClr>
                <a:buSzPct val="75000"/>
                <a:buFont typeface="Marlett" pitchFamily="2" charset="2"/>
                <a:buChar char="4"/>
              </a:pPr>
              <a:endParaRPr lang="de-DE" sz="1600" dirty="0">
                <a:solidFill>
                  <a:schemeClr val="accent4"/>
                </a:solidFill>
                <a:latin typeface="Corbel" panose="020B0503020204020204" pitchFamily="34" charset="0"/>
              </a:endParaRPr>
            </a:p>
          </p:txBody>
        </p:sp>
      </p:grpSp>
    </p:spTree>
    <p:extLst>
      <p:ext uri="{BB962C8B-B14F-4D97-AF65-F5344CB8AC3E}">
        <p14:creationId xmlns:p14="http://schemas.microsoft.com/office/powerpoint/2010/main" val="23679956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Entscheidung des EuGH zum EEG 2012</a:t>
            </a:r>
            <a:br>
              <a:rPr lang="de-DE" dirty="0" smtClean="0"/>
            </a:br>
            <a:r>
              <a:rPr lang="de-DE" dirty="0" smtClean="0"/>
              <a:t>(Urt. v. 28.03.2019, Az. C-405/16 P)</a:t>
            </a:r>
            <a:endParaRPr lang="de-DE" dirty="0"/>
          </a:p>
        </p:txBody>
      </p:sp>
      <p:sp>
        <p:nvSpPr>
          <p:cNvPr id="3" name="Inhaltsplatzhalter 2"/>
          <p:cNvSpPr>
            <a:spLocks noGrp="1"/>
          </p:cNvSpPr>
          <p:nvPr>
            <p:ph sz="quarter" idx="10"/>
          </p:nvPr>
        </p:nvSpPr>
        <p:spPr>
          <a:xfrm>
            <a:off x="4148666" y="1709738"/>
            <a:ext cx="4419595" cy="4449600"/>
          </a:xfrm>
        </p:spPr>
        <p:txBody>
          <a:bodyPr/>
          <a:lstStyle/>
          <a:p>
            <a:pPr algn="just"/>
            <a:r>
              <a:rPr lang="de-DE" sz="2000" i="1" dirty="0"/>
              <a:t>„Das Gericht hat aber </a:t>
            </a:r>
            <a:r>
              <a:rPr lang="de-DE" sz="2000" i="1" dirty="0">
                <a:solidFill>
                  <a:schemeClr val="tx2"/>
                </a:solidFill>
              </a:rPr>
              <a:t>weder</a:t>
            </a:r>
            <a:r>
              <a:rPr lang="de-DE" sz="2000" i="1" dirty="0"/>
              <a:t> dargetan, dass der </a:t>
            </a:r>
            <a:r>
              <a:rPr lang="de-DE" sz="2000" b="1" i="1" dirty="0">
                <a:solidFill>
                  <a:schemeClr val="tx2"/>
                </a:solidFill>
              </a:rPr>
              <a:t>Staat</a:t>
            </a:r>
            <a:r>
              <a:rPr lang="de-DE" sz="2000" i="1" dirty="0"/>
              <a:t> eine </a:t>
            </a:r>
            <a:r>
              <a:rPr lang="de-DE" sz="2000" b="1" i="1" dirty="0">
                <a:solidFill>
                  <a:schemeClr val="tx2"/>
                </a:solidFill>
              </a:rPr>
              <a:t>Verfügungsgewalt </a:t>
            </a:r>
            <a:r>
              <a:rPr lang="de-DE" sz="2000" i="1" dirty="0"/>
              <a:t>über die mit der </a:t>
            </a:r>
            <a:r>
              <a:rPr lang="de-DE" sz="2000" i="1" dirty="0" smtClean="0"/>
              <a:t>EEG-Umlage erwirtschafteten </a:t>
            </a:r>
            <a:r>
              <a:rPr lang="de-DE" sz="2000" i="1" dirty="0"/>
              <a:t>Gelder hatte, </a:t>
            </a:r>
            <a:r>
              <a:rPr lang="de-DE" sz="2000" i="1" dirty="0">
                <a:solidFill>
                  <a:schemeClr val="tx2"/>
                </a:solidFill>
              </a:rPr>
              <a:t>noch</a:t>
            </a:r>
            <a:r>
              <a:rPr lang="de-DE" sz="2000" i="1" dirty="0"/>
              <a:t> auch nur, dass er eine </a:t>
            </a:r>
            <a:r>
              <a:rPr lang="de-DE" sz="2000" b="1" i="1" dirty="0">
                <a:solidFill>
                  <a:schemeClr val="tx2"/>
                </a:solidFill>
              </a:rPr>
              <a:t>staatliche Kontrolle</a:t>
            </a:r>
            <a:r>
              <a:rPr lang="de-DE" sz="2000" i="1" dirty="0"/>
              <a:t> über die mit der </a:t>
            </a:r>
            <a:r>
              <a:rPr lang="de-DE" sz="2000" i="1" dirty="0" smtClean="0"/>
              <a:t>Verwaltung dieser </a:t>
            </a:r>
            <a:r>
              <a:rPr lang="de-DE" sz="2000" i="1" dirty="0"/>
              <a:t>Gelder betrauten ÜNB ausübte</a:t>
            </a:r>
            <a:r>
              <a:rPr lang="de-DE" sz="2000" i="1" dirty="0" smtClean="0"/>
              <a:t>.“</a:t>
            </a:r>
          </a:p>
          <a:p>
            <a:pPr algn="just"/>
            <a:r>
              <a:rPr lang="de-DE" sz="2000" i="1" dirty="0"/>
              <a:t>„Demzufolge ließen auch die vom Gericht in Rn. 127 des angefochtenen Urteils angeführten </a:t>
            </a:r>
            <a:r>
              <a:rPr lang="de-DE" sz="2000" i="1" dirty="0" smtClean="0"/>
              <a:t>weiteren Gesichtspunkte </a:t>
            </a:r>
            <a:r>
              <a:rPr lang="de-DE" sz="2000" i="1" dirty="0">
                <a:solidFill>
                  <a:schemeClr val="tx2"/>
                </a:solidFill>
              </a:rPr>
              <a:t>nicht den Schluss </a:t>
            </a:r>
            <a:r>
              <a:rPr lang="de-DE" sz="2000" i="1" dirty="0"/>
              <a:t>zu, dass die mit der </a:t>
            </a:r>
            <a:r>
              <a:rPr lang="de-DE" sz="2000" i="1" dirty="0">
                <a:solidFill>
                  <a:schemeClr val="tx2"/>
                </a:solidFill>
              </a:rPr>
              <a:t>EEG-Umlage </a:t>
            </a:r>
            <a:r>
              <a:rPr lang="de-DE" sz="2000" i="1" dirty="0"/>
              <a:t>erwirtschafteten Gelder </a:t>
            </a:r>
            <a:r>
              <a:rPr lang="de-DE" sz="2000" b="1" i="1" dirty="0">
                <a:solidFill>
                  <a:schemeClr val="tx2"/>
                </a:solidFill>
              </a:rPr>
              <a:t>staatliche </a:t>
            </a:r>
            <a:r>
              <a:rPr lang="de-DE" sz="2000" b="1" i="1" dirty="0" smtClean="0">
                <a:solidFill>
                  <a:schemeClr val="tx2"/>
                </a:solidFill>
              </a:rPr>
              <a:t>Mittel </a:t>
            </a:r>
            <a:r>
              <a:rPr lang="de-DE" sz="2000" i="1" dirty="0" smtClean="0"/>
              <a:t>darstellten.“</a:t>
            </a:r>
            <a:endParaRPr lang="de-DE" sz="2000" i="1" dirty="0"/>
          </a:p>
        </p:txBody>
      </p:sp>
      <p:pic>
        <p:nvPicPr>
          <p:cNvPr id="4" name="Grafik 3"/>
          <p:cNvPicPr>
            <a:picLocks noChangeAspect="1"/>
          </p:cNvPicPr>
          <p:nvPr/>
        </p:nvPicPr>
        <p:blipFill>
          <a:blip r:embed="rId2"/>
          <a:stretch>
            <a:fillRect/>
          </a:stretch>
        </p:blipFill>
        <p:spPr>
          <a:xfrm>
            <a:off x="575997" y="1709739"/>
            <a:ext cx="3195246" cy="4449600"/>
          </a:xfrm>
          <a:prstGeom prst="rect">
            <a:avLst/>
          </a:prstGeom>
          <a:ln>
            <a:solidFill>
              <a:schemeClr val="accent4"/>
            </a:solidFill>
          </a:ln>
        </p:spPr>
      </p:pic>
    </p:spTree>
    <p:extLst>
      <p:ext uri="{BB962C8B-B14F-4D97-AF65-F5344CB8AC3E}">
        <p14:creationId xmlns:p14="http://schemas.microsoft.com/office/powerpoint/2010/main" val="38260447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Auswirkungen</a:t>
            </a:r>
            <a:endParaRPr lang="de-DE" dirty="0"/>
          </a:p>
        </p:txBody>
      </p:sp>
      <p:sp>
        <p:nvSpPr>
          <p:cNvPr id="3" name="Inhaltsplatzhalter 2"/>
          <p:cNvSpPr>
            <a:spLocks noGrp="1"/>
          </p:cNvSpPr>
          <p:nvPr>
            <p:ph sz="quarter" idx="10"/>
          </p:nvPr>
        </p:nvSpPr>
        <p:spPr/>
        <p:txBody>
          <a:bodyPr/>
          <a:lstStyle/>
          <a:p>
            <a:r>
              <a:rPr lang="de-DE" dirty="0" smtClean="0"/>
              <a:t>Wohl übertragbar von </a:t>
            </a:r>
            <a:r>
              <a:rPr lang="de-DE" b="1" dirty="0" smtClean="0"/>
              <a:t>EEG 2012 </a:t>
            </a:r>
            <a:r>
              <a:rPr lang="de-DE" dirty="0" smtClean="0"/>
              <a:t>auf </a:t>
            </a:r>
            <a:r>
              <a:rPr lang="de-DE" b="1" dirty="0" smtClean="0"/>
              <a:t>EEG 2014 </a:t>
            </a:r>
            <a:r>
              <a:rPr lang="de-DE" dirty="0" smtClean="0"/>
              <a:t>und </a:t>
            </a:r>
            <a:r>
              <a:rPr lang="de-DE" b="1" dirty="0" smtClean="0"/>
              <a:t>EEG 2017 </a:t>
            </a:r>
            <a:r>
              <a:rPr lang="de-DE" dirty="0" smtClean="0"/>
              <a:t>sowie </a:t>
            </a:r>
            <a:r>
              <a:rPr lang="de-DE" b="1" dirty="0" smtClean="0"/>
              <a:t>KWKG </a:t>
            </a:r>
            <a:r>
              <a:rPr lang="de-DE" dirty="0" smtClean="0"/>
              <a:t>und </a:t>
            </a:r>
            <a:r>
              <a:rPr lang="de-DE" b="1" dirty="0" smtClean="0"/>
              <a:t>§-19-StromNEV-Umlage</a:t>
            </a:r>
          </a:p>
          <a:p>
            <a:r>
              <a:rPr lang="de-DE" dirty="0" smtClean="0"/>
              <a:t>Aber keine Auswirkungen auf </a:t>
            </a:r>
            <a:r>
              <a:rPr lang="de-DE" b="1" dirty="0" smtClean="0"/>
              <a:t>Wirksamkeit der Gesetze in der Vergangenheit</a:t>
            </a:r>
            <a:r>
              <a:rPr lang="de-DE" dirty="0" smtClean="0"/>
              <a:t>, da Gesetzgebungsverfahren ordnungsgemäß durchgeführt</a:t>
            </a:r>
          </a:p>
          <a:p>
            <a:r>
              <a:rPr lang="de-DE" dirty="0" smtClean="0"/>
              <a:t>Zukünftig bei Fördermechanismen in </a:t>
            </a:r>
            <a:r>
              <a:rPr lang="de-DE" b="1" dirty="0" smtClean="0"/>
              <a:t>EEG</a:t>
            </a:r>
            <a:r>
              <a:rPr lang="de-DE" dirty="0" smtClean="0"/>
              <a:t>, </a:t>
            </a:r>
            <a:r>
              <a:rPr lang="de-DE" b="1" dirty="0" smtClean="0"/>
              <a:t>KWKG </a:t>
            </a:r>
            <a:r>
              <a:rPr lang="de-DE" dirty="0" smtClean="0"/>
              <a:t>etc. mehr </a:t>
            </a:r>
            <a:r>
              <a:rPr lang="de-DE" b="1" dirty="0" smtClean="0"/>
              <a:t>Gestaltungsspielraum des nationalen Gesetzgebers</a:t>
            </a:r>
          </a:p>
          <a:p>
            <a:endParaRPr lang="de-DE" dirty="0"/>
          </a:p>
        </p:txBody>
      </p:sp>
    </p:spTree>
    <p:extLst>
      <p:ext uri="{BB962C8B-B14F-4D97-AF65-F5344CB8AC3E}">
        <p14:creationId xmlns:p14="http://schemas.microsoft.com/office/powerpoint/2010/main" val="10583399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0493" y="625161"/>
            <a:ext cx="5913428" cy="954792"/>
          </a:xfrm>
        </p:spPr>
        <p:txBody>
          <a:bodyPr/>
          <a:lstStyle/>
          <a:p>
            <a:r>
              <a:rPr lang="de-DE" sz="2400" dirty="0" smtClean="0"/>
              <a:t>„Rückenwind“ für Nichtigkeitsklagen gegen Beschluss EU-KOM Netzentgeltbefreiung 2012 und 2013</a:t>
            </a:r>
            <a:endParaRPr lang="de-DE" sz="2400" dirty="0"/>
          </a:p>
        </p:txBody>
      </p:sp>
      <p:sp>
        <p:nvSpPr>
          <p:cNvPr id="3" name="Inhaltsplatzhalter 2"/>
          <p:cNvSpPr>
            <a:spLocks noGrp="1"/>
          </p:cNvSpPr>
          <p:nvPr>
            <p:ph sz="quarter" idx="10"/>
          </p:nvPr>
        </p:nvSpPr>
        <p:spPr>
          <a:xfrm>
            <a:off x="3953434" y="1709738"/>
            <a:ext cx="4614827" cy="4449600"/>
          </a:xfrm>
        </p:spPr>
        <p:txBody>
          <a:bodyPr/>
          <a:lstStyle/>
          <a:p>
            <a:r>
              <a:rPr lang="de-DE" b="1" dirty="0" smtClean="0"/>
              <a:t>37 Klagen </a:t>
            </a:r>
            <a:r>
              <a:rPr lang="de-DE" dirty="0" smtClean="0"/>
              <a:t>bei </a:t>
            </a:r>
            <a:r>
              <a:rPr lang="de-DE" dirty="0" err="1" smtClean="0"/>
              <a:t>EuG</a:t>
            </a:r>
            <a:endParaRPr lang="de-DE" dirty="0" smtClean="0"/>
          </a:p>
          <a:p>
            <a:r>
              <a:rPr lang="de-DE" b="1" dirty="0" smtClean="0"/>
              <a:t>Musterverfahren</a:t>
            </a:r>
            <a:r>
              <a:rPr lang="de-DE" dirty="0" smtClean="0"/>
              <a:t>, Aussetzung im Übrigen</a:t>
            </a:r>
          </a:p>
          <a:p>
            <a:r>
              <a:rPr lang="de-DE" b="1" smtClean="0"/>
              <a:t>Gegenerwiderung</a:t>
            </a:r>
            <a:r>
              <a:rPr lang="de-DE" smtClean="0"/>
              <a:t> </a:t>
            </a:r>
            <a:r>
              <a:rPr lang="de-DE" b="1" smtClean="0"/>
              <a:t>KOM</a:t>
            </a:r>
            <a:r>
              <a:rPr lang="de-DE" smtClean="0"/>
              <a:t> liegt vor</a:t>
            </a:r>
            <a:endParaRPr lang="de-DE"/>
          </a:p>
          <a:p>
            <a:r>
              <a:rPr lang="de-DE" b="1" smtClean="0"/>
              <a:t>D (BMWi) = Streithelfer Kläger</a:t>
            </a:r>
          </a:p>
          <a:p>
            <a:r>
              <a:rPr lang="de-DE" b="1" smtClean="0"/>
              <a:t>Mündliche Verhandlung voraussichtlich Q1 2020</a:t>
            </a:r>
            <a:endParaRPr lang="de-DE" dirty="0"/>
          </a:p>
        </p:txBody>
      </p:sp>
      <p:pic>
        <p:nvPicPr>
          <p:cNvPr id="5" name="Grafik 4"/>
          <p:cNvPicPr>
            <a:picLocks noChangeAspect="1"/>
          </p:cNvPicPr>
          <p:nvPr/>
        </p:nvPicPr>
        <p:blipFill rotWithShape="1">
          <a:blip r:embed="rId2"/>
          <a:srcRect l="35000" t="8430" r="35147" b="10589"/>
          <a:stretch/>
        </p:blipFill>
        <p:spPr>
          <a:xfrm>
            <a:off x="718410" y="1709738"/>
            <a:ext cx="3010895" cy="444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18512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smtClean="0">
                <a:solidFill>
                  <a:schemeClr val="bg1">
                    <a:lumMod val="65000"/>
                  </a:schemeClr>
                </a:solidFill>
              </a:rPr>
              <a:t>Redispatch 2.0</a:t>
            </a:r>
            <a:endParaRPr lang="de-DE" dirty="0">
              <a:solidFill>
                <a:schemeClr val="bg1">
                  <a:lumMod val="65000"/>
                </a:schemeClr>
              </a:solidFill>
            </a:endParaRPr>
          </a:p>
          <a:p>
            <a:r>
              <a:rPr lang="de-DE">
                <a:solidFill>
                  <a:schemeClr val="bg1">
                    <a:lumMod val="65000"/>
                  </a:schemeClr>
                </a:solidFill>
              </a:rPr>
              <a:t>Update Drittmengenabgrenzung</a:t>
            </a:r>
            <a:endParaRPr lang="de-DE" dirty="0">
              <a:solidFill>
                <a:schemeClr val="bg1">
                  <a:lumMod val="65000"/>
                </a:schemeClr>
              </a:solidFill>
            </a:endParaRPr>
          </a:p>
          <a:p>
            <a:r>
              <a:rPr lang="de-DE">
                <a:solidFill>
                  <a:schemeClr val="bg1">
                    <a:lumMod val="65000"/>
                  </a:schemeClr>
                </a:solidFill>
              </a:rPr>
              <a:t>Update Netzentgelte in besonderen Anschlusskonstellationen</a:t>
            </a:r>
            <a:endParaRPr lang="de-DE" dirty="0">
              <a:solidFill>
                <a:schemeClr val="bg1">
                  <a:lumMod val="65000"/>
                </a:schemeClr>
              </a:solidFill>
            </a:endParaRPr>
          </a:p>
          <a:p>
            <a:r>
              <a:rPr lang="de-DE" b="1" smtClean="0"/>
              <a:t>Neues zur Bilanzierung/Regelenergie</a:t>
            </a:r>
          </a:p>
          <a:p>
            <a:r>
              <a:rPr lang="de-DE">
                <a:solidFill>
                  <a:schemeClr val="bg1">
                    <a:lumMod val="65000"/>
                  </a:schemeClr>
                </a:solidFill>
              </a:rPr>
              <a:t>Klimapaket/Kohleausstieg</a:t>
            </a:r>
            <a:endParaRPr lang="de-DE" dirty="0">
              <a:solidFill>
                <a:schemeClr val="bg1">
                  <a:lumMod val="65000"/>
                </a:schemeClr>
              </a:solidFill>
            </a:endParaRPr>
          </a:p>
        </p:txBody>
      </p:sp>
    </p:spTree>
    <p:extLst>
      <p:ext uri="{BB962C8B-B14F-4D97-AF65-F5344CB8AC3E}">
        <p14:creationId xmlns:p14="http://schemas.microsoft.com/office/powerpoint/2010/main" val="2344920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Neuer Bilanzkreisvertrag ab Juni 2020 (1)</a:t>
            </a:r>
            <a:endParaRPr lang="de-DE"/>
          </a:p>
        </p:txBody>
      </p:sp>
      <p:sp>
        <p:nvSpPr>
          <p:cNvPr id="3" name="Inhaltsplatzhalter 2"/>
          <p:cNvSpPr>
            <a:spLocks noGrp="1"/>
          </p:cNvSpPr>
          <p:nvPr>
            <p:ph sz="quarter" idx="10"/>
          </p:nvPr>
        </p:nvSpPr>
        <p:spPr/>
        <p:txBody>
          <a:bodyPr/>
          <a:lstStyle/>
          <a:p>
            <a:pPr>
              <a:buFont typeface="Marlett" pitchFamily="2" charset="2"/>
              <a:buChar char="4"/>
            </a:pPr>
            <a:r>
              <a:rPr lang="de-DE" dirty="0"/>
              <a:t>Einführung </a:t>
            </a:r>
            <a:r>
              <a:rPr lang="de-DE" b="1" dirty="0"/>
              <a:t>Pflicht zur Meldung von Deklarationswerten; Limitierung der Anpassung</a:t>
            </a:r>
            <a:r>
              <a:rPr lang="de-DE" dirty="0"/>
              <a:t> (Ziffern 5.4/5.5 i. V. m. Anlage 1.1) </a:t>
            </a:r>
          </a:p>
          <a:p>
            <a:pPr lvl="1">
              <a:buFont typeface="Wingdings" panose="05000000000000000000" pitchFamily="2" charset="2"/>
              <a:buChar char="§"/>
            </a:pPr>
            <a:r>
              <a:rPr lang="de-DE" smtClean="0"/>
              <a:t>Absicherung durch Meldung hoher Deklarationswerte?</a:t>
            </a:r>
          </a:p>
          <a:p>
            <a:pPr lvl="1">
              <a:buFont typeface="Wingdings" panose="05000000000000000000" pitchFamily="2" charset="2"/>
              <a:buChar char="§"/>
            </a:pPr>
            <a:r>
              <a:rPr lang="de-DE" smtClean="0"/>
              <a:t>Problematisch, wenn Abforderung Sicherheitsleistung?</a:t>
            </a:r>
          </a:p>
          <a:p>
            <a:pPr>
              <a:buFont typeface="Marlett" pitchFamily="2" charset="2"/>
              <a:buChar char="4"/>
            </a:pPr>
            <a:r>
              <a:rPr lang="de-DE" b="1" smtClean="0"/>
              <a:t>Sicherheitsleistung</a:t>
            </a:r>
            <a:endParaRPr lang="de-DE" b="1" dirty="0"/>
          </a:p>
          <a:p>
            <a:pPr lvl="1">
              <a:buFont typeface="Wingdings" panose="05000000000000000000" pitchFamily="2" charset="2"/>
              <a:buChar char="§"/>
            </a:pPr>
            <a:r>
              <a:rPr lang="de-DE" dirty="0"/>
              <a:t>Anforderung bei Vertragsschluss möglich; Problem für Newcomer</a:t>
            </a:r>
          </a:p>
          <a:p>
            <a:pPr lvl="1">
              <a:buFont typeface="Wingdings" panose="05000000000000000000" pitchFamily="2" charset="2"/>
              <a:buChar char="§"/>
            </a:pPr>
            <a:r>
              <a:rPr lang="de-DE" dirty="0"/>
              <a:t>Problematik „Übersicherung“ bei regelzonenübergreifenden Geschäften?</a:t>
            </a:r>
          </a:p>
        </p:txBody>
      </p:sp>
    </p:spTree>
    <p:extLst>
      <p:ext uri="{BB962C8B-B14F-4D97-AF65-F5344CB8AC3E}">
        <p14:creationId xmlns:p14="http://schemas.microsoft.com/office/powerpoint/2010/main" val="228356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Neuer Bilanzkreisvertrag ab Juni </a:t>
            </a:r>
            <a:r>
              <a:rPr lang="de-DE" smtClean="0"/>
              <a:t>2020 (2)</a:t>
            </a:r>
            <a:endParaRPr lang="de-DE"/>
          </a:p>
        </p:txBody>
      </p:sp>
      <p:sp>
        <p:nvSpPr>
          <p:cNvPr id="3" name="Inhaltsplatzhalter 2"/>
          <p:cNvSpPr>
            <a:spLocks noGrp="1"/>
          </p:cNvSpPr>
          <p:nvPr>
            <p:ph sz="quarter" idx="10"/>
          </p:nvPr>
        </p:nvSpPr>
        <p:spPr/>
        <p:txBody>
          <a:bodyPr/>
          <a:lstStyle/>
          <a:p>
            <a:pPr>
              <a:buFont typeface="Marlett" pitchFamily="2" charset="2"/>
              <a:buChar char="4"/>
            </a:pPr>
            <a:r>
              <a:rPr lang="de-DE" b="1" dirty="0"/>
              <a:t>Außerordentliche Kündigung </a:t>
            </a:r>
          </a:p>
          <a:p>
            <a:pPr lvl="1">
              <a:buFont typeface="Wingdings" panose="05000000000000000000" pitchFamily="2" charset="2"/>
              <a:buChar char="§"/>
            </a:pPr>
            <a:r>
              <a:rPr lang="de-DE" dirty="0"/>
              <a:t>Einführung Abmahnung als milderes Mittel</a:t>
            </a:r>
          </a:p>
          <a:p>
            <a:pPr lvl="1">
              <a:buFont typeface="Wingdings" panose="05000000000000000000" pitchFamily="2" charset="2"/>
              <a:buChar char="§"/>
            </a:pPr>
            <a:r>
              <a:rPr lang="de-DE" dirty="0"/>
              <a:t>Problem: 3. Situation, die zur Abmahnung taugen würde, löst Kündigungsrecht ÜNB aus</a:t>
            </a:r>
          </a:p>
          <a:p>
            <a:pPr lvl="1">
              <a:buFont typeface="Wingdings" panose="05000000000000000000" pitchFamily="2" charset="2"/>
              <a:buChar char="§"/>
            </a:pPr>
            <a:r>
              <a:rPr lang="de-DE" dirty="0"/>
              <a:t>Abmahnung zulässig bei Verstoß gegen „wesentliche“ Vertragspflichten </a:t>
            </a:r>
            <a:r>
              <a:rPr lang="de-DE" b="1" dirty="0"/>
              <a:t>(alle Pflichten = wesentlich!)</a:t>
            </a:r>
          </a:p>
          <a:p>
            <a:pPr>
              <a:buFont typeface="Marlett" pitchFamily="2" charset="2"/>
              <a:buChar char="4"/>
            </a:pPr>
            <a:r>
              <a:rPr lang="de-DE" b="1" dirty="0"/>
              <a:t>Fahrplanmanagement</a:t>
            </a:r>
          </a:p>
          <a:p>
            <a:pPr lvl="1">
              <a:buFont typeface="Wingdings" panose="05000000000000000000" pitchFamily="2" charset="2"/>
              <a:buChar char="§"/>
            </a:pPr>
            <a:r>
              <a:rPr lang="de-DE" dirty="0"/>
              <a:t>Day-After: Verkürzung Frist auf 16:00 Uhr nächster Kalendertag; wenn kein Werktag, dann höchstens 3 Kalendertage</a:t>
            </a:r>
          </a:p>
          <a:p>
            <a:pPr lvl="1">
              <a:buFont typeface="Wingdings" panose="05000000000000000000" pitchFamily="2" charset="2"/>
              <a:buChar char="§"/>
            </a:pPr>
            <a:r>
              <a:rPr lang="de-DE" b="1" i="1" dirty="0"/>
              <a:t>Einführung Urgent Call-Option und Möglichkeit Test Urgent Call (2 Mal pro Jahr)</a:t>
            </a:r>
          </a:p>
        </p:txBody>
      </p:sp>
    </p:spTree>
    <p:extLst>
      <p:ext uri="{BB962C8B-B14F-4D97-AF65-F5344CB8AC3E}">
        <p14:creationId xmlns:p14="http://schemas.microsoft.com/office/powerpoint/2010/main" val="233285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Bilanzkreistreue/Regelenergie-Vermarktung</a:t>
            </a:r>
            <a:endParaRPr lang="de-DE"/>
          </a:p>
        </p:txBody>
      </p:sp>
      <p:sp>
        <p:nvSpPr>
          <p:cNvPr id="3" name="Inhaltsplatzhalter 2"/>
          <p:cNvSpPr>
            <a:spLocks noGrp="1"/>
          </p:cNvSpPr>
          <p:nvPr>
            <p:ph sz="quarter" idx="10"/>
          </p:nvPr>
        </p:nvSpPr>
        <p:spPr/>
        <p:txBody>
          <a:bodyPr/>
          <a:lstStyle/>
          <a:p>
            <a:pPr>
              <a:buFont typeface="Marlett" pitchFamily="2" charset="2"/>
              <a:buChar char="4"/>
            </a:pPr>
            <a:r>
              <a:rPr lang="de-DE" b="1"/>
              <a:t>Drei Maßnahmen geplant</a:t>
            </a:r>
            <a:endParaRPr lang="de-DE" b="1" dirty="0"/>
          </a:p>
          <a:p>
            <a:pPr lvl="1">
              <a:buFont typeface="Wingdings" panose="05000000000000000000" pitchFamily="2" charset="2"/>
              <a:buChar char="§"/>
            </a:pPr>
            <a:r>
              <a:rPr lang="de-DE"/>
              <a:t>Ausgeglichenheit der Bilanzkreise 15min vor Erfüllung</a:t>
            </a:r>
            <a:endParaRPr lang="de-DE" dirty="0"/>
          </a:p>
          <a:p>
            <a:pPr lvl="1">
              <a:buFont typeface="Wingdings" panose="05000000000000000000" pitchFamily="2" charset="2"/>
              <a:buChar char="§"/>
            </a:pPr>
            <a:r>
              <a:rPr lang="de-DE"/>
              <a:t>Änderung Berechnung reBAP</a:t>
            </a:r>
            <a:endParaRPr lang="de-DE" dirty="0"/>
          </a:p>
          <a:p>
            <a:pPr lvl="1">
              <a:buFont typeface="Wingdings" panose="05000000000000000000" pitchFamily="2" charset="2"/>
              <a:buChar char="§"/>
            </a:pPr>
            <a:r>
              <a:rPr lang="de-DE"/>
              <a:t>Übermittlung RLM-Messwerte an ÜNB (MaLo-scharf)</a:t>
            </a:r>
          </a:p>
          <a:p>
            <a:pPr lvl="0">
              <a:buClr>
                <a:srgbClr val="DC0C23"/>
              </a:buClr>
              <a:buFont typeface="Marlett" pitchFamily="2" charset="2"/>
              <a:buChar char="4"/>
            </a:pPr>
            <a:r>
              <a:rPr lang="de-DE" b="1">
                <a:solidFill>
                  <a:srgbClr val="000000"/>
                </a:solidFill>
              </a:rPr>
              <a:t>Aufhebung Festlegung Mischpreisverfahren bei der Regelenergievermarktung</a:t>
            </a:r>
          </a:p>
          <a:p>
            <a:pPr lvl="1">
              <a:buClr>
                <a:srgbClr val="DC0C23"/>
              </a:buClr>
              <a:buFont typeface="Wingdings" panose="05000000000000000000" pitchFamily="2" charset="2"/>
              <a:buChar char="§"/>
            </a:pPr>
            <a:r>
              <a:rPr lang="de-DE">
                <a:solidFill>
                  <a:srgbClr val="000000"/>
                </a:solidFill>
              </a:rPr>
              <a:t>Ursprünglich: Reines Leistungspreissystem</a:t>
            </a:r>
          </a:p>
          <a:p>
            <a:pPr lvl="1">
              <a:buClr>
                <a:srgbClr val="DC0C23"/>
              </a:buClr>
              <a:buFont typeface="Wingdings" panose="05000000000000000000" pitchFamily="2" charset="2"/>
              <a:buChar char="§"/>
            </a:pPr>
            <a:r>
              <a:rPr lang="de-DE">
                <a:solidFill>
                  <a:srgbClr val="000000"/>
                </a:solidFill>
              </a:rPr>
              <a:t>Dann: Einführung Mischpreisverfahren unter Einbeziehung gebotener Arbeitswerte</a:t>
            </a:r>
          </a:p>
          <a:p>
            <a:pPr lvl="1">
              <a:buClr>
                <a:srgbClr val="DC0C23"/>
              </a:buClr>
              <a:buFont typeface="Wingdings" panose="05000000000000000000" pitchFamily="2" charset="2"/>
              <a:buChar char="§"/>
            </a:pPr>
            <a:r>
              <a:rPr lang="de-DE">
                <a:solidFill>
                  <a:srgbClr val="000000"/>
                </a:solidFill>
              </a:rPr>
              <a:t>OLG Düsseldorf kippt Mischpreisverfahren</a:t>
            </a:r>
          </a:p>
          <a:p>
            <a:pPr lvl="1">
              <a:buClr>
                <a:srgbClr val="DC0C23"/>
              </a:buClr>
              <a:buFont typeface="Wingdings" panose="05000000000000000000" pitchFamily="2" charset="2"/>
              <a:buChar char="§"/>
            </a:pPr>
            <a:endParaRPr lang="de-DE" b="1">
              <a:solidFill>
                <a:srgbClr val="000000"/>
              </a:solidFill>
            </a:endParaRPr>
          </a:p>
          <a:p>
            <a:pPr lvl="1">
              <a:buFont typeface="Wingdings" panose="05000000000000000000" pitchFamily="2" charset="2"/>
              <a:buChar char="§"/>
            </a:pPr>
            <a:endParaRPr lang="de-DE"/>
          </a:p>
        </p:txBody>
      </p:sp>
    </p:spTree>
    <p:extLst>
      <p:ext uri="{BB962C8B-B14F-4D97-AF65-F5344CB8AC3E}">
        <p14:creationId xmlns:p14="http://schemas.microsoft.com/office/powerpoint/2010/main" val="31009642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 xmlns:a16="http://schemas.microsoft.com/office/drawing/2014/main" id="{850563B2-B7B2-4B62-9C3D-3ABD12FFA70E}"/>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90" name="think-cell Folie" r:id="rId5" imgW="344" imgH="344" progId="TCLayout.ActiveDocument.1">
                  <p:embed/>
                </p:oleObj>
              </mc:Choice>
              <mc:Fallback>
                <p:oleObj name="think-cell Folie" r:id="rId5" imgW="344" imgH="344"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 xmlns:a16="http://schemas.microsoft.com/office/drawing/2014/main" id="{070F25B6-C624-4715-A4A8-A8F2CD26003A}"/>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800" dirty="0">
              <a:latin typeface="Cambria" panose="02040503050406030204" pitchFamily="18" charset="0"/>
              <a:ea typeface="+mj-ea"/>
              <a:cs typeface="+mj-cs"/>
              <a:sym typeface="Cambria" panose="02040503050406030204" pitchFamily="18" charset="0"/>
            </a:endParaRPr>
          </a:p>
        </p:txBody>
      </p:sp>
      <p:sp>
        <p:nvSpPr>
          <p:cNvPr id="2" name="Titel 1"/>
          <p:cNvSpPr>
            <a:spLocks noGrp="1"/>
          </p:cNvSpPr>
          <p:nvPr>
            <p:ph type="title"/>
          </p:nvPr>
        </p:nvSpPr>
        <p:spPr/>
        <p:txBody>
          <a:bodyPr/>
          <a:lstStyle/>
          <a:p>
            <a:r>
              <a:rPr lang="de-DE" dirty="0"/>
              <a:t>Wirtschaftliche Gefahren durch extreme Ausgleichsenergiepreise</a:t>
            </a:r>
          </a:p>
        </p:txBody>
      </p:sp>
      <p:sp>
        <p:nvSpPr>
          <p:cNvPr id="3" name="Inhaltsplatzhalter 2"/>
          <p:cNvSpPr>
            <a:spLocks noGrp="1"/>
          </p:cNvSpPr>
          <p:nvPr>
            <p:ph sz="quarter" idx="10"/>
          </p:nvPr>
        </p:nvSpPr>
        <p:spPr/>
        <p:txBody>
          <a:bodyPr/>
          <a:lstStyle/>
          <a:p>
            <a:r>
              <a:rPr lang="de-DE" dirty="0"/>
              <a:t>[Screenshot Mitteilung BNetzA mit Sprechblasen]</a:t>
            </a:r>
          </a:p>
        </p:txBody>
      </p:sp>
      <p:pic>
        <p:nvPicPr>
          <p:cNvPr id="4" name="Grafik 3"/>
          <p:cNvPicPr>
            <a:picLocks noChangeAspect="1"/>
          </p:cNvPicPr>
          <p:nvPr/>
        </p:nvPicPr>
        <p:blipFill>
          <a:blip r:embed="rId7"/>
          <a:stretch>
            <a:fillRect/>
          </a:stretch>
        </p:blipFill>
        <p:spPr>
          <a:xfrm>
            <a:off x="181232" y="1367656"/>
            <a:ext cx="8723871" cy="3933268"/>
          </a:xfrm>
          <a:prstGeom prst="rect">
            <a:avLst/>
          </a:prstGeom>
        </p:spPr>
      </p:pic>
      <p:sp>
        <p:nvSpPr>
          <p:cNvPr id="7" name="Abgerundete rechteckige Legende 6"/>
          <p:cNvSpPr/>
          <p:nvPr/>
        </p:nvSpPr>
        <p:spPr>
          <a:xfrm>
            <a:off x="5203057" y="1207642"/>
            <a:ext cx="3535214" cy="1772893"/>
          </a:xfrm>
          <a:prstGeom prst="wedgeRoundRectCallout">
            <a:avLst>
              <a:gd name="adj1" fmla="val -88164"/>
              <a:gd name="adj2" fmla="val 43181"/>
              <a:gd name="adj3" fmla="val 1666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i="1" dirty="0">
                <a:solidFill>
                  <a:schemeClr val="tx1"/>
                </a:solidFill>
              </a:rPr>
              <a:t>„...Minutenreservegebote eines Anbieters in Höhe von ca. 250 MW zu einem </a:t>
            </a:r>
            <a:r>
              <a:rPr lang="de-DE" sz="1400" b="1" i="1" dirty="0">
                <a:solidFill>
                  <a:schemeClr val="tx1"/>
                </a:solidFill>
              </a:rPr>
              <a:t>Arbeitspreis </a:t>
            </a:r>
            <a:r>
              <a:rPr lang="de-DE" sz="1400" i="1" dirty="0">
                <a:solidFill>
                  <a:schemeClr val="tx1"/>
                </a:solidFill>
              </a:rPr>
              <a:t>von je </a:t>
            </a:r>
            <a:r>
              <a:rPr lang="de-DE" sz="1400" b="1" i="1" dirty="0">
                <a:solidFill>
                  <a:schemeClr val="tx1"/>
                </a:solidFill>
              </a:rPr>
              <a:t>77.777 Euro/MWh aktiviert</a:t>
            </a:r>
            <a:r>
              <a:rPr lang="de-DE" sz="1400" i="1" dirty="0">
                <a:solidFill>
                  <a:schemeClr val="tx1"/>
                </a:solidFill>
              </a:rPr>
              <a:t>... “</a:t>
            </a:r>
          </a:p>
        </p:txBody>
      </p:sp>
      <p:sp>
        <p:nvSpPr>
          <p:cNvPr id="8" name="Abgerundete rechteckige Legende 7"/>
          <p:cNvSpPr/>
          <p:nvPr/>
        </p:nvSpPr>
        <p:spPr>
          <a:xfrm>
            <a:off x="5354596" y="5025081"/>
            <a:ext cx="3459890" cy="1326509"/>
          </a:xfrm>
          <a:prstGeom prst="wedgeRoundRectCallout">
            <a:avLst>
              <a:gd name="adj1" fmla="val -84452"/>
              <a:gd name="adj2" fmla="val -47641"/>
              <a:gd name="adj3" fmla="val 1666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i="1" dirty="0">
                <a:solidFill>
                  <a:schemeClr val="tx1"/>
                </a:solidFill>
              </a:rPr>
              <a:t>„...bei der Beschaffung der Regelenergie lag </a:t>
            </a:r>
            <a:r>
              <a:rPr lang="de-DE" sz="1400" b="1" i="1" dirty="0">
                <a:solidFill>
                  <a:schemeClr val="tx1"/>
                </a:solidFill>
              </a:rPr>
              <a:t>keine Knappheitssituation</a:t>
            </a:r>
            <a:r>
              <a:rPr lang="de-DE" sz="1400" i="1" dirty="0">
                <a:solidFill>
                  <a:schemeClr val="tx1"/>
                </a:solidFill>
              </a:rPr>
              <a:t> vor.“</a:t>
            </a:r>
          </a:p>
        </p:txBody>
      </p:sp>
      <p:sp>
        <p:nvSpPr>
          <p:cNvPr id="9" name="Abgerundete rechteckige Legende 8"/>
          <p:cNvSpPr/>
          <p:nvPr/>
        </p:nvSpPr>
        <p:spPr>
          <a:xfrm>
            <a:off x="5278381" y="3339553"/>
            <a:ext cx="3459890" cy="1326509"/>
          </a:xfrm>
          <a:prstGeom prst="wedgeRoundRectCallout">
            <a:avLst>
              <a:gd name="adj1" fmla="val -84928"/>
              <a:gd name="adj2" fmla="val -43294"/>
              <a:gd name="adj3" fmla="val 1666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i="1" dirty="0">
                <a:solidFill>
                  <a:schemeClr val="tx1"/>
                </a:solidFill>
              </a:rPr>
              <a:t>„...mit Abstand </a:t>
            </a:r>
            <a:r>
              <a:rPr lang="de-DE" sz="1350" b="1" i="1" dirty="0">
                <a:solidFill>
                  <a:schemeClr val="tx1"/>
                </a:solidFill>
              </a:rPr>
              <a:t>höchsten</a:t>
            </a:r>
            <a:r>
              <a:rPr lang="de-DE" sz="1350" i="1" dirty="0">
                <a:solidFill>
                  <a:schemeClr val="tx1"/>
                </a:solidFill>
              </a:rPr>
              <a:t>...</a:t>
            </a:r>
            <a:r>
              <a:rPr lang="de-DE" sz="1350" b="1" i="1" dirty="0">
                <a:solidFill>
                  <a:schemeClr val="tx1"/>
                </a:solidFill>
              </a:rPr>
              <a:t>Preisen für Ausgleichsenergie</a:t>
            </a:r>
            <a:r>
              <a:rPr lang="de-DE" sz="1350" i="1" dirty="0">
                <a:solidFill>
                  <a:schemeClr val="tx1"/>
                </a:solidFill>
              </a:rPr>
              <a:t>...</a:t>
            </a:r>
            <a:r>
              <a:rPr lang="de-DE" sz="1350" b="1" i="1" dirty="0">
                <a:solidFill>
                  <a:schemeClr val="tx1"/>
                </a:solidFill>
              </a:rPr>
              <a:t>20.614,97Euro/MWh...</a:t>
            </a:r>
            <a:r>
              <a:rPr lang="de-DE" sz="1350" i="1" dirty="0">
                <a:solidFill>
                  <a:schemeClr val="tx1"/>
                </a:solidFill>
              </a:rPr>
              <a:t/>
            </a:r>
            <a:br>
              <a:rPr lang="de-DE" sz="1350" i="1" dirty="0">
                <a:solidFill>
                  <a:schemeClr val="tx1"/>
                </a:solidFill>
              </a:rPr>
            </a:br>
            <a:r>
              <a:rPr lang="de-DE" sz="1350" b="1" i="1" dirty="0">
                <a:solidFill>
                  <a:schemeClr val="tx1"/>
                </a:solidFill>
              </a:rPr>
              <a:t>24.455,05 Euro/MWh</a:t>
            </a:r>
            <a:r>
              <a:rPr lang="de-DE" sz="1350" i="1" dirty="0">
                <a:solidFill>
                  <a:schemeClr val="tx1"/>
                </a:solidFill>
              </a:rPr>
              <a:t>.“</a:t>
            </a:r>
          </a:p>
        </p:txBody>
      </p:sp>
    </p:spTree>
    <p:extLst>
      <p:ext uri="{BB962C8B-B14F-4D97-AF65-F5344CB8AC3E}">
        <p14:creationId xmlns:p14="http://schemas.microsoft.com/office/powerpoint/2010/main" val="24514719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Modalitäten für Regelreserveanbieter (MfRRA) ab 01.06.2020</a:t>
            </a:r>
          </a:p>
        </p:txBody>
      </p:sp>
      <p:sp>
        <p:nvSpPr>
          <p:cNvPr id="3" name="Inhaltsplatzhalter 2"/>
          <p:cNvSpPr>
            <a:spLocks noGrp="1"/>
          </p:cNvSpPr>
          <p:nvPr>
            <p:ph sz="quarter" idx="10"/>
          </p:nvPr>
        </p:nvSpPr>
        <p:spPr/>
        <p:txBody>
          <a:bodyPr/>
          <a:lstStyle/>
          <a:p>
            <a:r>
              <a:rPr lang="de-DE" sz="2000" b="1" dirty="0"/>
              <a:t>Nationaler Regelarbeitsmarkt für Sekundärregelleistung und Minutenreserve</a:t>
            </a:r>
          </a:p>
          <a:p>
            <a:pPr lvl="1"/>
            <a:r>
              <a:rPr lang="de-DE" sz="1800" dirty="0"/>
              <a:t>Entkopplung Regelleistung und Regelarbeit – getrennte Märkte; Freisetzung nicht bezuschlagter Gebote für Intraday-Handel</a:t>
            </a:r>
          </a:p>
          <a:p>
            <a:r>
              <a:rPr lang="de-DE" sz="2000" b="1" dirty="0"/>
              <a:t>Preisbegrenzung Gebot auf 5 Vorkommastellen</a:t>
            </a:r>
          </a:p>
          <a:p>
            <a:pPr lvl="1"/>
            <a:r>
              <a:rPr lang="de-DE" sz="1800" dirty="0"/>
              <a:t>Ziel: Ausgleich Risiken für Marktteilnehmer und freie Preisbildung; bei Ausfall des RA-Markts: Vergütung nach Ersatzarbeitspreis </a:t>
            </a:r>
          </a:p>
          <a:p>
            <a:pPr lvl="1"/>
            <a:r>
              <a:rPr lang="de-DE" sz="1800" dirty="0"/>
              <a:t>Konsequenz: Extreme Ausgleichsenergiepreise werden sich wohl häufen</a:t>
            </a:r>
          </a:p>
          <a:p>
            <a:r>
              <a:rPr lang="de-DE" sz="2000" b="1" dirty="0"/>
              <a:t>Relevant für Differenz-/Vertriebsbilanzkreise (Ausgleichsenergiepreis!)</a:t>
            </a:r>
          </a:p>
          <a:p>
            <a:pPr lvl="1"/>
            <a:endParaRPr lang="de-DE" sz="1800" dirty="0"/>
          </a:p>
          <a:p>
            <a:pPr marL="357188" lvl="1" indent="0">
              <a:buNone/>
            </a:pPr>
            <a:endParaRPr lang="de-DE" sz="1800" dirty="0"/>
          </a:p>
        </p:txBody>
      </p:sp>
    </p:spTree>
    <p:extLst>
      <p:ext uri="{BB962C8B-B14F-4D97-AF65-F5344CB8AC3E}">
        <p14:creationId xmlns:p14="http://schemas.microsoft.com/office/powerpoint/2010/main" val="3122430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Aufsichtsverfahren wg. signifikanter Unterdeckungen im Juni 2019</a:t>
            </a:r>
          </a:p>
        </p:txBody>
      </p:sp>
      <p:pic>
        <p:nvPicPr>
          <p:cNvPr id="4" name="Inhaltsplatzhalter 3"/>
          <p:cNvPicPr>
            <a:picLocks noGrp="1" noChangeAspect="1"/>
          </p:cNvPicPr>
          <p:nvPr>
            <p:ph sz="quarter" idx="10"/>
          </p:nvPr>
        </p:nvPicPr>
        <p:blipFill>
          <a:blip r:embed="rId2"/>
          <a:stretch>
            <a:fillRect/>
          </a:stretch>
        </p:blipFill>
        <p:spPr>
          <a:xfrm>
            <a:off x="139659" y="2318452"/>
            <a:ext cx="8762786" cy="2731343"/>
          </a:xfrm>
          <a:prstGeom prst="rect">
            <a:avLst/>
          </a:prstGeom>
        </p:spPr>
      </p:pic>
    </p:spTree>
    <p:extLst>
      <p:ext uri="{BB962C8B-B14F-4D97-AF65-F5344CB8AC3E}">
        <p14:creationId xmlns:p14="http://schemas.microsoft.com/office/powerpoint/2010/main" val="367513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Dr. Florian </a:t>
            </a:r>
            <a:r>
              <a:rPr lang="de-DE" dirty="0" smtClean="0"/>
              <a:t>Wagner</a:t>
            </a:r>
            <a:endParaRPr lang="de-DE" dirty="0"/>
          </a:p>
        </p:txBody>
      </p:sp>
      <p:sp>
        <p:nvSpPr>
          <p:cNvPr id="12" name="Inhaltsplatzhalter 11"/>
          <p:cNvSpPr>
            <a:spLocks noGrp="1"/>
          </p:cNvSpPr>
          <p:nvPr>
            <p:ph sz="quarter" idx="10"/>
          </p:nvPr>
        </p:nvSpPr>
        <p:spPr/>
        <p:txBody>
          <a:bodyPr/>
          <a:lstStyle/>
          <a:p>
            <a:r>
              <a:rPr lang="de-DE" sz="1700" smtClean="0"/>
              <a:t>Dr. Wagner ist </a:t>
            </a:r>
            <a:r>
              <a:rPr lang="de-DE" sz="1700"/>
              <a:t>als Rechtsanwalt im Energie- und Versorgungsbereich für </a:t>
            </a:r>
            <a:r>
              <a:rPr lang="de-DE" sz="1700" smtClean="0"/>
              <a:t>Stadtwerke, Industrie-unternehmen und die Wohnungswirtschaft </a:t>
            </a:r>
            <a:r>
              <a:rPr lang="de-DE" sz="1700"/>
              <a:t>tätig</a:t>
            </a:r>
            <a:r>
              <a:rPr lang="de-DE" sz="1700" smtClean="0"/>
              <a:t>.</a:t>
            </a:r>
            <a:r>
              <a:rPr lang="de-DE" sz="1800" dirty="0" smtClean="0"/>
              <a:t/>
            </a:r>
            <a:br>
              <a:rPr lang="de-DE" sz="1800" dirty="0" smtClean="0"/>
            </a:br>
            <a:endParaRPr lang="de-DE" sz="800" dirty="0" smtClean="0"/>
          </a:p>
          <a:p>
            <a:pPr lvl="1"/>
            <a:r>
              <a:rPr lang="de-DE" dirty="0" smtClean="0"/>
              <a:t>Geboren 1978 </a:t>
            </a:r>
            <a:r>
              <a:rPr lang="de-DE" smtClean="0"/>
              <a:t>in Wolfsburg</a:t>
            </a:r>
          </a:p>
          <a:p>
            <a:pPr lvl="1"/>
            <a:r>
              <a:rPr lang="de-DE" smtClean="0"/>
              <a:t>Verheiratet, 4 Kinder</a:t>
            </a:r>
            <a:endParaRPr lang="de-DE" dirty="0" smtClean="0"/>
          </a:p>
          <a:p>
            <a:pPr lvl="1"/>
            <a:r>
              <a:rPr lang="de-DE" smtClean="0"/>
              <a:t>Studium </a:t>
            </a:r>
            <a:r>
              <a:rPr lang="de-DE" dirty="0"/>
              <a:t>der Rechtswissenschaften an der </a:t>
            </a:r>
            <a:r>
              <a:rPr lang="de-DE" dirty="0" smtClean="0"/>
              <a:t>Freien Universität </a:t>
            </a:r>
            <a:r>
              <a:rPr lang="de-DE" dirty="0"/>
              <a:t>Berlin</a:t>
            </a:r>
          </a:p>
          <a:p>
            <a:pPr lvl="1"/>
            <a:r>
              <a:rPr lang="de-DE" smtClean="0"/>
              <a:t>Referendariat </a:t>
            </a:r>
            <a:r>
              <a:rPr lang="de-DE"/>
              <a:t>beim </a:t>
            </a:r>
            <a:r>
              <a:rPr lang="de-DE" smtClean="0"/>
              <a:t>Kammergericht </a:t>
            </a:r>
            <a:r>
              <a:rPr lang="de-DE" dirty="0" smtClean="0"/>
              <a:t>Berlin </a:t>
            </a:r>
            <a:br>
              <a:rPr lang="de-DE" dirty="0" smtClean="0"/>
            </a:br>
            <a:r>
              <a:rPr lang="de-DE" dirty="0" smtClean="0"/>
              <a:t>(Station u. a. in der Kartellrechtsabteilung einer führenden internationalen Anwaltssozietät) </a:t>
            </a:r>
            <a:endParaRPr lang="de-DE" dirty="0"/>
          </a:p>
          <a:p>
            <a:pPr lvl="1"/>
            <a:r>
              <a:rPr lang="de-DE" smtClean="0"/>
              <a:t>Promotion zum Dr. jur. an der Freien Universität Berlin</a:t>
            </a:r>
          </a:p>
          <a:p>
            <a:pPr lvl="1"/>
            <a:r>
              <a:rPr lang="de-DE"/>
              <a:t>Seit 2010 Rechtsanwalt bei </a:t>
            </a:r>
            <a:r>
              <a:rPr lang="de-DE" smtClean="0"/>
              <a:t>BBH</a:t>
            </a:r>
          </a:p>
          <a:p>
            <a:pPr lvl="1"/>
            <a:r>
              <a:rPr lang="de-DE" smtClean="0"/>
              <a:t>Umfassende Vortrags- und Publikationstätigkeit</a:t>
            </a:r>
            <a:endParaRPr lang="de-DE"/>
          </a:p>
        </p:txBody>
      </p:sp>
      <p:pic>
        <p:nvPicPr>
          <p:cNvPr id="6" name="Bildplatzhalter 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a:stretch>
            <a:fillRect/>
          </a:stretch>
        </p:blipFill>
        <p:spPr/>
      </p:pic>
      <p:grpSp>
        <p:nvGrpSpPr>
          <p:cNvPr id="9" name="Gruppieren 8"/>
          <p:cNvGrpSpPr/>
          <p:nvPr/>
        </p:nvGrpSpPr>
        <p:grpSpPr>
          <a:xfrm>
            <a:off x="575997" y="5226050"/>
            <a:ext cx="8001266" cy="1035050"/>
            <a:chOff x="575997" y="5124450"/>
            <a:chExt cx="8001266" cy="1035050"/>
          </a:xfrm>
        </p:grpSpPr>
        <p:sp>
          <p:nvSpPr>
            <p:cNvPr id="10" name="Rechteck 9"/>
            <p:cNvSpPr/>
            <p:nvPr/>
          </p:nvSpPr>
          <p:spPr>
            <a:xfrm>
              <a:off x="575997" y="5473700"/>
              <a:ext cx="8001266" cy="685800"/>
            </a:xfrm>
            <a:prstGeom prst="rect">
              <a:avLst/>
            </a:prstGeom>
            <a:solidFill>
              <a:schemeClr val="accent6"/>
            </a:solidFill>
          </p:spPr>
          <p:txBody>
            <a:bodyPr tIns="36000" bIns="36000" anchor="ctr" anchorCtr="0"/>
            <a:lstStyle/>
            <a:p>
              <a:pPr>
                <a:spcBef>
                  <a:spcPts val="600"/>
                </a:spcBef>
                <a:buClr>
                  <a:schemeClr val="accent4"/>
                </a:buClr>
                <a:buSzPct val="75000"/>
              </a:pPr>
              <a:r>
                <a:rPr lang="de-DE" sz="1600" b="1" dirty="0">
                  <a:solidFill>
                    <a:schemeClr val="tx2"/>
                  </a:solidFill>
                  <a:latin typeface="Corbel" panose="020B0503020204020204" pitchFamily="34" charset="0"/>
                </a:rPr>
                <a:t>Rechtsanwalt · </a:t>
              </a:r>
              <a:r>
                <a:rPr lang="de-DE" sz="1600" b="1" dirty="0" smtClean="0">
                  <a:solidFill>
                    <a:schemeClr val="tx2"/>
                  </a:solidFill>
                  <a:latin typeface="Corbel" panose="020B0503020204020204" pitchFamily="34" charset="0"/>
                </a:rPr>
                <a:t>Partner </a:t>
              </a:r>
              <a:r>
                <a:rPr lang="de-DE" sz="1600" b="1" dirty="0" err="1" smtClean="0">
                  <a:solidFill>
                    <a:schemeClr val="tx2"/>
                  </a:solidFill>
                  <a:latin typeface="Corbel" panose="020B0503020204020204" pitchFamily="34" charset="0"/>
                </a:rPr>
                <a:t>Counsel</a:t>
              </a:r>
              <a:endParaRPr lang="de-DE" sz="1600" b="1" dirty="0" smtClean="0">
                <a:solidFill>
                  <a:schemeClr val="tx2"/>
                </a:solidFill>
                <a:latin typeface="Corbel" panose="020B0503020204020204" pitchFamily="34" charset="0"/>
              </a:endParaRPr>
            </a:p>
            <a:p>
              <a:pPr>
                <a:spcBef>
                  <a:spcPts val="600"/>
                </a:spcBef>
                <a:buClr>
                  <a:schemeClr val="accent4"/>
                </a:buClr>
                <a:buSzPct val="75000"/>
              </a:pPr>
              <a:r>
                <a:rPr lang="de-DE" sz="1550" dirty="0" smtClean="0">
                  <a:solidFill>
                    <a:schemeClr val="tx2"/>
                  </a:solidFill>
                  <a:latin typeface="Corbel" panose="020B0503020204020204" pitchFamily="34" charset="0"/>
                </a:rPr>
                <a:t>99084 Erfurt </a:t>
              </a:r>
              <a:r>
                <a:rPr lang="de-DE" sz="1600" b="1" dirty="0" smtClean="0">
                  <a:solidFill>
                    <a:schemeClr val="tx2"/>
                  </a:solidFill>
                  <a:latin typeface="Corbel" panose="020B0503020204020204" pitchFamily="34" charset="0"/>
                </a:rPr>
                <a:t>·</a:t>
              </a:r>
              <a:r>
                <a:rPr lang="de-DE" sz="1550" b="1" dirty="0" smtClean="0">
                  <a:solidFill>
                    <a:schemeClr val="tx2"/>
                  </a:solidFill>
                  <a:latin typeface="Corbel" panose="020B0503020204020204" pitchFamily="34" charset="0"/>
                </a:rPr>
                <a:t> </a:t>
              </a:r>
              <a:r>
                <a:rPr lang="de-DE" sz="1550" dirty="0" smtClean="0">
                  <a:solidFill>
                    <a:schemeClr val="tx2"/>
                  </a:solidFill>
                  <a:latin typeface="Corbel" panose="020B0503020204020204" pitchFamily="34" charset="0"/>
                </a:rPr>
                <a:t>Regierungsstr. 64 </a:t>
              </a:r>
              <a:r>
                <a:rPr lang="de-DE" sz="1600" b="1" dirty="0" smtClean="0">
                  <a:solidFill>
                    <a:schemeClr val="tx2"/>
                  </a:solidFill>
                  <a:latin typeface="Corbel" panose="020B0503020204020204" pitchFamily="34" charset="0"/>
                </a:rPr>
                <a:t>·</a:t>
              </a:r>
              <a:r>
                <a:rPr lang="de-DE" sz="1550" b="1" dirty="0" smtClean="0">
                  <a:solidFill>
                    <a:schemeClr val="tx2"/>
                  </a:solidFill>
                  <a:latin typeface="Corbel" panose="020B0503020204020204" pitchFamily="34" charset="0"/>
                </a:rPr>
                <a:t> </a:t>
              </a:r>
              <a:r>
                <a:rPr lang="de-DE" sz="1550" dirty="0">
                  <a:solidFill>
                    <a:schemeClr val="tx2"/>
                  </a:solidFill>
                  <a:latin typeface="Corbel" panose="020B0503020204020204" pitchFamily="34" charset="0"/>
                </a:rPr>
                <a:t>Tel +49 (0)361 </a:t>
              </a:r>
              <a:r>
                <a:rPr lang="de-DE" sz="1550">
                  <a:solidFill>
                    <a:schemeClr val="tx2"/>
                  </a:solidFill>
                  <a:latin typeface="Corbel" panose="020B0503020204020204" pitchFamily="34" charset="0"/>
                </a:rPr>
                <a:t>644 </a:t>
              </a:r>
              <a:r>
                <a:rPr lang="de-DE" sz="1550" smtClean="0">
                  <a:solidFill>
                    <a:schemeClr val="tx2"/>
                  </a:solidFill>
                  <a:latin typeface="Corbel" panose="020B0503020204020204" pitchFamily="34" charset="0"/>
                </a:rPr>
                <a:t>168-225</a:t>
              </a:r>
              <a:r>
                <a:rPr lang="de-DE" sz="1600" b="1" smtClean="0">
                  <a:solidFill>
                    <a:schemeClr val="tx2"/>
                  </a:solidFill>
                  <a:latin typeface="Corbel" panose="020B0503020204020204" pitchFamily="34" charset="0"/>
                </a:rPr>
                <a:t>·</a:t>
              </a:r>
              <a:r>
                <a:rPr lang="de-DE" sz="1550" b="1" smtClean="0">
                  <a:solidFill>
                    <a:schemeClr val="tx2"/>
                  </a:solidFill>
                  <a:latin typeface="Corbel" panose="020B0503020204020204" pitchFamily="34" charset="0"/>
                </a:rPr>
                <a:t> </a:t>
              </a:r>
              <a:r>
                <a:rPr lang="de-DE" sz="1550" dirty="0" smtClean="0">
                  <a:solidFill>
                    <a:schemeClr val="tx2"/>
                  </a:solidFill>
                  <a:latin typeface="Corbel" panose="020B0503020204020204" pitchFamily="34" charset="0"/>
                </a:rPr>
                <a:t>florian.wagner@bbh-online.de </a:t>
              </a:r>
              <a:endParaRPr lang="de-DE" sz="1550" dirty="0">
                <a:solidFill>
                  <a:schemeClr val="tx2"/>
                </a:solidFill>
                <a:latin typeface="Corbel" panose="020B0503020204020204" pitchFamily="34" charset="0"/>
              </a:endParaRPr>
            </a:p>
          </p:txBody>
        </p:sp>
        <p:sp>
          <p:nvSpPr>
            <p:cNvPr id="11" name="Gleichschenkliges Dreieck 10"/>
            <p:cNvSpPr/>
            <p:nvPr/>
          </p:nvSpPr>
          <p:spPr>
            <a:xfrm>
              <a:off x="1152000" y="5124450"/>
              <a:ext cx="576000" cy="349250"/>
            </a:xfrm>
            <a:prstGeom prst="triangle">
              <a:avLst/>
            </a:prstGeom>
            <a:solidFill>
              <a:schemeClr val="accent6"/>
            </a:solidFill>
          </p:spPr>
          <p:txBody>
            <a:bodyPr tIns="324000" anchor="ctr" anchorCtr="0"/>
            <a:lstStyle/>
            <a:p>
              <a:pPr marL="285750" indent="-285750">
                <a:spcBef>
                  <a:spcPts val="600"/>
                </a:spcBef>
                <a:buClr>
                  <a:schemeClr val="accent4"/>
                </a:buClr>
                <a:buSzPct val="75000"/>
                <a:buFont typeface="Marlett" pitchFamily="2" charset="2"/>
                <a:buChar char="4"/>
              </a:pPr>
              <a:endParaRPr lang="de-DE" sz="1600" dirty="0">
                <a:solidFill>
                  <a:schemeClr val="accent4"/>
                </a:solidFill>
                <a:latin typeface="Corbel" panose="020B0503020204020204" pitchFamily="34" charset="0"/>
              </a:endParaRPr>
            </a:p>
          </p:txBody>
        </p:sp>
      </p:grpSp>
    </p:spTree>
    <p:extLst>
      <p:ext uri="{BB962C8B-B14F-4D97-AF65-F5344CB8AC3E}">
        <p14:creationId xmlns:p14="http://schemas.microsoft.com/office/powerpoint/2010/main" val="1365870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smtClean="0">
                <a:solidFill>
                  <a:schemeClr val="bg1">
                    <a:lumMod val="65000"/>
                  </a:schemeClr>
                </a:solidFill>
              </a:rPr>
              <a:t>Redispatch 2.0</a:t>
            </a:r>
            <a:endParaRPr lang="de-DE" dirty="0">
              <a:solidFill>
                <a:schemeClr val="bg1">
                  <a:lumMod val="65000"/>
                </a:schemeClr>
              </a:solidFill>
            </a:endParaRPr>
          </a:p>
          <a:p>
            <a:r>
              <a:rPr lang="de-DE">
                <a:solidFill>
                  <a:schemeClr val="bg1">
                    <a:lumMod val="65000"/>
                  </a:schemeClr>
                </a:solidFill>
              </a:rPr>
              <a:t>Update Drittmengenabgrenzung</a:t>
            </a:r>
            <a:endParaRPr lang="de-DE" dirty="0">
              <a:solidFill>
                <a:schemeClr val="bg1">
                  <a:lumMod val="65000"/>
                </a:schemeClr>
              </a:solidFill>
            </a:endParaRPr>
          </a:p>
          <a:p>
            <a:r>
              <a:rPr lang="de-DE">
                <a:solidFill>
                  <a:schemeClr val="bg1">
                    <a:lumMod val="65000"/>
                  </a:schemeClr>
                </a:solidFill>
              </a:rPr>
              <a:t>Update Netzentgelte in besonderen Anschlusskonstellationen</a:t>
            </a:r>
            <a:endParaRPr lang="de-DE" dirty="0">
              <a:solidFill>
                <a:schemeClr val="bg1">
                  <a:lumMod val="65000"/>
                </a:schemeClr>
              </a:solidFill>
            </a:endParaRPr>
          </a:p>
          <a:p>
            <a:r>
              <a:rPr lang="de-DE">
                <a:solidFill>
                  <a:schemeClr val="bg1">
                    <a:lumMod val="65000"/>
                  </a:schemeClr>
                </a:solidFill>
              </a:rPr>
              <a:t>Neues zur Bilanzierung/Regelenergie</a:t>
            </a:r>
          </a:p>
          <a:p>
            <a:r>
              <a:rPr lang="de-DE" b="1" smtClean="0"/>
              <a:t>Klimapaket/Kohleausstieg</a:t>
            </a:r>
            <a:endParaRPr lang="de-DE" b="1" dirty="0"/>
          </a:p>
        </p:txBody>
      </p:sp>
    </p:spTree>
    <p:extLst>
      <p:ext uri="{BB962C8B-B14F-4D97-AF65-F5344CB8AC3E}">
        <p14:creationId xmlns:p14="http://schemas.microsoft.com/office/powerpoint/2010/main" val="1872090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Ergebnisse des Klimakabinetts - </a:t>
            </a:r>
            <a:br>
              <a:rPr lang="de-DE" dirty="0"/>
            </a:br>
            <a:r>
              <a:rPr lang="de-DE" dirty="0"/>
              <a:t>Maßnahme 1: </a:t>
            </a:r>
            <a:r>
              <a:rPr lang="de-DE" dirty="0" smtClean="0"/>
              <a:t>CO</a:t>
            </a:r>
            <a:r>
              <a:rPr lang="de-DE" sz="2400" dirty="0" smtClean="0"/>
              <a:t>2</a:t>
            </a:r>
            <a:r>
              <a:rPr lang="de-DE" dirty="0" smtClean="0"/>
              <a:t>-Bepreisung (1)</a:t>
            </a:r>
            <a:endParaRPr lang="de-DE" dirty="0"/>
          </a:p>
        </p:txBody>
      </p:sp>
      <p:sp>
        <p:nvSpPr>
          <p:cNvPr id="4" name="Inhaltsplatzhalter 3"/>
          <p:cNvSpPr>
            <a:spLocks noGrp="1"/>
          </p:cNvSpPr>
          <p:nvPr>
            <p:ph sz="quarter" idx="10"/>
          </p:nvPr>
        </p:nvSpPr>
        <p:spPr>
          <a:xfrm>
            <a:off x="209007" y="1584961"/>
            <a:ext cx="8865324" cy="4824548"/>
          </a:xfrm>
        </p:spPr>
        <p:txBody>
          <a:bodyPr/>
          <a:lstStyle/>
          <a:p>
            <a:r>
              <a:rPr lang="de-DE" sz="2200" dirty="0" smtClean="0"/>
              <a:t>Gesetz </a:t>
            </a:r>
            <a:r>
              <a:rPr lang="de-DE" sz="2200" dirty="0"/>
              <a:t>über einen nationalen </a:t>
            </a:r>
            <a:r>
              <a:rPr lang="de-DE" sz="2200" dirty="0" err="1"/>
              <a:t>Zertifikatehandel</a:t>
            </a:r>
            <a:r>
              <a:rPr lang="de-DE" sz="2200" dirty="0"/>
              <a:t> für </a:t>
            </a:r>
            <a:r>
              <a:rPr lang="de-DE" sz="2200" dirty="0" smtClean="0"/>
              <a:t>Brennstoffemissionen </a:t>
            </a:r>
            <a:r>
              <a:rPr lang="de-DE" sz="2200" dirty="0"/>
              <a:t>(</a:t>
            </a:r>
            <a:r>
              <a:rPr lang="de-DE" sz="2200" b="1" dirty="0"/>
              <a:t>Brennstoffemissionshandelsgesetz</a:t>
            </a:r>
            <a:r>
              <a:rPr lang="de-DE" sz="2200" dirty="0"/>
              <a:t> </a:t>
            </a:r>
            <a:r>
              <a:rPr lang="de-DE" sz="2200" b="1" dirty="0"/>
              <a:t>-</a:t>
            </a:r>
            <a:r>
              <a:rPr lang="de-DE" sz="2200" dirty="0"/>
              <a:t> </a:t>
            </a:r>
            <a:r>
              <a:rPr lang="de-DE" sz="2200" b="1" dirty="0"/>
              <a:t>BEHG</a:t>
            </a:r>
            <a:r>
              <a:rPr lang="de-DE" sz="2200" dirty="0"/>
              <a:t>) </a:t>
            </a:r>
            <a:endParaRPr lang="de-DE" sz="2200" dirty="0" smtClean="0"/>
          </a:p>
          <a:p>
            <a:pPr lvl="1"/>
            <a:r>
              <a:rPr lang="de-DE" sz="1800" dirty="0" err="1" smtClean="0"/>
              <a:t>BuRa</a:t>
            </a:r>
            <a:r>
              <a:rPr lang="de-DE" sz="1800" dirty="0" smtClean="0"/>
              <a:t> zugeleitet (BR-</a:t>
            </a:r>
            <a:r>
              <a:rPr lang="de-DE" sz="1800" dirty="0" err="1" smtClean="0"/>
              <a:t>Drs</a:t>
            </a:r>
            <a:r>
              <a:rPr lang="de-DE" sz="1800" dirty="0" smtClean="0"/>
              <a:t>. 533/19)</a:t>
            </a:r>
          </a:p>
          <a:p>
            <a:pPr lvl="1"/>
            <a:r>
              <a:rPr lang="de-DE" sz="1800" dirty="0" smtClean="0"/>
              <a:t>Empfehlungsschreiben der Ausschüsse Umwelt, Finanzen und Wirtschaft für BR uneins</a:t>
            </a:r>
          </a:p>
          <a:p>
            <a:pPr lvl="1"/>
            <a:r>
              <a:rPr lang="de-DE" sz="1800" dirty="0" smtClean="0"/>
              <a:t>Am 8.11.2019 von </a:t>
            </a:r>
            <a:r>
              <a:rPr lang="de-DE" sz="1800" dirty="0" err="1" smtClean="0"/>
              <a:t>BTag</a:t>
            </a:r>
            <a:r>
              <a:rPr lang="de-DE" sz="1800" dirty="0" smtClean="0"/>
              <a:t> beschlossen</a:t>
            </a:r>
          </a:p>
          <a:p>
            <a:r>
              <a:rPr lang="de-DE" sz="2200" dirty="0" smtClean="0"/>
              <a:t>Ab </a:t>
            </a:r>
            <a:r>
              <a:rPr lang="de-DE" sz="2200" b="1" dirty="0" smtClean="0"/>
              <a:t>2021</a:t>
            </a:r>
            <a:r>
              <a:rPr lang="de-DE" sz="2200" dirty="0" smtClean="0"/>
              <a:t> – Einführung nationaler Emissionshandel – Festpreissystem § 10</a:t>
            </a:r>
          </a:p>
          <a:p>
            <a:r>
              <a:rPr lang="de-DE" sz="2200" dirty="0" smtClean="0"/>
              <a:t>Für </a:t>
            </a:r>
            <a:r>
              <a:rPr lang="de-DE" sz="2200" u="sng" dirty="0" smtClean="0"/>
              <a:t>Non-ETS-Bereich</a:t>
            </a:r>
            <a:r>
              <a:rPr lang="de-DE" sz="2200" dirty="0" smtClean="0"/>
              <a:t> (d.h. &lt; 20 MW Feuerungswärmeleistung)</a:t>
            </a:r>
            <a:endParaRPr lang="de-DE" sz="2200" u="sng" dirty="0" smtClean="0"/>
          </a:p>
          <a:p>
            <a:r>
              <a:rPr lang="de-DE" sz="2200" dirty="0" smtClean="0"/>
              <a:t>Einstiegspreis bei 10 €/t CO2, jährlicher Anstieg bis 2025: 35 €/t CO2</a:t>
            </a:r>
          </a:p>
          <a:p>
            <a:pPr lvl="1"/>
            <a:r>
              <a:rPr lang="de-DE" sz="1800" b="1" dirty="0" smtClean="0"/>
              <a:t>2026</a:t>
            </a:r>
            <a:r>
              <a:rPr lang="de-DE" sz="1800" dirty="0" smtClean="0"/>
              <a:t>: </a:t>
            </a:r>
            <a:r>
              <a:rPr lang="de-DE" sz="1800" dirty="0" err="1" smtClean="0"/>
              <a:t>Auktionierung</a:t>
            </a:r>
            <a:r>
              <a:rPr lang="de-DE" sz="1800" dirty="0" smtClean="0"/>
              <a:t> Zertifikate in Preiskorridor zw. 35 €/t CO2 bis 60 €/t CO2</a:t>
            </a:r>
          </a:p>
          <a:p>
            <a:pPr lvl="1"/>
            <a:r>
              <a:rPr lang="de-DE" sz="1800" dirty="0" smtClean="0"/>
              <a:t>2025: Prüfung Notwendigkeit Mindest-/Höchstpreises ab 2027</a:t>
            </a:r>
          </a:p>
        </p:txBody>
      </p:sp>
      <p:sp>
        <p:nvSpPr>
          <p:cNvPr id="5" name="Ovale Legende 4"/>
          <p:cNvSpPr/>
          <p:nvPr/>
        </p:nvSpPr>
        <p:spPr>
          <a:xfrm>
            <a:off x="5914167" y="1963647"/>
            <a:ext cx="3160164" cy="695617"/>
          </a:xfrm>
          <a:prstGeom prst="wedgeEllipseCallout">
            <a:avLst>
              <a:gd name="adj1" fmla="val 30791"/>
              <a:gd name="adj2" fmla="val 75187"/>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t>Unzulässige verdeckte Besteuerung? (Finanzverfassungsrecht)</a:t>
            </a:r>
            <a:endParaRPr lang="de-DE" sz="1200" dirty="0"/>
          </a:p>
        </p:txBody>
      </p:sp>
    </p:spTree>
    <p:extLst>
      <p:ext uri="{BB962C8B-B14F-4D97-AF65-F5344CB8AC3E}">
        <p14:creationId xmlns:p14="http://schemas.microsoft.com/office/powerpoint/2010/main" val="167114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Ergebnisse des Klimakabinetts - </a:t>
            </a:r>
            <a:br>
              <a:rPr lang="de-DE" dirty="0"/>
            </a:br>
            <a:r>
              <a:rPr lang="de-DE" dirty="0"/>
              <a:t>Maßnahme 1: </a:t>
            </a:r>
            <a:r>
              <a:rPr lang="de-DE" dirty="0" smtClean="0"/>
              <a:t>CO</a:t>
            </a:r>
            <a:r>
              <a:rPr lang="de-DE" sz="2400" dirty="0">
                <a:solidFill>
                  <a:srgbClr val="DC0C23"/>
                </a:solidFill>
              </a:rPr>
              <a:t>2</a:t>
            </a:r>
            <a:r>
              <a:rPr lang="de-DE" dirty="0" smtClean="0"/>
              <a:t>-Bepreisung (2)</a:t>
            </a:r>
            <a:endParaRPr lang="de-DE" dirty="0"/>
          </a:p>
        </p:txBody>
      </p:sp>
      <p:sp>
        <p:nvSpPr>
          <p:cNvPr id="3" name="Inhaltsplatzhalter 2"/>
          <p:cNvSpPr>
            <a:spLocks noGrp="1"/>
          </p:cNvSpPr>
          <p:nvPr>
            <p:ph sz="quarter" idx="10"/>
          </p:nvPr>
        </p:nvSpPr>
        <p:spPr>
          <a:xfrm>
            <a:off x="374469" y="1402080"/>
            <a:ext cx="8647611" cy="4757258"/>
          </a:xfrm>
        </p:spPr>
        <p:txBody>
          <a:bodyPr/>
          <a:lstStyle/>
          <a:p>
            <a:r>
              <a:rPr lang="de-DE" dirty="0" smtClean="0"/>
              <a:t>Für </a:t>
            </a:r>
            <a:r>
              <a:rPr lang="de-DE" dirty="0"/>
              <a:t>Verbrennung fossiler Brennstoffe in </a:t>
            </a:r>
            <a:r>
              <a:rPr lang="de-DE" dirty="0" smtClean="0"/>
              <a:t>Wärmeerzeugung </a:t>
            </a:r>
            <a:r>
              <a:rPr lang="de-DE" dirty="0"/>
              <a:t>und </a:t>
            </a:r>
            <a:r>
              <a:rPr lang="de-DE" dirty="0" smtClean="0"/>
              <a:t>Verkehr (</a:t>
            </a:r>
            <a:r>
              <a:rPr lang="de-DE" b="1" dirty="0" smtClean="0"/>
              <a:t>§ 2</a:t>
            </a:r>
            <a:r>
              <a:rPr lang="de-DE" dirty="0" smtClean="0"/>
              <a:t>)</a:t>
            </a:r>
            <a:endParaRPr lang="de-DE" dirty="0"/>
          </a:p>
          <a:p>
            <a:pPr lvl="1"/>
            <a:r>
              <a:rPr lang="de-DE" dirty="0"/>
              <a:t>Verkauf </a:t>
            </a:r>
            <a:r>
              <a:rPr lang="de-DE" dirty="0" smtClean="0"/>
              <a:t>Zertifikate </a:t>
            </a:r>
            <a:r>
              <a:rPr lang="de-DE" dirty="0"/>
              <a:t>an Unternehmen, die Heiz- oder Kraftstoffe in Verkehr </a:t>
            </a:r>
            <a:r>
              <a:rPr lang="de-DE" dirty="0" smtClean="0"/>
              <a:t>bringen</a:t>
            </a:r>
          </a:p>
          <a:p>
            <a:pPr lvl="1"/>
            <a:r>
              <a:rPr lang="de-DE" dirty="0" smtClean="0"/>
              <a:t>Anknüpfungspunkt </a:t>
            </a:r>
            <a:r>
              <a:rPr lang="de-DE" dirty="0"/>
              <a:t>= Entstehen </a:t>
            </a:r>
            <a:r>
              <a:rPr lang="de-DE" dirty="0" smtClean="0"/>
              <a:t>Energiesteuer </a:t>
            </a:r>
            <a:r>
              <a:rPr lang="de-DE" dirty="0"/>
              <a:t>nach </a:t>
            </a:r>
            <a:r>
              <a:rPr lang="de-DE" dirty="0" smtClean="0"/>
              <a:t>Energiesteuergesetzes oder Befreiung i.S.v. § 37 Energiesteuergesetz</a:t>
            </a:r>
            <a:endParaRPr lang="de-DE" dirty="0"/>
          </a:p>
          <a:p>
            <a:r>
              <a:rPr lang="de-DE" dirty="0"/>
              <a:t>Jährliche Emissionsmenge per Rechtsverordnung </a:t>
            </a:r>
            <a:r>
              <a:rPr lang="de-DE" dirty="0" smtClean="0"/>
              <a:t>festgesetzt (</a:t>
            </a:r>
            <a:r>
              <a:rPr lang="de-DE" b="1" dirty="0" smtClean="0"/>
              <a:t>§ 4</a:t>
            </a:r>
            <a:r>
              <a:rPr lang="de-DE" dirty="0" smtClean="0"/>
              <a:t>)</a:t>
            </a:r>
          </a:p>
          <a:p>
            <a:r>
              <a:rPr lang="de-DE" dirty="0" smtClean="0"/>
              <a:t>Vermeidung </a:t>
            </a:r>
            <a:r>
              <a:rPr lang="de-DE" dirty="0"/>
              <a:t>von Doppelbelastungen (EU-Emissionshandel), RVO zum 31.12.2020 </a:t>
            </a:r>
            <a:r>
              <a:rPr lang="de-DE" dirty="0" smtClean="0"/>
              <a:t>mit betroffenen Brennstoffen (</a:t>
            </a:r>
            <a:r>
              <a:rPr lang="de-DE" b="1" dirty="0" smtClean="0"/>
              <a:t>§ 7</a:t>
            </a:r>
            <a:r>
              <a:rPr lang="de-DE" dirty="0" smtClean="0"/>
              <a:t>)</a:t>
            </a:r>
            <a:endParaRPr lang="de-DE" dirty="0"/>
          </a:p>
          <a:p>
            <a:r>
              <a:rPr lang="de-DE" dirty="0" smtClean="0"/>
              <a:t>Abgabe Zertifikate bis 31.08. Folgejahr (</a:t>
            </a:r>
            <a:r>
              <a:rPr lang="de-DE" b="1" dirty="0" smtClean="0"/>
              <a:t>§ 8</a:t>
            </a:r>
            <a:r>
              <a:rPr lang="de-DE" dirty="0" smtClean="0"/>
              <a:t>)</a:t>
            </a:r>
          </a:p>
          <a:p>
            <a:r>
              <a:rPr lang="de-DE" dirty="0" smtClean="0"/>
              <a:t>Bußgelder bis 50.000 €, teilweise sogar bis 500.000 € (</a:t>
            </a:r>
            <a:r>
              <a:rPr lang="de-DE" b="1" dirty="0" smtClean="0"/>
              <a:t>§ 22</a:t>
            </a:r>
            <a:r>
              <a:rPr lang="de-DE" dirty="0" smtClean="0"/>
              <a:t>)</a:t>
            </a:r>
            <a:endParaRPr lang="de-DE" dirty="0"/>
          </a:p>
        </p:txBody>
      </p:sp>
    </p:spTree>
    <p:extLst>
      <p:ext uri="{BB962C8B-B14F-4D97-AF65-F5344CB8AC3E}">
        <p14:creationId xmlns:p14="http://schemas.microsoft.com/office/powerpoint/2010/main" val="22225810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5997" y="152849"/>
            <a:ext cx="6782746" cy="1345025"/>
          </a:xfrm>
        </p:spPr>
        <p:txBody>
          <a:bodyPr/>
          <a:lstStyle/>
          <a:p>
            <a:r>
              <a:rPr lang="de-DE" dirty="0" smtClean="0"/>
              <a:t>Gesetz zur Reduzierung und zur Beendigung der Kohleverstromung und </a:t>
            </a:r>
            <a:r>
              <a:rPr lang="de-DE" u="sng" dirty="0" smtClean="0"/>
              <a:t>zur Änderung weiterer Gesetze</a:t>
            </a:r>
            <a:endParaRPr lang="de-DE" u="sng" dirty="0"/>
          </a:p>
        </p:txBody>
      </p:sp>
      <p:pic>
        <p:nvPicPr>
          <p:cNvPr id="4" name="Grafik 3"/>
          <p:cNvPicPr>
            <a:picLocks noChangeAspect="1"/>
          </p:cNvPicPr>
          <p:nvPr/>
        </p:nvPicPr>
        <p:blipFill>
          <a:blip r:embed="rId2"/>
          <a:stretch>
            <a:fillRect/>
          </a:stretch>
        </p:blipFill>
        <p:spPr>
          <a:xfrm>
            <a:off x="1052333" y="1593668"/>
            <a:ext cx="3641584" cy="4904001"/>
          </a:xfrm>
          <a:prstGeom prst="rect">
            <a:avLst/>
          </a:prstGeom>
          <a:ln>
            <a:noFill/>
          </a:ln>
          <a:effectLst>
            <a:outerShdw blurRad="292100" dist="139700" dir="2700000" algn="tl" rotWithShape="0">
              <a:srgbClr val="333333">
                <a:alpha val="65000"/>
              </a:srgbClr>
            </a:outerShdw>
          </a:effectLst>
        </p:spPr>
      </p:pic>
      <p:sp>
        <p:nvSpPr>
          <p:cNvPr id="5" name="Abgerundete rechteckige Legende 4"/>
          <p:cNvSpPr/>
          <p:nvPr/>
        </p:nvSpPr>
        <p:spPr>
          <a:xfrm>
            <a:off x="3596641" y="2285463"/>
            <a:ext cx="5399314" cy="539931"/>
          </a:xfrm>
          <a:prstGeom prst="wedgeRoundRectCallout">
            <a:avLst>
              <a:gd name="adj1" fmla="val -54059"/>
              <a:gd name="adj2" fmla="val 125403"/>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i="1" dirty="0" smtClean="0"/>
              <a:t>„Artikel 3 Änderung des Energiewirtschaftsgesetzes“</a:t>
            </a:r>
            <a:endParaRPr lang="de-DE" i="1" dirty="0"/>
          </a:p>
        </p:txBody>
      </p:sp>
      <p:sp>
        <p:nvSpPr>
          <p:cNvPr id="6" name="Abgerundete rechteckige Legende 5"/>
          <p:cNvSpPr/>
          <p:nvPr/>
        </p:nvSpPr>
        <p:spPr>
          <a:xfrm>
            <a:off x="4441371" y="3253053"/>
            <a:ext cx="4554583" cy="643898"/>
          </a:xfrm>
          <a:prstGeom prst="wedgeRoundRectCallout">
            <a:avLst>
              <a:gd name="adj1" fmla="val -65531"/>
              <a:gd name="adj2" fmla="val -23370"/>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i="1" dirty="0" smtClean="0"/>
              <a:t>„Artikel 4 Änderung der Kraftwerks-Netzanschlussverordnung“</a:t>
            </a:r>
            <a:endParaRPr lang="de-DE" i="1" dirty="0"/>
          </a:p>
        </p:txBody>
      </p:sp>
      <p:sp>
        <p:nvSpPr>
          <p:cNvPr id="7" name="Abgerundete rechteckige Legende 6"/>
          <p:cNvSpPr/>
          <p:nvPr/>
        </p:nvSpPr>
        <p:spPr>
          <a:xfrm>
            <a:off x="4441372" y="4324611"/>
            <a:ext cx="4554583" cy="643898"/>
          </a:xfrm>
          <a:prstGeom prst="wedgeRoundRectCallout">
            <a:avLst>
              <a:gd name="adj1" fmla="val -67443"/>
              <a:gd name="adj2" fmla="val -138330"/>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i="1" dirty="0" smtClean="0"/>
              <a:t>„Artikel 6 Änderung des Erneuerbare-Energie-Gesetzes“</a:t>
            </a:r>
            <a:endParaRPr lang="de-DE" i="1" dirty="0"/>
          </a:p>
        </p:txBody>
      </p:sp>
    </p:spTree>
    <p:extLst>
      <p:ext uri="{BB962C8B-B14F-4D97-AF65-F5344CB8AC3E}">
        <p14:creationId xmlns:p14="http://schemas.microsoft.com/office/powerpoint/2010/main" val="21161208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8911" y="374468"/>
            <a:ext cx="7279135" cy="1393371"/>
          </a:xfrm>
        </p:spPr>
        <p:txBody>
          <a:bodyPr/>
          <a:lstStyle/>
          <a:p>
            <a:r>
              <a:rPr lang="de-DE" dirty="0" smtClean="0"/>
              <a:t>Wichtige Neuerungen neben Kohleausstieg, KWK-Förderung, Abstandsflächen Windenergie, Aufhebung Förderdeckel Solaranlagen</a:t>
            </a:r>
            <a:endParaRPr lang="de-DE" dirty="0"/>
          </a:p>
        </p:txBody>
      </p:sp>
      <p:sp>
        <p:nvSpPr>
          <p:cNvPr id="3" name="Inhaltsplatzhalter 2"/>
          <p:cNvSpPr>
            <a:spLocks noGrp="1"/>
          </p:cNvSpPr>
          <p:nvPr>
            <p:ph sz="quarter" idx="10"/>
          </p:nvPr>
        </p:nvSpPr>
        <p:spPr>
          <a:xfrm>
            <a:off x="488911" y="1933303"/>
            <a:ext cx="8210952" cy="4423954"/>
          </a:xfrm>
        </p:spPr>
        <p:txBody>
          <a:bodyPr/>
          <a:lstStyle/>
          <a:p>
            <a:r>
              <a:rPr lang="de-DE" sz="2200" b="1" dirty="0" smtClean="0"/>
              <a:t>Netzausbauzuschuss</a:t>
            </a:r>
            <a:r>
              <a:rPr lang="de-DE" sz="2200" dirty="0" smtClean="0"/>
              <a:t> als „BKZ für </a:t>
            </a:r>
            <a:r>
              <a:rPr lang="de-DE" sz="2200" dirty="0" err="1" smtClean="0"/>
              <a:t>Einspeiser</a:t>
            </a:r>
            <a:r>
              <a:rPr lang="de-DE" sz="2200" dirty="0" smtClean="0"/>
              <a:t>“, § 17 Abs. 4 EnWG n.F. </a:t>
            </a:r>
            <a:r>
              <a:rPr lang="de-DE" sz="2200" b="1" dirty="0" smtClean="0">
                <a:solidFill>
                  <a:srgbClr val="C00000"/>
                </a:solidFill>
              </a:rPr>
              <a:t>[Umsetzung durch RVO erforderlich]</a:t>
            </a:r>
          </a:p>
          <a:p>
            <a:r>
              <a:rPr lang="de-DE" sz="2200" dirty="0" smtClean="0"/>
              <a:t>Zuschuss zu </a:t>
            </a:r>
            <a:r>
              <a:rPr lang="de-DE" sz="2200" b="1" dirty="0" smtClean="0"/>
              <a:t>Kosten Übertragungsnetze </a:t>
            </a:r>
            <a:r>
              <a:rPr lang="de-DE" sz="2200" dirty="0" smtClean="0"/>
              <a:t>ab 2023, § 24a EnWG n.F. </a:t>
            </a:r>
            <a:r>
              <a:rPr lang="de-DE" sz="2200" b="1" dirty="0" smtClean="0">
                <a:solidFill>
                  <a:srgbClr val="C00000"/>
                </a:solidFill>
              </a:rPr>
              <a:t>[„Wie“ offen; Beihilfenvorbehalt]</a:t>
            </a:r>
          </a:p>
          <a:p>
            <a:r>
              <a:rPr lang="de-DE" sz="2200" b="1" dirty="0" smtClean="0"/>
              <a:t>Monitoring Versorgungssicherheit § 51 EnWG </a:t>
            </a:r>
            <a:r>
              <a:rPr lang="de-DE" sz="2200" dirty="0" smtClean="0"/>
              <a:t>n.F. bei </a:t>
            </a:r>
            <a:r>
              <a:rPr lang="de-DE" sz="2200" dirty="0" err="1" smtClean="0"/>
              <a:t>BNetzA</a:t>
            </a:r>
            <a:r>
              <a:rPr lang="de-DE" sz="2200" dirty="0" smtClean="0"/>
              <a:t>     </a:t>
            </a:r>
            <a:r>
              <a:rPr lang="de-DE" sz="2200" b="1" dirty="0" smtClean="0">
                <a:solidFill>
                  <a:srgbClr val="C00000"/>
                </a:solidFill>
              </a:rPr>
              <a:t>[neue Abfragen zu erwarten]</a:t>
            </a:r>
          </a:p>
          <a:p>
            <a:r>
              <a:rPr lang="de-DE" sz="2200" dirty="0" smtClean="0"/>
              <a:t>Umsetzung europäische Krisenvorsorge Verordnung Strom                  § 54b EnWG n.F. </a:t>
            </a:r>
            <a:r>
              <a:rPr lang="de-DE" sz="2200" b="1" dirty="0" smtClean="0">
                <a:solidFill>
                  <a:srgbClr val="C00000"/>
                </a:solidFill>
              </a:rPr>
              <a:t>[nur Zuständigkeitsregelung]</a:t>
            </a:r>
          </a:p>
          <a:p>
            <a:r>
              <a:rPr lang="de-DE" sz="2200" b="1" dirty="0" smtClean="0"/>
              <a:t>Entlastung energieintensiver Stromverbraucher </a:t>
            </a:r>
            <a:r>
              <a:rPr lang="de-DE" sz="2200" dirty="0" smtClean="0"/>
              <a:t>ab 2023,                       § 31 Abs. 5 </a:t>
            </a:r>
            <a:r>
              <a:rPr lang="de-DE" sz="2200" dirty="0" err="1" smtClean="0"/>
              <a:t>KohleausstiegsG</a:t>
            </a:r>
            <a:r>
              <a:rPr lang="de-DE" sz="2200" dirty="0" smtClean="0"/>
              <a:t> </a:t>
            </a:r>
            <a:r>
              <a:rPr lang="de-DE" sz="2200" b="1" dirty="0" smtClean="0">
                <a:solidFill>
                  <a:srgbClr val="C00000"/>
                </a:solidFill>
              </a:rPr>
              <a:t>[Details in künftiger Förderrichtlinie; nur wenn § 24a EnWG nicht ausreichend als Entlastung]</a:t>
            </a:r>
            <a:endParaRPr lang="de-DE" sz="2200" b="1" dirty="0">
              <a:solidFill>
                <a:srgbClr val="C00000"/>
              </a:solidFill>
            </a:endParaRPr>
          </a:p>
        </p:txBody>
      </p:sp>
      <p:cxnSp>
        <p:nvCxnSpPr>
          <p:cNvPr id="5" name="Gerader Verbinder 4"/>
          <p:cNvCxnSpPr/>
          <p:nvPr/>
        </p:nvCxnSpPr>
        <p:spPr>
          <a:xfrm>
            <a:off x="807308" y="1933303"/>
            <a:ext cx="7339914" cy="768708"/>
          </a:xfrm>
          <a:prstGeom prst="line">
            <a:avLst/>
          </a:prstGeom>
        </p:spPr>
        <p:style>
          <a:lnRef idx="3">
            <a:schemeClr val="accent1"/>
          </a:lnRef>
          <a:fillRef idx="0">
            <a:schemeClr val="accent1"/>
          </a:fillRef>
          <a:effectRef idx="2">
            <a:schemeClr val="accent1"/>
          </a:effectRef>
          <a:fontRef idx="minor">
            <a:schemeClr val="tx1"/>
          </a:fontRef>
        </p:style>
      </p:cxnSp>
      <p:cxnSp>
        <p:nvCxnSpPr>
          <p:cNvPr id="6" name="Gerader Verbinder 5"/>
          <p:cNvCxnSpPr/>
          <p:nvPr/>
        </p:nvCxnSpPr>
        <p:spPr>
          <a:xfrm flipV="1">
            <a:off x="807308" y="1767840"/>
            <a:ext cx="7228704" cy="934171"/>
          </a:xfrm>
          <a:prstGeom prst="line">
            <a:avLst/>
          </a:prstGeom>
        </p:spPr>
        <p:style>
          <a:lnRef idx="3">
            <a:schemeClr val="accent1"/>
          </a:lnRef>
          <a:fillRef idx="0">
            <a:schemeClr val="accent1"/>
          </a:fillRef>
          <a:effectRef idx="2">
            <a:schemeClr val="accent1"/>
          </a:effectRef>
          <a:fontRef idx="minor">
            <a:schemeClr val="tx1"/>
          </a:fontRef>
        </p:style>
      </p:cxnSp>
      <p:sp>
        <p:nvSpPr>
          <p:cNvPr id="4" name="Ellipse 3"/>
          <p:cNvSpPr/>
          <p:nvPr/>
        </p:nvSpPr>
        <p:spPr>
          <a:xfrm>
            <a:off x="379562" y="672860"/>
            <a:ext cx="3001993" cy="914400"/>
          </a:xfrm>
          <a:prstGeom prst="ellipse">
            <a:avLst/>
          </a:prstGeom>
          <a:noFill/>
          <a:ln w="444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r Verbinder 6"/>
          <p:cNvCxnSpPr/>
          <p:nvPr/>
        </p:nvCxnSpPr>
        <p:spPr>
          <a:xfrm flipV="1">
            <a:off x="3148642" y="1015260"/>
            <a:ext cx="4429897" cy="313208"/>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Gerader Verbinder 10"/>
          <p:cNvCxnSpPr/>
          <p:nvPr/>
        </p:nvCxnSpPr>
        <p:spPr>
          <a:xfrm>
            <a:off x="3338149" y="1035208"/>
            <a:ext cx="4240390" cy="395449"/>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Gerader Verbinder 12"/>
          <p:cNvCxnSpPr/>
          <p:nvPr/>
        </p:nvCxnSpPr>
        <p:spPr>
          <a:xfrm>
            <a:off x="488911" y="1426868"/>
            <a:ext cx="5758832" cy="458784"/>
          </a:xfrm>
          <a:prstGeom prst="line">
            <a:avLst/>
          </a:prstGeom>
        </p:spPr>
        <p:style>
          <a:lnRef idx="3">
            <a:schemeClr val="accent1"/>
          </a:lnRef>
          <a:fillRef idx="0">
            <a:schemeClr val="accent1"/>
          </a:fillRef>
          <a:effectRef idx="2">
            <a:schemeClr val="accent1"/>
          </a:effectRef>
          <a:fontRef idx="minor">
            <a:schemeClr val="tx1"/>
          </a:fontRef>
        </p:style>
      </p:cxnSp>
      <p:cxnSp>
        <p:nvCxnSpPr>
          <p:cNvPr id="16" name="Gerader Verbinder 15"/>
          <p:cNvCxnSpPr/>
          <p:nvPr/>
        </p:nvCxnSpPr>
        <p:spPr>
          <a:xfrm flipV="1">
            <a:off x="480259" y="1426868"/>
            <a:ext cx="5767484" cy="340971"/>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64724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pPr lvl="0"/>
            <a:r>
              <a:rPr lang="de-DE" smtClean="0"/>
              <a:t> Dr. Florian </a:t>
            </a:r>
            <a:r>
              <a:rPr lang="de-DE" dirty="0" smtClean="0"/>
              <a:t>Wagner, </a:t>
            </a:r>
            <a:r>
              <a:rPr lang="de-DE" smtClean="0"/>
              <a:t>BBH Erfurt</a:t>
            </a:r>
            <a:endParaRPr lang="de-DE" dirty="0" smtClean="0"/>
          </a:p>
          <a:p>
            <a:pPr lvl="0"/>
            <a:r>
              <a:rPr lang="de-DE" dirty="0" smtClean="0"/>
              <a:t>Tel +49 </a:t>
            </a:r>
            <a:r>
              <a:rPr lang="de-DE" smtClean="0"/>
              <a:t>(0)361 644 168 -225</a:t>
            </a:r>
            <a:endParaRPr lang="de-DE" dirty="0" smtClean="0"/>
          </a:p>
          <a:p>
            <a:pPr lvl="0"/>
            <a:r>
              <a:rPr lang="de-DE" dirty="0"/>
              <a:t>f</a:t>
            </a:r>
            <a:r>
              <a:rPr lang="de-DE" dirty="0" smtClean="0"/>
              <a:t>lorian.wagner@bbh-online.de</a:t>
            </a:r>
          </a:p>
          <a:p>
            <a:pPr lvl="0"/>
            <a:r>
              <a:rPr lang="de-DE" dirty="0" smtClean="0"/>
              <a:t>www.bbh-online.de</a:t>
            </a:r>
            <a:endParaRPr lang="de-DE" dirty="0"/>
          </a:p>
        </p:txBody>
      </p:sp>
    </p:spTree>
    <p:extLst>
      <p:ext uri="{BB962C8B-B14F-4D97-AF65-F5344CB8AC3E}">
        <p14:creationId xmlns:p14="http://schemas.microsoft.com/office/powerpoint/2010/main" val="2858791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b="1" smtClean="0"/>
              <a:t>Redispatch 2.0</a:t>
            </a:r>
            <a:endParaRPr lang="de-DE" b="1" dirty="0" smtClean="0"/>
          </a:p>
          <a:p>
            <a:r>
              <a:rPr lang="de-DE" b="1" smtClean="0"/>
              <a:t>Update Drittmengenabgrenzung</a:t>
            </a:r>
            <a:endParaRPr lang="de-DE" b="1" dirty="0"/>
          </a:p>
          <a:p>
            <a:r>
              <a:rPr lang="de-DE" b="1" smtClean="0"/>
              <a:t>Update Netzentgelte in besonderen Anschlusskonstellationen</a:t>
            </a:r>
            <a:endParaRPr lang="de-DE" b="1" dirty="0" smtClean="0"/>
          </a:p>
          <a:p>
            <a:r>
              <a:rPr lang="de-DE" b="1" smtClean="0"/>
              <a:t>Neues zur Bilanzierung/Regelenergie</a:t>
            </a:r>
          </a:p>
          <a:p>
            <a:r>
              <a:rPr lang="de-DE" b="1" smtClean="0"/>
              <a:t>Klimapaket/Kohleausstieg</a:t>
            </a:r>
            <a:endParaRPr lang="de-DE" b="1" dirty="0"/>
          </a:p>
        </p:txBody>
      </p:sp>
    </p:spTree>
    <p:extLst>
      <p:ext uri="{BB962C8B-B14F-4D97-AF65-F5344CB8AC3E}">
        <p14:creationId xmlns:p14="http://schemas.microsoft.com/office/powerpoint/2010/main" val="3425217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Agenda</a:t>
            </a:r>
            <a:endParaRPr lang="de-DE" dirty="0"/>
          </a:p>
        </p:txBody>
      </p:sp>
      <p:sp>
        <p:nvSpPr>
          <p:cNvPr id="4" name="Inhaltsplatzhalter 3"/>
          <p:cNvSpPr>
            <a:spLocks noGrp="1"/>
          </p:cNvSpPr>
          <p:nvPr>
            <p:ph sz="quarter" idx="10"/>
          </p:nvPr>
        </p:nvSpPr>
        <p:spPr/>
        <p:txBody>
          <a:bodyPr/>
          <a:lstStyle/>
          <a:p>
            <a:r>
              <a:rPr lang="de-DE" b="1" smtClean="0"/>
              <a:t>Redispatch 2.0</a:t>
            </a:r>
            <a:endParaRPr lang="de-DE" b="1" dirty="0" smtClean="0"/>
          </a:p>
          <a:p>
            <a:r>
              <a:rPr lang="de-DE" smtClean="0">
                <a:solidFill>
                  <a:schemeClr val="bg1">
                    <a:lumMod val="65000"/>
                  </a:schemeClr>
                </a:solidFill>
              </a:rPr>
              <a:t>Update Drittmengenabgrenzung</a:t>
            </a:r>
            <a:endParaRPr lang="de-DE" dirty="0">
              <a:solidFill>
                <a:schemeClr val="bg1">
                  <a:lumMod val="65000"/>
                </a:schemeClr>
              </a:solidFill>
            </a:endParaRPr>
          </a:p>
          <a:p>
            <a:r>
              <a:rPr lang="de-DE" smtClean="0">
                <a:solidFill>
                  <a:schemeClr val="bg1">
                    <a:lumMod val="65000"/>
                  </a:schemeClr>
                </a:solidFill>
              </a:rPr>
              <a:t>Update Netzentgelte in besonderen Anschlusskonstellationen</a:t>
            </a:r>
            <a:endParaRPr lang="de-DE" dirty="0" smtClean="0">
              <a:solidFill>
                <a:schemeClr val="bg1">
                  <a:lumMod val="65000"/>
                </a:schemeClr>
              </a:solidFill>
            </a:endParaRPr>
          </a:p>
          <a:p>
            <a:r>
              <a:rPr lang="de-DE" smtClean="0">
                <a:solidFill>
                  <a:schemeClr val="bg1">
                    <a:lumMod val="65000"/>
                  </a:schemeClr>
                </a:solidFill>
              </a:rPr>
              <a:t>Neues zur Bilanzierung/Regelenergie</a:t>
            </a:r>
          </a:p>
          <a:p>
            <a:r>
              <a:rPr lang="de-DE" smtClean="0">
                <a:solidFill>
                  <a:schemeClr val="bg1">
                    <a:lumMod val="65000"/>
                  </a:schemeClr>
                </a:solidFill>
              </a:rPr>
              <a:t>Klimapaket/Kohleausstieg</a:t>
            </a:r>
            <a:endParaRPr lang="de-DE" dirty="0">
              <a:solidFill>
                <a:schemeClr val="bg1">
                  <a:lumMod val="65000"/>
                </a:schemeClr>
              </a:solidFill>
            </a:endParaRPr>
          </a:p>
        </p:txBody>
      </p:sp>
    </p:spTree>
    <p:extLst>
      <p:ext uri="{BB962C8B-B14F-4D97-AF65-F5344CB8AC3E}">
        <p14:creationId xmlns:p14="http://schemas.microsoft.com/office/powerpoint/2010/main" val="4155102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Hintergrund</a:t>
            </a:r>
            <a:endParaRPr lang="de-DE" dirty="0"/>
          </a:p>
        </p:txBody>
      </p:sp>
      <p:sp>
        <p:nvSpPr>
          <p:cNvPr id="3" name="Inhaltsplatzhalter 2"/>
          <p:cNvSpPr>
            <a:spLocks noGrp="1"/>
          </p:cNvSpPr>
          <p:nvPr>
            <p:ph sz="quarter" idx="10"/>
          </p:nvPr>
        </p:nvSpPr>
        <p:spPr/>
        <p:txBody>
          <a:bodyPr/>
          <a:lstStyle/>
          <a:p>
            <a:r>
              <a:rPr lang="de-DE" dirty="0" smtClean="0"/>
              <a:t>Gutachten von Consentec, Ecofys und </a:t>
            </a:r>
            <a:r>
              <a:rPr lang="de-DE" b="1" dirty="0" smtClean="0"/>
              <a:t>BBH</a:t>
            </a:r>
            <a:r>
              <a:rPr lang="de-DE" dirty="0" smtClean="0"/>
              <a:t> für das BMWi von Anfang Juni 2018 zur Reform der Regeln zu Systemstabilität im Netz</a:t>
            </a:r>
          </a:p>
          <a:p>
            <a:r>
              <a:rPr lang="de-DE" dirty="0"/>
              <a:t>Umsetzung der Vorschläge sowie weiterer Änderungen zunächst in </a:t>
            </a:r>
            <a:r>
              <a:rPr lang="de-DE" b="1" dirty="0"/>
              <a:t>Energiesammelgesetz (EnSaG) </a:t>
            </a:r>
            <a:r>
              <a:rPr lang="de-DE" b="1" dirty="0" smtClean="0"/>
              <a:t>geplant</a:t>
            </a:r>
          </a:p>
          <a:p>
            <a:r>
              <a:rPr lang="de-DE" dirty="0"/>
              <a:t>Dann Verschiebung in </a:t>
            </a:r>
            <a:r>
              <a:rPr lang="de-DE" b="1" dirty="0"/>
              <a:t>Netzausbaubeschleunigungsgesetz (NABEG)</a:t>
            </a:r>
            <a:r>
              <a:rPr lang="de-DE" dirty="0"/>
              <a:t> </a:t>
            </a:r>
          </a:p>
          <a:p>
            <a:pPr lvl="1">
              <a:buClr>
                <a:schemeClr val="accent1"/>
              </a:buClr>
            </a:pPr>
            <a:r>
              <a:rPr lang="de-DE" b="1" dirty="0"/>
              <a:t>04.04.2019</a:t>
            </a:r>
            <a:r>
              <a:rPr lang="de-DE" dirty="0"/>
              <a:t>: Beschluss im Bundestag</a:t>
            </a:r>
          </a:p>
          <a:p>
            <a:pPr lvl="1">
              <a:buClr>
                <a:schemeClr val="accent1"/>
              </a:buClr>
            </a:pPr>
            <a:r>
              <a:rPr lang="de-DE" b="1" dirty="0"/>
              <a:t>12.04.2019</a:t>
            </a:r>
            <a:r>
              <a:rPr lang="de-DE" dirty="0"/>
              <a:t>: Beschluss Bundesrat (kein Einspruch)</a:t>
            </a:r>
          </a:p>
          <a:p>
            <a:pPr lvl="1">
              <a:buClr>
                <a:schemeClr val="accent1"/>
              </a:buClr>
            </a:pPr>
            <a:r>
              <a:rPr lang="de-DE" dirty="0"/>
              <a:t>Inkrafttreten zeitnah </a:t>
            </a:r>
            <a:r>
              <a:rPr lang="de-DE" dirty="0" smtClean="0"/>
              <a:t>erwartet</a:t>
            </a:r>
            <a:endParaRPr lang="de-DE" b="1" dirty="0" smtClean="0"/>
          </a:p>
          <a:p>
            <a:endParaRPr lang="de-DE" b="1" dirty="0"/>
          </a:p>
          <a:p>
            <a:endParaRPr lang="de-DE" dirty="0" smtClean="0"/>
          </a:p>
          <a:p>
            <a:endParaRPr lang="de-DE" dirty="0"/>
          </a:p>
          <a:p>
            <a:endParaRPr lang="de-DE" dirty="0"/>
          </a:p>
        </p:txBody>
      </p:sp>
    </p:spTree>
    <p:extLst>
      <p:ext uri="{BB962C8B-B14F-4D97-AF65-F5344CB8AC3E}">
        <p14:creationId xmlns:p14="http://schemas.microsoft.com/office/powerpoint/2010/main" val="3258783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Wesentliche Inhalte</a:t>
            </a:r>
            <a:endParaRPr lang="de-DE" dirty="0"/>
          </a:p>
        </p:txBody>
      </p:sp>
      <p:sp>
        <p:nvSpPr>
          <p:cNvPr id="3" name="Inhaltsplatzhalter 2"/>
          <p:cNvSpPr>
            <a:spLocks noGrp="1"/>
          </p:cNvSpPr>
          <p:nvPr>
            <p:ph sz="quarter" idx="10"/>
          </p:nvPr>
        </p:nvSpPr>
        <p:spPr/>
        <p:txBody>
          <a:bodyPr/>
          <a:lstStyle/>
          <a:p>
            <a:r>
              <a:rPr lang="de-DE" dirty="0"/>
              <a:t>Regeln zum </a:t>
            </a:r>
            <a:r>
              <a:rPr lang="de-DE" b="1" dirty="0"/>
              <a:t>Einspeisemanagement im EEG </a:t>
            </a:r>
            <a:r>
              <a:rPr lang="de-DE" dirty="0"/>
              <a:t>(§§ 14, 15) werden </a:t>
            </a:r>
            <a:r>
              <a:rPr lang="de-DE" b="1" dirty="0"/>
              <a:t>gestrichen </a:t>
            </a:r>
            <a:r>
              <a:rPr lang="de-DE" dirty="0"/>
              <a:t>und modifiziert in das EnWG (§§ 13 ff.) überführt</a:t>
            </a:r>
          </a:p>
          <a:p>
            <a:r>
              <a:rPr lang="de-DE" b="1" dirty="0"/>
              <a:t>Novellierung </a:t>
            </a:r>
            <a:r>
              <a:rPr lang="de-DE" dirty="0"/>
              <a:t>der Regelungen in §§ 13 ff. </a:t>
            </a:r>
            <a:r>
              <a:rPr lang="de-DE" dirty="0" smtClean="0"/>
              <a:t>EnWG</a:t>
            </a:r>
          </a:p>
          <a:p>
            <a:r>
              <a:rPr lang="de-DE" b="1" dirty="0"/>
              <a:t>(Moderate) Relativierung des Einspeisevorrangs </a:t>
            </a:r>
            <a:r>
              <a:rPr lang="de-DE" dirty="0"/>
              <a:t>für EE und </a:t>
            </a:r>
            <a:r>
              <a:rPr lang="de-DE" dirty="0" smtClean="0"/>
              <a:t>KWK</a:t>
            </a:r>
          </a:p>
          <a:p>
            <a:r>
              <a:rPr lang="de-DE" dirty="0"/>
              <a:t>Geltung der Regeln ab </a:t>
            </a:r>
            <a:r>
              <a:rPr lang="de-DE" b="1" dirty="0"/>
              <a:t>01.10.2021! (ursprünglich </a:t>
            </a:r>
            <a:r>
              <a:rPr lang="de-DE" dirty="0"/>
              <a:t>geplant ab </a:t>
            </a:r>
            <a:r>
              <a:rPr lang="de-DE" b="1" dirty="0"/>
              <a:t>01.10.2020</a:t>
            </a:r>
            <a:r>
              <a:rPr lang="de-DE" b="1" dirty="0" smtClean="0"/>
              <a:t>!)</a:t>
            </a:r>
          </a:p>
          <a:p>
            <a:pPr lvl="1"/>
            <a:r>
              <a:rPr lang="de-DE" dirty="0"/>
              <a:t>Gesetzesbegründung: „Die Konsultation in der Branche hat ergeben, dass die Umsetzung des neuen Rechtsrahmens deutlich mehr Zeit in Anspruch nimmt als bisher angenommen</a:t>
            </a:r>
            <a:r>
              <a:rPr lang="de-DE" dirty="0" smtClean="0"/>
              <a:t>.“</a:t>
            </a:r>
            <a:endParaRPr lang="de-DE" b="1" dirty="0"/>
          </a:p>
          <a:p>
            <a:endParaRPr lang="de-DE" dirty="0"/>
          </a:p>
          <a:p>
            <a:endParaRPr lang="de-DE" dirty="0"/>
          </a:p>
          <a:p>
            <a:endParaRPr lang="de-DE" dirty="0"/>
          </a:p>
        </p:txBody>
      </p:sp>
    </p:spTree>
    <p:extLst>
      <p:ext uri="{BB962C8B-B14F-4D97-AF65-F5344CB8AC3E}">
        <p14:creationId xmlns:p14="http://schemas.microsoft.com/office/powerpoint/2010/main" val="2607008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Worum geht es?</a:t>
            </a:r>
            <a:endParaRPr lang="de-DE"/>
          </a:p>
        </p:txBody>
      </p:sp>
      <p:pic>
        <p:nvPicPr>
          <p:cNvPr id="4" name="Inhaltsplatzhalter 3"/>
          <p:cNvPicPr>
            <a:picLocks noGrp="1" noChangeAspect="1"/>
          </p:cNvPicPr>
          <p:nvPr>
            <p:ph sz="quarter" idx="10"/>
          </p:nvPr>
        </p:nvPicPr>
        <p:blipFill>
          <a:blip r:embed="rId2"/>
          <a:stretch>
            <a:fillRect/>
          </a:stretch>
        </p:blipFill>
        <p:spPr>
          <a:xfrm>
            <a:off x="172609" y="1664755"/>
            <a:ext cx="8931290" cy="4628953"/>
          </a:xfrm>
          <a:prstGeom prst="rect">
            <a:avLst/>
          </a:prstGeom>
        </p:spPr>
      </p:pic>
      <p:sp>
        <p:nvSpPr>
          <p:cNvPr id="5" name="Textfeld 4"/>
          <p:cNvSpPr txBox="1"/>
          <p:nvPr/>
        </p:nvSpPr>
        <p:spPr>
          <a:xfrm>
            <a:off x="7471719" y="6301946"/>
            <a:ext cx="1346522" cy="307777"/>
          </a:xfrm>
          <a:prstGeom prst="rect">
            <a:avLst/>
          </a:prstGeom>
          <a:noFill/>
        </p:spPr>
        <p:txBody>
          <a:bodyPr wrap="none" rtlCol="0">
            <a:spAutoFit/>
          </a:bodyPr>
          <a:lstStyle/>
          <a:p>
            <a:r>
              <a:rPr lang="de-DE" sz="1400" smtClean="0"/>
              <a:t>Quelle: 50Hertz</a:t>
            </a:r>
            <a:endParaRPr lang="de-DE" sz="1400"/>
          </a:p>
        </p:txBody>
      </p:sp>
    </p:spTree>
    <p:extLst>
      <p:ext uri="{BB962C8B-B14F-4D97-AF65-F5344CB8AC3E}">
        <p14:creationId xmlns:p14="http://schemas.microsoft.com/office/powerpoint/2010/main" val="3780489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5997" y="248644"/>
            <a:ext cx="7441936" cy="954792"/>
          </a:xfrm>
        </p:spPr>
        <p:txBody>
          <a:bodyPr/>
          <a:lstStyle/>
          <a:p>
            <a:r>
              <a:rPr lang="de-DE" dirty="0" smtClean="0"/>
              <a:t>Pflicht zur Duldung von Regelungsmaßnahmen</a:t>
            </a:r>
            <a:endParaRPr lang="de-DE" dirty="0"/>
          </a:p>
        </p:txBody>
      </p:sp>
      <p:sp>
        <p:nvSpPr>
          <p:cNvPr id="3" name="Inhaltsplatzhalter 2"/>
          <p:cNvSpPr>
            <a:spLocks noGrp="1"/>
          </p:cNvSpPr>
          <p:nvPr>
            <p:ph sz="quarter" idx="10"/>
          </p:nvPr>
        </p:nvSpPr>
        <p:spPr/>
        <p:txBody>
          <a:bodyPr/>
          <a:lstStyle/>
          <a:p>
            <a:r>
              <a:rPr lang="de-DE" dirty="0"/>
              <a:t>Betroffene </a:t>
            </a:r>
            <a:r>
              <a:rPr lang="de-DE" b="1" dirty="0" smtClean="0"/>
              <a:t>Anlagen</a:t>
            </a:r>
            <a:r>
              <a:rPr lang="de-DE" dirty="0" smtClean="0"/>
              <a:t>:</a:t>
            </a:r>
          </a:p>
          <a:p>
            <a:pPr lvl="1">
              <a:buClr>
                <a:schemeClr val="accent1"/>
              </a:buClr>
            </a:pPr>
            <a:r>
              <a:rPr lang="de-DE" dirty="0"/>
              <a:t>Alle Erzeugungsanlagen und Speicheranlagen </a:t>
            </a:r>
            <a:r>
              <a:rPr lang="de-DE" b="1" dirty="0"/>
              <a:t>ab 100 kW</a:t>
            </a:r>
          </a:p>
          <a:p>
            <a:pPr lvl="1">
              <a:buClr>
                <a:schemeClr val="accent1"/>
              </a:buClr>
            </a:pPr>
            <a:r>
              <a:rPr lang="de-DE" dirty="0"/>
              <a:t>Alle Anlagen, die durch</a:t>
            </a:r>
            <a:r>
              <a:rPr lang="de-DE" b="1" dirty="0"/>
              <a:t> Netzbetreiber jederzeit fernsteuerbar </a:t>
            </a:r>
            <a:r>
              <a:rPr lang="de-DE" dirty="0"/>
              <a:t>sind</a:t>
            </a:r>
          </a:p>
          <a:p>
            <a:pPr lvl="2"/>
            <a:r>
              <a:rPr lang="de-DE" dirty="0"/>
              <a:t>Insbesondere PV-Anlagen unter 100 kW, die mit Einrichtungen nach </a:t>
            </a:r>
            <a:r>
              <a:rPr lang="de-DE" dirty="0" smtClean="0"/>
              <a:t/>
            </a:r>
            <a:br>
              <a:rPr lang="de-DE" dirty="0" smtClean="0"/>
            </a:br>
            <a:r>
              <a:rPr lang="de-DE" dirty="0" smtClean="0"/>
              <a:t>§ </a:t>
            </a:r>
            <a:r>
              <a:rPr lang="de-DE" dirty="0"/>
              <a:t>9 EEG ausgestattet sind – diese sind aber nachrangig </a:t>
            </a:r>
            <a:r>
              <a:rPr lang="de-DE" dirty="0" smtClean="0"/>
              <a:t>einzubeziehen</a:t>
            </a:r>
          </a:p>
          <a:p>
            <a:pPr lvl="1"/>
            <a:r>
              <a:rPr lang="de-DE" dirty="0"/>
              <a:t>Auch Anlagen, die nicht in ein Energieversorgungsnetz sondern z. B. in eine Kundenanlage einspeisen</a:t>
            </a:r>
          </a:p>
          <a:p>
            <a:r>
              <a:rPr lang="de-DE" dirty="0" smtClean="0"/>
              <a:t>Grundsätzlich </a:t>
            </a:r>
            <a:r>
              <a:rPr lang="de-DE" dirty="0"/>
              <a:t>soll bei strom- und spannungsbedingten Anpassungen von mehreren möglichen die insgesamt kostengünstigste Maßnahme ausgewählt </a:t>
            </a:r>
            <a:r>
              <a:rPr lang="de-DE" dirty="0" smtClean="0"/>
              <a:t>werden</a:t>
            </a:r>
          </a:p>
          <a:p>
            <a:pPr lvl="1"/>
            <a:r>
              <a:rPr lang="de-DE" dirty="0"/>
              <a:t>Kosten auf beiden Seiten des Engpasses sollen berücksichtigt werden</a:t>
            </a:r>
          </a:p>
          <a:p>
            <a:pPr marL="357188" lvl="1" indent="0">
              <a:buNone/>
            </a:pPr>
            <a:endParaRPr lang="de-DE" dirty="0"/>
          </a:p>
          <a:p>
            <a:endParaRPr lang="de-DE" dirty="0"/>
          </a:p>
        </p:txBody>
      </p:sp>
    </p:spTree>
    <p:extLst>
      <p:ext uri="{BB962C8B-B14F-4D97-AF65-F5344CB8AC3E}">
        <p14:creationId xmlns:p14="http://schemas.microsoft.com/office/powerpoint/2010/main" val="7902736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E4P_STYLE_ID" val="6cd991bf-f022-4378-96e7-2c338aeb3f5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jIG.ykNOVne0eJU3GseAA"/>
</p:tagLst>
</file>

<file path=ppt/theme/theme1.xml><?xml version="1.0" encoding="utf-8"?>
<a:theme xmlns:a="http://schemas.openxmlformats.org/drawingml/2006/main" name="BBH-Präsentationsvorlage">
  <a:themeElements>
    <a:clrScheme name="BBH Corporate">
      <a:dk1>
        <a:srgbClr val="000000"/>
      </a:dk1>
      <a:lt1>
        <a:srgbClr val="FFFFFF"/>
      </a:lt1>
      <a:dk2>
        <a:srgbClr val="DC0C23"/>
      </a:dk2>
      <a:lt2>
        <a:srgbClr val="E6F0F7"/>
      </a:lt2>
      <a:accent1>
        <a:srgbClr val="DC0C23"/>
      </a:accent1>
      <a:accent2>
        <a:srgbClr val="E9E5D7"/>
      </a:accent2>
      <a:accent3>
        <a:srgbClr val="518E9F"/>
      </a:accent3>
      <a:accent4>
        <a:srgbClr val="5F5E5E"/>
      </a:accent4>
      <a:accent5>
        <a:srgbClr val="518E9F"/>
      </a:accent5>
      <a:accent6>
        <a:srgbClr val="E6F0F7"/>
      </a:accent6>
      <a:hlink>
        <a:srgbClr val="7030A0"/>
      </a:hlink>
      <a:folHlink>
        <a:srgbClr val="7030A0"/>
      </a:folHlink>
    </a:clrScheme>
    <a:fontScheme name="BBH V10">
      <a:majorFont>
        <a:latin typeface="Cambria"/>
        <a:ea typeface=""/>
        <a:cs typeface=""/>
      </a:majorFont>
      <a:minorFont>
        <a:latin typeface="Corbe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BH-V10">
        <a:dk1>
          <a:srgbClr val="000000"/>
        </a:dk1>
        <a:lt1>
          <a:srgbClr val="FFFFFF"/>
        </a:lt1>
        <a:dk2>
          <a:srgbClr val="DC0C23"/>
        </a:dk2>
        <a:lt2>
          <a:srgbClr val="F4F2E8"/>
        </a:lt2>
        <a:accent1>
          <a:srgbClr val="5F5E5E"/>
        </a:accent1>
        <a:accent2>
          <a:srgbClr val="BFBEBE"/>
        </a:accent2>
        <a:accent3>
          <a:srgbClr val="2F2F2F"/>
        </a:accent3>
        <a:accent4>
          <a:srgbClr val="979797"/>
        </a:accent4>
        <a:accent5>
          <a:srgbClr val="518E9F"/>
        </a:accent5>
        <a:accent6>
          <a:srgbClr val="E6F0F7"/>
        </a:accent6>
        <a:hlink>
          <a:srgbClr val="518E9F"/>
        </a:hlink>
        <a:folHlink>
          <a:srgbClr val="518E9F"/>
        </a:folHlink>
      </a:clrScheme>
    </a:extraClrScheme>
  </a:extraClrSchemeLst>
  <a:custClrLst>
    <a:custClr name="BBH Orange">
      <a:srgbClr val="F8C43C"/>
    </a:custClr>
    <a:custClr name="BBH Blau">
      <a:srgbClr val="243872"/>
    </a:custClr>
    <a:custClr name="BBH Gruen">
      <a:srgbClr val="7DE14C"/>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Titanium 100%">
      <a:srgbClr val="D2D4D6"/>
    </a:custClr>
    <a:custClr name="Titanium +40K">
      <a:srgbClr val="76787A"/>
    </a:custClr>
    <a:custClr name="Titanium +30K">
      <a:srgbClr val="8D8F92"/>
    </a:custClr>
    <a:custClr name="Titanium +15K">
      <a:srgbClr val="AFB2B4"/>
    </a:custClr>
    <a:custClr name="Titanium 70%">
      <a:srgbClr val="DFE0E2"/>
    </a:custClr>
    <a:custClr name="Titanium 50%">
      <a:srgbClr val="E7E9EA"/>
    </a:custClr>
    <a:custClr name="Titanium 30%">
      <a:srgbClr val="E7E9EA"/>
    </a:custClr>
    <a:custClr>
      <a:srgbClr val="FFFFFF"/>
    </a:custClr>
    <a:custClr>
      <a:srgbClr val="FFFFFF"/>
    </a:custClr>
    <a:custClr>
      <a:srgbClr val="FFFFFF"/>
    </a:custClr>
    <a:custClr name="Platinum 100%">
      <a:srgbClr val="D7D5C6"/>
    </a:custClr>
    <a:custClr name="Platinum +40K">
      <a:srgbClr val="7B7C74"/>
    </a:custClr>
    <a:custClr name="Platinum +30K">
      <a:srgbClr val="959289"/>
    </a:custClr>
    <a:custClr name="Platinum +15K">
      <a:srgbClr val="B6B4A7"/>
    </a:custClr>
    <a:custClr name="Platinum 70%">
      <a:srgbClr val="E4E2D5"/>
    </a:custClr>
    <a:custClr name="Platinum 50%">
      <a:srgbClr val="EDEAE1"/>
    </a:custClr>
    <a:custClr name="Platinum 30%">
      <a:srgbClr val="F2F1EC"/>
    </a:custClr>
    <a:custClr>
      <a:srgbClr val="FFFFFF"/>
    </a:custClr>
    <a:custClr>
      <a:srgbClr val="FFFFFF"/>
    </a:custClr>
    <a:custClr>
      <a:srgbClr val="FFFFFF"/>
    </a:custClr>
  </a:custClrLst>
  <a:extLst>
    <a:ext uri="{05A4C25C-085E-4340-85A3-A5531E510DB2}">
      <thm15:themeFamily xmlns:thm15="http://schemas.microsoft.com/office/thememl/2012/main" name="Präsentation1" id="{FCA787D7-CA50-4683-BD07-DAC2BD5FE2F8}" vid="{82D2FD24-4A51-4F81-BE6C-0A3703105C76}"/>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BBH-Präsentationsvorlage</Template>
  <TotalTime>0</TotalTime>
  <Words>1931</Words>
  <Application>Microsoft Office PowerPoint</Application>
  <PresentationFormat>Bildschirmpräsentation (4:3)</PresentationFormat>
  <Paragraphs>261</Paragraphs>
  <Slides>35</Slides>
  <Notes>9</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35</vt:i4>
      </vt:variant>
    </vt:vector>
  </HeadingPairs>
  <TitlesOfParts>
    <vt:vector size="45" baseType="lpstr">
      <vt:lpstr>Arial</vt:lpstr>
      <vt:lpstr>Calibri</vt:lpstr>
      <vt:lpstr>Cambria</vt:lpstr>
      <vt:lpstr>Corbel</vt:lpstr>
      <vt:lpstr>CorpoS</vt:lpstr>
      <vt:lpstr>Marlett</vt:lpstr>
      <vt:lpstr>Symbol</vt:lpstr>
      <vt:lpstr>Wingdings</vt:lpstr>
      <vt:lpstr>BBH-Präsentationsvorlage</vt:lpstr>
      <vt:lpstr>think-cell Folie</vt:lpstr>
      <vt:lpstr>Neue energierechtliche Gesetzgebung und Rechtsprechung auf Bundesebene</vt:lpstr>
      <vt:lpstr>Kurzprofil BBH</vt:lpstr>
      <vt:lpstr>Dr. Florian Wagner</vt:lpstr>
      <vt:lpstr>Agenda</vt:lpstr>
      <vt:lpstr>Agenda</vt:lpstr>
      <vt:lpstr>Hintergrund</vt:lpstr>
      <vt:lpstr>Wesentliche Inhalte</vt:lpstr>
      <vt:lpstr>Worum geht es?</vt:lpstr>
      <vt:lpstr>Pflicht zur Duldung von Regelungsmaßnahmen</vt:lpstr>
      <vt:lpstr>Entschädigungsregelung</vt:lpstr>
      <vt:lpstr>Agenda</vt:lpstr>
      <vt:lpstr>Regelungsübersicht §§ 62a, 62b, 104 EEG</vt:lpstr>
      <vt:lpstr>BNetzA–Hinweis (Konsultationsfassung) </vt:lpstr>
      <vt:lpstr>Rechtsqualität eines (finalen) Hinweisblatts</vt:lpstr>
      <vt:lpstr>Vor dem Workshop</vt:lpstr>
      <vt:lpstr>Zentrale Forderungen an BNetzA</vt:lpstr>
      <vt:lpstr>Backup: Typisierende Beispiele von Verbrauchs-geräten nach BNetzA</vt:lpstr>
      <vt:lpstr>Agenda</vt:lpstr>
      <vt:lpstr>Änderung § 19 Abs. 3 StromNEV Regierungsbeschluss</vt:lpstr>
      <vt:lpstr>Entscheidung des EuGH zum EEG 2012 (Urt. v. 28.03.2019, Az. C-405/16 P)</vt:lpstr>
      <vt:lpstr>Auswirkungen</vt:lpstr>
      <vt:lpstr>„Rückenwind“ für Nichtigkeitsklagen gegen Beschluss EU-KOM Netzentgeltbefreiung 2012 und 2013</vt:lpstr>
      <vt:lpstr>Agenda</vt:lpstr>
      <vt:lpstr>Neuer Bilanzkreisvertrag ab Juni 2020 (1)</vt:lpstr>
      <vt:lpstr>Neuer Bilanzkreisvertrag ab Juni 2020 (2)</vt:lpstr>
      <vt:lpstr>Bilanzkreistreue/Regelenergie-Vermarktung</vt:lpstr>
      <vt:lpstr>Wirtschaftliche Gefahren durch extreme Ausgleichsenergiepreise</vt:lpstr>
      <vt:lpstr>Modalitäten für Regelreserveanbieter (MfRRA) ab 01.06.2020</vt:lpstr>
      <vt:lpstr>Aufsichtsverfahren wg. signifikanter Unterdeckungen im Juni 2019</vt:lpstr>
      <vt:lpstr>Agenda</vt:lpstr>
      <vt:lpstr>Ergebnisse des Klimakabinetts -  Maßnahme 1: CO2-Bepreisung (1)</vt:lpstr>
      <vt:lpstr>Ergebnisse des Klimakabinetts -  Maßnahme 1: CO2-Bepreisung (2)</vt:lpstr>
      <vt:lpstr>Gesetz zur Reduzierung und zur Beendigung der Kohleverstromung und zur Änderung weiterer Gesetze</vt:lpstr>
      <vt:lpstr>Wichtige Neuerungen neben Kohleausstieg, KWK-Förderung, Abstandsflächen Windenergie, Aufhebung Förderdeckel Solaranlagen</vt:lpstr>
      <vt:lpstr>PowerPoint-Präsentation</vt:lpstr>
    </vt:vector>
  </TitlesOfParts>
  <Manager>jankiewicza@bbhberatung.onmicrosoft.com</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energierechtliche Gesetzgebung und Rechtsprechung auf Bundesebene</dc:title>
  <dc:creator>Schwarz, Katja</dc:creator>
  <dc:description>Dateibasis Agentur V+E, Vorab-Master 5.0 vom 17.03.2014</dc:description>
  <cp:lastModifiedBy>Marie-Luise Schulz</cp:lastModifiedBy>
  <cp:revision>9</cp:revision>
  <cp:lastPrinted>2014-05-06T07:38:52Z</cp:lastPrinted>
  <dcterms:created xsi:type="dcterms:W3CDTF">2019-11-29T11:46:41Z</dcterms:created>
  <dcterms:modified xsi:type="dcterms:W3CDTF">2019-12-03T16:02:41Z</dcterms:modified>
  <cp:category>Office-Vorlagen, PowerPoint-Master</cp:category>
  <cp:contentStatus>FREIGEGEBENE ARBEITSVERSION</cp:contentStatus>
</cp:coreProperties>
</file>