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25"/>
  </p:notesMasterIdLst>
  <p:handoutMasterIdLst>
    <p:handoutMasterId r:id="rId26"/>
  </p:handoutMasterIdLst>
  <p:sldIdLst>
    <p:sldId id="257" r:id="rId3"/>
    <p:sldId id="289" r:id="rId4"/>
    <p:sldId id="306" r:id="rId5"/>
    <p:sldId id="313" r:id="rId6"/>
    <p:sldId id="312" r:id="rId7"/>
    <p:sldId id="297" r:id="rId8"/>
    <p:sldId id="314" r:id="rId9"/>
    <p:sldId id="307" r:id="rId10"/>
    <p:sldId id="309" r:id="rId11"/>
    <p:sldId id="308" r:id="rId12"/>
    <p:sldId id="310" r:id="rId13"/>
    <p:sldId id="296" r:id="rId14"/>
    <p:sldId id="315" r:id="rId15"/>
    <p:sldId id="301" r:id="rId16"/>
    <p:sldId id="302" r:id="rId17"/>
    <p:sldId id="298" r:id="rId18"/>
    <p:sldId id="299" r:id="rId19"/>
    <p:sldId id="305" r:id="rId20"/>
    <p:sldId id="300" r:id="rId21"/>
    <p:sldId id="304" r:id="rId22"/>
    <p:sldId id="303" r:id="rId23"/>
    <p:sldId id="286" r:id="rId24"/>
  </p:sldIdLst>
  <p:sldSz cx="9144000" cy="5143500" type="screen16x9"/>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3162" userDrawn="1">
          <p15:clr>
            <a:srgbClr val="A4A3A4"/>
          </p15:clr>
        </p15:guide>
        <p15:guide id="3" orient="horz" pos="2414" userDrawn="1">
          <p15:clr>
            <a:srgbClr val="A4A3A4"/>
          </p15:clr>
        </p15:guide>
        <p15:guide id="5" orient="horz" pos="2867" userDrawn="1">
          <p15:clr>
            <a:srgbClr val="A4A3A4"/>
          </p15:clr>
        </p15:guide>
        <p15:guide id="6" orient="horz" pos="282">
          <p15:clr>
            <a:srgbClr val="A4A3A4"/>
          </p15:clr>
        </p15:guide>
        <p15:guide id="7" orient="horz" pos="696">
          <p15:clr>
            <a:srgbClr val="A4A3A4"/>
          </p15:clr>
        </p15:guide>
        <p15:guide id="8" orient="horz" pos="2709" userDrawn="1">
          <p15:clr>
            <a:srgbClr val="A4A3A4"/>
          </p15:clr>
        </p15:guide>
        <p15:guide id="9" pos="2018">
          <p15:clr>
            <a:srgbClr val="A4A3A4"/>
          </p15:clr>
        </p15:guide>
        <p15:guide id="10" pos="1723" userDrawn="1">
          <p15:clr>
            <a:srgbClr val="A4A3A4"/>
          </p15:clr>
        </p15:guide>
        <p15:guide id="11" pos="5474">
          <p15:clr>
            <a:srgbClr val="A4A3A4"/>
          </p15:clr>
        </p15:guide>
        <p15:guide id="12" pos="295" userDrawn="1">
          <p15:clr>
            <a:srgbClr val="A4A3A4"/>
          </p15:clr>
        </p15:guide>
        <p15:guide id="13" pos="4033">
          <p15:clr>
            <a:srgbClr val="A4A3A4"/>
          </p15:clr>
        </p15:guide>
        <p15:guide id="14" pos="3745">
          <p15:clr>
            <a:srgbClr val="A4A3A4"/>
          </p15:clr>
        </p15:guide>
        <p15:guide id="15" pos="3170">
          <p15:clr>
            <a:srgbClr val="A4A3A4"/>
          </p15:clr>
        </p15:guide>
        <p15:guide id="16" pos="577">
          <p15:clr>
            <a:srgbClr val="A4A3A4"/>
          </p15:clr>
        </p15:guide>
        <p15:guide id="17" pos="864">
          <p15:clr>
            <a:srgbClr val="A4A3A4"/>
          </p15:clr>
        </p15:guide>
        <p15:guide id="18" pos="1156" userDrawn="1">
          <p15:clr>
            <a:srgbClr val="A4A3A4"/>
          </p15:clr>
        </p15:guide>
        <p15:guide id="19" pos="1443">
          <p15:clr>
            <a:srgbClr val="A4A3A4"/>
          </p15:clr>
        </p15:guide>
        <p15:guide id="20" pos="2312">
          <p15:clr>
            <a:srgbClr val="A4A3A4"/>
          </p15:clr>
        </p15:guide>
        <p15:guide id="21" pos="2595">
          <p15:clr>
            <a:srgbClr val="A4A3A4"/>
          </p15:clr>
        </p15:guide>
        <p15:guide id="22" pos="2880" userDrawn="1">
          <p15:clr>
            <a:srgbClr val="A4A3A4"/>
          </p15:clr>
        </p15:guide>
        <p15:guide id="23" pos="3458">
          <p15:clr>
            <a:srgbClr val="A4A3A4"/>
          </p15:clr>
        </p15:guide>
        <p15:guide id="25" pos="4604" userDrawn="1">
          <p15:clr>
            <a:srgbClr val="A4A3A4"/>
          </p15:clr>
        </p15:guide>
        <p15:guide id="26" pos="4899">
          <p15:clr>
            <a:srgbClr val="A4A3A4"/>
          </p15:clr>
        </p15:guide>
        <p15:guide id="27" pos="5186">
          <p15:clr>
            <a:srgbClr val="A4A3A4"/>
          </p15:clr>
        </p15:guide>
        <p15:guide id="28" orient="horz" pos="3153">
          <p15:clr>
            <a:srgbClr val="A4A3A4"/>
          </p15:clr>
        </p15:guide>
        <p15:guide id="29" orient="horz" pos="2836">
          <p15:clr>
            <a:srgbClr val="A4A3A4"/>
          </p15:clr>
        </p15:guide>
        <p15:guide id="30" pos="432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2F5D"/>
    <a:srgbClr val="BD9F21"/>
    <a:srgbClr val="FFC864"/>
    <a:srgbClr val="FFBE64"/>
    <a:srgbClr val="F0AA46"/>
    <a:srgbClr val="F0A050"/>
    <a:srgbClr val="FFB464"/>
    <a:srgbClr val="FABE5A"/>
    <a:srgbClr val="F0A0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820" autoAdjust="0"/>
    <p:restoredTop sz="91852" autoAdjust="0"/>
  </p:normalViewPr>
  <p:slideViewPr>
    <p:cSldViewPr snapToGrid="0" snapToObjects="1">
      <p:cViewPr varScale="1">
        <p:scale>
          <a:sx n="173" d="100"/>
          <a:sy n="173" d="100"/>
        </p:scale>
        <p:origin x="150" y="168"/>
      </p:cViewPr>
      <p:guideLst>
        <p:guide orient="horz" pos="1620"/>
        <p:guide orient="horz" pos="3162"/>
        <p:guide orient="horz" pos="2414"/>
        <p:guide orient="horz" pos="2867"/>
        <p:guide orient="horz" pos="282"/>
        <p:guide orient="horz" pos="696"/>
        <p:guide orient="horz" pos="2709"/>
        <p:guide pos="2018"/>
        <p:guide pos="1723"/>
        <p:guide pos="5474"/>
        <p:guide pos="295"/>
        <p:guide pos="4033"/>
        <p:guide pos="3745"/>
        <p:guide pos="3170"/>
        <p:guide pos="577"/>
        <p:guide pos="864"/>
        <p:guide pos="1156"/>
        <p:guide pos="1443"/>
        <p:guide pos="2312"/>
        <p:guide pos="2595"/>
        <p:guide pos="2880"/>
        <p:guide pos="3458"/>
        <p:guide pos="4604"/>
        <p:guide pos="4899"/>
        <p:guide pos="5186"/>
        <p:guide orient="horz" pos="3153"/>
        <p:guide orient="horz" pos="2836"/>
        <p:guide pos="4321"/>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showGuides="1">
      <p:cViewPr varScale="1">
        <p:scale>
          <a:sx n="82" d="100"/>
          <a:sy n="82" d="100"/>
        </p:scale>
        <p:origin x="-3180" y="-96"/>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52642F8-4030-468B-846F-DE3B6AB6CE0D}" type="datetimeFigureOut">
              <a:rPr lang="de-DE" smtClean="0"/>
              <a:t>03.12.2019</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6AA542-7317-4AC6-A4A4-9C0CA7435764}" type="slidenum">
              <a:rPr lang="de-DE" smtClean="0"/>
              <a:t>‹Nr.›</a:t>
            </a:fld>
            <a:endParaRPr lang="de-DE"/>
          </a:p>
        </p:txBody>
      </p:sp>
    </p:spTree>
    <p:extLst>
      <p:ext uri="{BB962C8B-B14F-4D97-AF65-F5344CB8AC3E}">
        <p14:creationId xmlns:p14="http://schemas.microsoft.com/office/powerpoint/2010/main" val="260249628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AB2040-EA4D-4002-BC41-13AC0377AF84}" type="datetimeFigureOut">
              <a:rPr lang="de-DE" smtClean="0"/>
              <a:t>03.12.2019</a:t>
            </a:fld>
            <a:endParaRPr lang="de-DE"/>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DADD7A-5464-40FD-B5CC-4CA36D7CC1F5}" type="slidenum">
              <a:rPr lang="de-DE" smtClean="0"/>
              <a:t>‹Nr.›</a:t>
            </a:fld>
            <a:endParaRPr lang="de-DE"/>
          </a:p>
        </p:txBody>
      </p:sp>
    </p:spTree>
    <p:extLst>
      <p:ext uri="{BB962C8B-B14F-4D97-AF65-F5344CB8AC3E}">
        <p14:creationId xmlns:p14="http://schemas.microsoft.com/office/powerpoint/2010/main" val="149530595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1305171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haltsseite">
    <p:spTree>
      <p:nvGrpSpPr>
        <p:cNvPr id="1" name=""/>
        <p:cNvGrpSpPr/>
        <p:nvPr/>
      </p:nvGrpSpPr>
      <p:grpSpPr>
        <a:xfrm>
          <a:off x="0" y="0"/>
          <a:ext cx="0" cy="0"/>
          <a:chOff x="0" y="0"/>
          <a:chExt cx="0" cy="0"/>
        </a:xfrm>
      </p:grpSpPr>
      <p:sp>
        <p:nvSpPr>
          <p:cNvPr id="2" name="Rechteck 1"/>
          <p:cNvSpPr/>
          <p:nvPr userDrawn="1"/>
        </p:nvSpPr>
        <p:spPr>
          <a:xfrm flipV="1">
            <a:off x="-1" y="4500000"/>
            <a:ext cx="4590000" cy="396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p:cNvPicPr preferRelativeResize="0">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4574382" y="4500000"/>
            <a:ext cx="4572000" cy="39600"/>
          </a:xfrm>
          <a:prstGeom prst="rect">
            <a:avLst/>
          </a:prstGeom>
        </p:spPr>
      </p:pic>
      <p:sp>
        <p:nvSpPr>
          <p:cNvPr id="9" name="Textplatzhalter 24"/>
          <p:cNvSpPr>
            <a:spLocks noGrp="1"/>
          </p:cNvSpPr>
          <p:nvPr>
            <p:ph type="body" sz="quarter" idx="11"/>
          </p:nvPr>
        </p:nvSpPr>
        <p:spPr>
          <a:xfrm>
            <a:off x="2829310" y="4740574"/>
            <a:ext cx="5688013" cy="144000"/>
          </a:xfrm>
        </p:spPr>
        <p:txBody>
          <a:bodyPr>
            <a:noAutofit/>
          </a:bodyPr>
          <a:lstStyle>
            <a:lvl1pPr marL="0" indent="0" algn="r">
              <a:buFontTx/>
              <a:buNone/>
              <a:defRPr lang="de-DE" sz="1000" dirty="0">
                <a:solidFill>
                  <a:schemeClr val="tx1"/>
                </a:solidFill>
                <a:latin typeface="Roboto Condensed" panose="02000000000000000000" pitchFamily="2" charset="0"/>
                <a:ea typeface="Roboto Condensed" panose="02000000000000000000" pitchFamily="2" charset="0"/>
                <a:cs typeface="Roboto Condensed" panose="02000000000000000000" pitchFamily="2" charset="0"/>
              </a:defRPr>
            </a:lvl1pPr>
          </a:lstStyle>
          <a:p>
            <a:endParaRPr lang="de-DE" dirty="0"/>
          </a:p>
          <a:p>
            <a:endParaRPr lang="de-DE" dirty="0"/>
          </a:p>
        </p:txBody>
      </p:sp>
      <p:sp>
        <p:nvSpPr>
          <p:cNvPr id="6" name="Textplatzhalter 24"/>
          <p:cNvSpPr txBox="1">
            <a:spLocks/>
          </p:cNvSpPr>
          <p:nvPr userDrawn="1"/>
        </p:nvSpPr>
        <p:spPr>
          <a:xfrm>
            <a:off x="3521641" y="4884574"/>
            <a:ext cx="5165952" cy="154205"/>
          </a:xfrm>
          <a:prstGeom prst="rect">
            <a:avLst/>
          </a:prstGeom>
        </p:spPr>
        <p:txBody>
          <a:bodyPr lIns="0" tIns="0" rIns="0" bIns="0">
            <a:noAutofit/>
          </a:bodyPr>
          <a:lstStyle>
            <a:lvl1pPr marL="0" marR="0" indent="0" algn="r" defTabSz="914400" rtl="0" eaLnBrk="1" fontAlgn="auto" latinLnBrk="0" hangingPunct="1">
              <a:lnSpc>
                <a:spcPct val="100000"/>
              </a:lnSpc>
              <a:spcBef>
                <a:spcPct val="20000"/>
              </a:spcBef>
              <a:spcAft>
                <a:spcPts val="0"/>
              </a:spcAft>
              <a:buClrTx/>
              <a:buSzTx/>
              <a:buFontTx/>
              <a:buNone/>
              <a:tabLst/>
              <a:defRPr lang="de-DE" sz="1000" kern="1200" baseline="0" dirty="0">
                <a:solidFill>
                  <a:schemeClr val="tx2"/>
                </a:solidFill>
                <a:latin typeface="Roboto Condensed" panose="02000000000000000000" pitchFamily="2" charset="0"/>
                <a:ea typeface="Roboto Condensed" panose="02000000000000000000" pitchFamily="2" charset="0"/>
                <a:cs typeface="Roboto Condensed" panose="02000000000000000000" pitchFamily="2"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endParaRPr lang="de-DE" dirty="0">
              <a:solidFill>
                <a:srgbClr val="002F5D"/>
              </a:solidFill>
              <a:latin typeface="Roboto Condensed" pitchFamily="2" charset="0"/>
              <a:ea typeface="Roboto Condensed" pitchFamily="2" charset="0"/>
            </a:endParaRPr>
          </a:p>
        </p:txBody>
      </p:sp>
      <p:sp>
        <p:nvSpPr>
          <p:cNvPr id="3" name="Titel 2">
            <a:extLst>
              <a:ext uri="{FF2B5EF4-FFF2-40B4-BE49-F238E27FC236}">
                <a16:creationId xmlns:a16="http://schemas.microsoft.com/office/drawing/2014/main" xmlns="" id="{5FD2B3B5-5DA6-B341-BD67-35A6B21262C7}"/>
              </a:ext>
            </a:extLst>
          </p:cNvPr>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3466441522"/>
      </p:ext>
    </p:extLst>
  </p:cSld>
  <p:clrMapOvr>
    <a:masterClrMapping/>
  </p:clrMapOvr>
  <p:extLst mod="1">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xmlns="" id="{F2FED85A-7733-FB48-B37E-6555418107E2}"/>
              </a:ext>
            </a:extLst>
          </p:cNvPr>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2694810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nderseite für große Grafiken">
    <p:spTree>
      <p:nvGrpSpPr>
        <p:cNvPr id="1" name=""/>
        <p:cNvGrpSpPr/>
        <p:nvPr/>
      </p:nvGrpSpPr>
      <p:grpSpPr>
        <a:xfrm>
          <a:off x="0" y="0"/>
          <a:ext cx="0" cy="0"/>
          <a:chOff x="0" y="0"/>
          <a:chExt cx="0" cy="0"/>
        </a:xfrm>
      </p:grpSpPr>
      <p:sp>
        <p:nvSpPr>
          <p:cNvPr id="2" name="Rechteck 1"/>
          <p:cNvSpPr/>
          <p:nvPr userDrawn="1"/>
        </p:nvSpPr>
        <p:spPr>
          <a:xfrm>
            <a:off x="0" y="4312920"/>
            <a:ext cx="9144000" cy="891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Picture 2"/>
          <p:cNvPicPr>
            <a:picLocks noChangeAspect="1" noChangeArrowheads="1"/>
          </p:cNvPicPr>
          <p:nvPr userDrawn="1"/>
        </p:nvPicPr>
        <p:blipFill>
          <a:blip r:embed="rId2" cstate="print">
            <a:alphaModFix amt="50000"/>
            <a:extLst>
              <a:ext uri="{28A0092B-C50C-407E-A947-70E740481C1C}">
                <a14:useLocalDpi xmlns:a14="http://schemas.microsoft.com/office/drawing/2010/main" val="0"/>
              </a:ext>
            </a:extLst>
          </a:blip>
          <a:stretch>
            <a:fillRect/>
          </a:stretch>
        </p:blipFill>
        <p:spPr bwMode="auto">
          <a:xfrm>
            <a:off x="403822" y="4644000"/>
            <a:ext cx="1045904" cy="3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2726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7" name="Rechteck 6"/>
          <p:cNvSpPr/>
          <p:nvPr userDrawn="1"/>
        </p:nvSpPr>
        <p:spPr>
          <a:xfrm flipV="1">
            <a:off x="-1" y="4500000"/>
            <a:ext cx="4590000" cy="39600"/>
          </a:xfrm>
          <a:prstGeom prst="rect">
            <a:avLst/>
          </a:prstGeom>
          <a:solidFill>
            <a:srgbClr val="BD9F2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Grafik 7"/>
          <p:cNvPicPr preferRelativeResize="0">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4574382" y="4500000"/>
            <a:ext cx="4572000" cy="39600"/>
          </a:xfrm>
          <a:prstGeom prst="rect">
            <a:avLst/>
          </a:prstGeom>
        </p:spPr>
      </p:pic>
      <p:sp>
        <p:nvSpPr>
          <p:cNvPr id="9" name="Textplatzhalter 24"/>
          <p:cNvSpPr txBox="1">
            <a:spLocks/>
          </p:cNvSpPr>
          <p:nvPr userDrawn="1"/>
        </p:nvSpPr>
        <p:spPr>
          <a:xfrm>
            <a:off x="2999580" y="4722575"/>
            <a:ext cx="5688013" cy="144000"/>
          </a:xfrm>
          <a:prstGeom prst="rect">
            <a:avLst/>
          </a:prstGeom>
        </p:spPr>
        <p:txBody>
          <a:bodyPr lIns="0" tIns="0" rIns="0" bIns="0">
            <a:noAutofit/>
          </a:bodyPr>
          <a:lstStyle>
            <a:lvl1pPr marL="0" indent="0" algn="r" defTabSz="914400" rtl="0" eaLnBrk="1" latinLnBrk="0" hangingPunct="1">
              <a:spcBef>
                <a:spcPct val="20000"/>
              </a:spcBef>
              <a:buFontTx/>
              <a:buNone/>
              <a:defRPr lang="de-DE" sz="1000" kern="1200" dirty="0">
                <a:solidFill>
                  <a:schemeClr val="tx1"/>
                </a:solidFill>
                <a:latin typeface="Roboto Condensed" panose="02000000000000000000" pitchFamily="2" charset="0"/>
                <a:ea typeface="Roboto Condensed" panose="02000000000000000000" pitchFamily="2" charset="0"/>
                <a:cs typeface="Roboto Condensed" panose="02000000000000000000" pitchFamily="2"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solidFill>
                  <a:srgbClr val="FFFFFF"/>
                </a:solidFill>
              </a:rPr>
              <a:t>Name des Referenten, Funktion</a:t>
            </a:r>
          </a:p>
        </p:txBody>
      </p:sp>
      <p:sp>
        <p:nvSpPr>
          <p:cNvPr id="10" name="Textplatzhalter 24"/>
          <p:cNvSpPr txBox="1">
            <a:spLocks/>
          </p:cNvSpPr>
          <p:nvPr userDrawn="1"/>
        </p:nvSpPr>
        <p:spPr>
          <a:xfrm>
            <a:off x="3521641" y="4884574"/>
            <a:ext cx="5165952" cy="154205"/>
          </a:xfrm>
          <a:prstGeom prst="rect">
            <a:avLst/>
          </a:prstGeom>
        </p:spPr>
        <p:txBody>
          <a:bodyPr lIns="0" tIns="0" rIns="0" bIns="0">
            <a:noAutofit/>
          </a:bodyPr>
          <a:lstStyle>
            <a:lvl1pPr marL="0" marR="0" indent="0" algn="r" defTabSz="914400" rtl="0" eaLnBrk="1" fontAlgn="auto" latinLnBrk="0" hangingPunct="1">
              <a:lnSpc>
                <a:spcPct val="100000"/>
              </a:lnSpc>
              <a:spcBef>
                <a:spcPct val="20000"/>
              </a:spcBef>
              <a:spcAft>
                <a:spcPts val="0"/>
              </a:spcAft>
              <a:buClrTx/>
              <a:buSzTx/>
              <a:buFontTx/>
              <a:buNone/>
              <a:tabLst/>
              <a:defRPr lang="de-DE" sz="1000" kern="1200" baseline="0" dirty="0">
                <a:solidFill>
                  <a:schemeClr val="tx2"/>
                </a:solidFill>
                <a:latin typeface="Roboto Condensed" panose="02000000000000000000" pitchFamily="2" charset="0"/>
                <a:ea typeface="Roboto Condensed" panose="02000000000000000000" pitchFamily="2" charset="0"/>
                <a:cs typeface="Roboto Condensed" panose="02000000000000000000" pitchFamily="2"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fld id="{822FCD78-D96D-4F80-9AD7-6954839C45E1}" type="slidenum">
              <a:rPr lang="de-DE" smtClean="0">
                <a:solidFill>
                  <a:schemeClr val="bg1"/>
                </a:solidFill>
                <a:latin typeface="Roboto Condensed" pitchFamily="2" charset="0"/>
                <a:ea typeface="Roboto Condensed" pitchFamily="2" charset="0"/>
              </a:rPr>
              <a:pPr>
                <a:defRPr/>
              </a:pPr>
              <a:t>‹Nr.›</a:t>
            </a:fld>
            <a:r>
              <a:rPr lang="de-DE" dirty="0">
                <a:solidFill>
                  <a:schemeClr val="bg1"/>
                </a:solidFill>
                <a:latin typeface="Roboto Condensed" pitchFamily="2" charset="0"/>
                <a:ea typeface="Roboto Condensed" pitchFamily="2" charset="0"/>
              </a:rPr>
              <a:t> / 15</a:t>
            </a:r>
          </a:p>
        </p:txBody>
      </p:sp>
    </p:spTree>
    <p:extLst>
      <p:ext uri="{BB962C8B-B14F-4D97-AF65-F5344CB8AC3E}">
        <p14:creationId xmlns:p14="http://schemas.microsoft.com/office/powerpoint/2010/main" val="1910463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sp>
        <p:nvSpPr>
          <p:cNvPr id="7" name="Rechteck 6"/>
          <p:cNvSpPr/>
          <p:nvPr userDrawn="1"/>
        </p:nvSpPr>
        <p:spPr>
          <a:xfrm>
            <a:off x="0" y="4312920"/>
            <a:ext cx="9144000" cy="891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403822" y="4644000"/>
            <a:ext cx="1045904" cy="3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74662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50000"/>
          </a:schemeClr>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05978"/>
            <a:ext cx="8229600" cy="857250"/>
          </a:xfrm>
          <a:prstGeom prst="rect">
            <a:avLst/>
          </a:prstGeom>
        </p:spPr>
        <p:txBody>
          <a:bodyPr vert="horz" lIns="0" tIns="0" rIns="0" bIns="0" rtlCol="0" anchor="ctr">
            <a:normAutofit/>
          </a:bodyPr>
          <a:lstStyle/>
          <a:p>
            <a:r>
              <a:rPr lang="de-DE" dirty="0"/>
              <a:t>Titelmasterformat durch Klicken bearbeiten</a:t>
            </a:r>
          </a:p>
        </p:txBody>
      </p:sp>
      <p:sp>
        <p:nvSpPr>
          <p:cNvPr id="3" name="Textplatzhalter 2"/>
          <p:cNvSpPr>
            <a:spLocks noGrp="1"/>
          </p:cNvSpPr>
          <p:nvPr>
            <p:ph type="body" idx="1"/>
          </p:nvPr>
        </p:nvSpPr>
        <p:spPr>
          <a:xfrm>
            <a:off x="457200" y="1200151"/>
            <a:ext cx="8229600" cy="1875655"/>
          </a:xfrm>
          <a:prstGeom prst="rect">
            <a:avLst/>
          </a:prstGeom>
        </p:spPr>
        <p:txBody>
          <a:bodyPr vert="horz" lIns="0" tIns="0" rIns="0" bIns="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 mit Anführungszeichen«</a:t>
            </a:r>
          </a:p>
        </p:txBody>
      </p:sp>
      <p:sp>
        <p:nvSpPr>
          <p:cNvPr id="11" name="Rechteck 10"/>
          <p:cNvSpPr/>
          <p:nvPr userDrawn="1"/>
        </p:nvSpPr>
        <p:spPr>
          <a:xfrm>
            <a:off x="-1" y="4500000"/>
            <a:ext cx="9144000" cy="64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tretch>
            <a:fillRect/>
          </a:stretch>
        </p:blipFill>
        <p:spPr bwMode="auto">
          <a:xfrm>
            <a:off x="403822" y="4644000"/>
            <a:ext cx="1045904" cy="3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4529709"/>
      </p:ext>
    </p:extLst>
  </p:cSld>
  <p:clrMap bg1="lt1" tx1="dk1" bg2="lt2" tx2="dk2" accent1="accent1" accent2="accent2" accent3="accent3" accent4="accent4" accent5="accent5" accent6="accent6" hlink="hlink" folHlink="folHlink"/>
  <p:sldLayoutIdLst>
    <p:sldLayoutId id="2147483650" r:id="rId1"/>
    <p:sldLayoutId id="2147483660" r:id="rId2"/>
    <p:sldLayoutId id="2147483654" r:id="rId3"/>
  </p:sldLayoutIdLst>
  <p:hf hdr="0" ftr="0" dt="0"/>
  <p:txStyles>
    <p:titleStyle>
      <a:lvl1pPr algn="l" defTabSz="914400" rtl="0" eaLnBrk="1" latinLnBrk="0" hangingPunct="1">
        <a:spcBef>
          <a:spcPct val="0"/>
        </a:spcBef>
        <a:buNone/>
        <a:defRPr sz="2000" kern="1200" spc="20" baseline="0">
          <a:solidFill>
            <a:schemeClr val="tx1"/>
          </a:solidFill>
          <a:latin typeface="Palatino Linotype" panose="02040502050505030304" pitchFamily="18" charset="0"/>
          <a:ea typeface="+mj-ea"/>
          <a:cs typeface="+mj-cs"/>
        </a:defRPr>
      </a:lvl1pPr>
    </p:titleStyle>
    <p:bodyStyle>
      <a:lvl1pPr marL="0" indent="0" algn="l" defTabSz="914400" rtl="0" eaLnBrk="1" latinLnBrk="0" hangingPunct="1">
        <a:spcBef>
          <a:spcPct val="20000"/>
        </a:spcBef>
        <a:buFontTx/>
        <a:buNone/>
        <a:defRPr sz="2200" kern="1200">
          <a:solidFill>
            <a:schemeClr val="tx1"/>
          </a:solidFill>
          <a:latin typeface="Roboto Condensed" pitchFamily="2" charset="0"/>
          <a:ea typeface="Roboto Condensed" pitchFamily="2" charset="0"/>
          <a:cs typeface="+mn-cs"/>
        </a:defRPr>
      </a:lvl1pPr>
      <a:lvl2pPr marL="742950" indent="-285750" algn="l" defTabSz="914400" rtl="0" eaLnBrk="1" latinLnBrk="0" hangingPunct="1">
        <a:spcBef>
          <a:spcPct val="20000"/>
        </a:spcBef>
        <a:buClr>
          <a:schemeClr val="accent1"/>
        </a:buClr>
        <a:buFont typeface="Arial" panose="020B0604020202020204" pitchFamily="34" charset="0"/>
        <a:buChar char="•"/>
        <a:defRPr sz="1800" kern="1200">
          <a:solidFill>
            <a:schemeClr val="tx1"/>
          </a:solidFill>
          <a:latin typeface="Roboto Condensed" pitchFamily="2" charset="0"/>
          <a:ea typeface="Roboto Condensed" pitchFamily="2" charset="0"/>
          <a:cs typeface="+mn-cs"/>
        </a:defRPr>
      </a:lvl2pPr>
      <a:lvl3pPr marL="1143000" indent="-228600" algn="l" defTabSz="914400" rtl="0" eaLnBrk="1" latinLnBrk="0" hangingPunct="1">
        <a:spcBef>
          <a:spcPct val="20000"/>
        </a:spcBef>
        <a:buClr>
          <a:schemeClr val="accent3"/>
        </a:buClr>
        <a:buFont typeface="Arial" panose="020B0604020202020204" pitchFamily="34" charset="0"/>
        <a:buChar char="•"/>
        <a:defRPr sz="1400" kern="1200">
          <a:solidFill>
            <a:schemeClr val="tx1"/>
          </a:solidFill>
          <a:latin typeface="Roboto Condensed" pitchFamily="2" charset="0"/>
          <a:ea typeface="Roboto Condensed" pitchFamily="2" charset="0"/>
          <a:cs typeface="+mn-cs"/>
        </a:defRPr>
      </a:lvl3pPr>
      <a:lvl4pPr marL="1371600" indent="0" algn="l" defTabSz="914400" rtl="0" eaLnBrk="1" latinLnBrk="0" hangingPunct="1">
        <a:spcBef>
          <a:spcPct val="20000"/>
        </a:spcBef>
        <a:buFontTx/>
        <a:buNone/>
        <a:defRPr sz="1100" kern="1200">
          <a:solidFill>
            <a:schemeClr val="tx1"/>
          </a:solidFill>
          <a:latin typeface="Roboto Condensed" pitchFamily="2" charset="0"/>
          <a:ea typeface="Roboto Condensed" pitchFamily="2" charset="0"/>
          <a:cs typeface="+mn-cs"/>
        </a:defRPr>
      </a:lvl4pPr>
      <a:lvl5pPr marL="1828800" indent="0" algn="l" defTabSz="914400" rtl="0" eaLnBrk="1" latinLnBrk="0" hangingPunct="1">
        <a:spcBef>
          <a:spcPct val="20000"/>
        </a:spcBef>
        <a:buFont typeface="Arial" panose="020B0604020202020204" pitchFamily="34" charset="0"/>
        <a:buNone/>
        <a:defRPr sz="900" kern="1200">
          <a:solidFill>
            <a:schemeClr val="tx1"/>
          </a:solidFill>
          <a:latin typeface="Roboto Condensed" pitchFamily="2" charset="0"/>
          <a:ea typeface="Roboto Condensed" pitchFamily="2" charset="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9" name="Rechteck 8"/>
          <p:cNvSpPr/>
          <p:nvPr userDrawn="1"/>
        </p:nvSpPr>
        <p:spPr>
          <a:xfrm>
            <a:off x="-1" y="4500000"/>
            <a:ext cx="9144000" cy="648000"/>
          </a:xfrm>
          <a:prstGeom prst="rect">
            <a:avLst/>
          </a:prstGeom>
          <a:solidFill>
            <a:srgbClr val="002F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403822" y="4644000"/>
            <a:ext cx="1045904" cy="3600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T:\mav\Corporate Design\Originaldaten\CD_FSU\Logo\! Redesign_Logo\Logo NEU\Uni_Schriftzug_weiss.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04134" y="4644000"/>
            <a:ext cx="1046768" cy="360000"/>
          </a:xfrm>
          <a:prstGeom prst="rect">
            <a:avLst/>
          </a:prstGeom>
          <a:noFill/>
          <a:extLst>
            <a:ext uri="{909E8E84-426E-40DD-AFC4-6F175D3DCCD1}">
              <a14:hiddenFill xmlns:a14="http://schemas.microsoft.com/office/drawing/2010/main">
                <a:solidFill>
                  <a:srgbClr val="FFFFFF"/>
                </a:solidFill>
              </a14:hiddenFill>
            </a:ext>
          </a:extLst>
        </p:spPr>
      </p:pic>
      <p:sp>
        <p:nvSpPr>
          <p:cNvPr id="18" name="Titelplatzhalter 1"/>
          <p:cNvSpPr>
            <a:spLocks noGrp="1"/>
          </p:cNvSpPr>
          <p:nvPr>
            <p:ph type="title"/>
          </p:nvPr>
        </p:nvSpPr>
        <p:spPr>
          <a:xfrm>
            <a:off x="457200" y="205978"/>
            <a:ext cx="8229600" cy="857250"/>
          </a:xfrm>
          <a:prstGeom prst="rect">
            <a:avLst/>
          </a:prstGeom>
        </p:spPr>
        <p:txBody>
          <a:bodyPr vert="horz" lIns="0" tIns="0" rIns="0" bIns="0" rtlCol="0" anchor="ctr">
            <a:normAutofit/>
          </a:bodyPr>
          <a:lstStyle/>
          <a:p>
            <a:r>
              <a:rPr lang="de-DE" dirty="0"/>
              <a:t>Titelmasterformat durch Klicken bearbeiten</a:t>
            </a:r>
          </a:p>
        </p:txBody>
      </p:sp>
      <p:sp>
        <p:nvSpPr>
          <p:cNvPr id="19" name="Textplatzhalter 2"/>
          <p:cNvSpPr>
            <a:spLocks noGrp="1"/>
          </p:cNvSpPr>
          <p:nvPr>
            <p:ph type="body" idx="1"/>
          </p:nvPr>
        </p:nvSpPr>
        <p:spPr>
          <a:xfrm>
            <a:off x="457200" y="1200151"/>
            <a:ext cx="8229600" cy="1875655"/>
          </a:xfrm>
          <a:prstGeom prst="rect">
            <a:avLst/>
          </a:prstGeom>
        </p:spPr>
        <p:txBody>
          <a:bodyPr vert="horz" lIns="0" tIns="0" rIns="0" bIns="0" rtlCol="0">
            <a:normAutofit/>
          </a:bodyPr>
          <a:lstStyle/>
          <a:p>
            <a:pPr marL="0" lvl="0" indent="0" algn="l" defTabSz="914400" rtl="0" eaLnBrk="1" latinLnBrk="0" hangingPunct="1">
              <a:spcBef>
                <a:spcPct val="20000"/>
              </a:spcBef>
              <a:buFontTx/>
              <a:buNone/>
            </a:pPr>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 mit Anführungszeichen«</a:t>
            </a:r>
          </a:p>
        </p:txBody>
      </p:sp>
    </p:spTree>
    <p:extLst>
      <p:ext uri="{BB962C8B-B14F-4D97-AF65-F5344CB8AC3E}">
        <p14:creationId xmlns:p14="http://schemas.microsoft.com/office/powerpoint/2010/main" val="3198843930"/>
      </p:ext>
    </p:extLst>
  </p:cSld>
  <p:clrMap bg1="lt1" tx1="dk1" bg2="lt2" tx2="dk2" accent1="accent1" accent2="accent2" accent3="accent3" accent4="accent4" accent5="accent5" accent6="accent6" hlink="hlink" folHlink="folHlink"/>
  <p:sldLayoutIdLst>
    <p:sldLayoutId id="2147483658" r:id="rId1"/>
    <p:sldLayoutId id="2147483659" r:id="rId2"/>
  </p:sldLayoutIdLst>
  <p:hf hdr="0" ftr="0" dt="0"/>
  <p:txStyles>
    <p:titleStyle>
      <a:lvl1pPr algn="l" defTabSz="914400" rtl="0" eaLnBrk="1" latinLnBrk="0" hangingPunct="1">
        <a:spcBef>
          <a:spcPct val="0"/>
        </a:spcBef>
        <a:buNone/>
        <a:defRPr sz="2000" kern="1200" spc="10" baseline="0">
          <a:solidFill>
            <a:srgbClr val="002F5D"/>
          </a:solidFill>
          <a:latin typeface="Palatino Linotype" panose="02040502050505030304"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lang="de-DE" sz="2200" kern="1200" dirty="0" smtClean="0">
          <a:solidFill>
            <a:srgbClr val="002F5D"/>
          </a:solidFill>
          <a:latin typeface="Roboto Condensed" pitchFamily="2" charset="0"/>
          <a:ea typeface="Roboto Condensed" pitchFamily="2" charset="0"/>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rgbClr val="002F5D"/>
          </a:solidFill>
          <a:latin typeface="Roboto Condensed" pitchFamily="2" charset="0"/>
          <a:ea typeface="Roboto Condensed" pitchFamily="2" charset="0"/>
          <a:cs typeface="+mn-cs"/>
        </a:defRPr>
      </a:lvl2pPr>
      <a:lvl3pPr marL="1143000" indent="-228600" algn="l" defTabSz="914400" rtl="0" eaLnBrk="1" latinLnBrk="0" hangingPunct="1">
        <a:spcBef>
          <a:spcPct val="20000"/>
        </a:spcBef>
        <a:buFont typeface="Arial" panose="020B0604020202020204" pitchFamily="34" charset="0"/>
        <a:buChar char="•"/>
        <a:defRPr sz="1400" kern="1200">
          <a:solidFill>
            <a:srgbClr val="002F5D"/>
          </a:solidFill>
          <a:latin typeface="Roboto Condensed" pitchFamily="2" charset="0"/>
          <a:ea typeface="Roboto Condensed" pitchFamily="2" charset="0"/>
          <a:cs typeface="+mn-cs"/>
        </a:defRPr>
      </a:lvl3pPr>
      <a:lvl4pPr marL="1371600" indent="0" algn="l" defTabSz="914400" rtl="0" eaLnBrk="1" latinLnBrk="0" hangingPunct="1">
        <a:spcBef>
          <a:spcPct val="20000"/>
        </a:spcBef>
        <a:buFont typeface="Arial" panose="020B0604020202020204" pitchFamily="34" charset="0"/>
        <a:buNone/>
        <a:defRPr sz="1100" kern="1200">
          <a:solidFill>
            <a:srgbClr val="002F5D"/>
          </a:solidFill>
          <a:latin typeface="Roboto Condensed" pitchFamily="2" charset="0"/>
          <a:ea typeface="Roboto Condensed" pitchFamily="2" charset="0"/>
          <a:cs typeface="+mn-cs"/>
        </a:defRPr>
      </a:lvl4pPr>
      <a:lvl5pPr marL="1828800" indent="0" algn="l" defTabSz="914400" rtl="0" eaLnBrk="1" latinLnBrk="0" hangingPunct="1">
        <a:spcBef>
          <a:spcPct val="20000"/>
        </a:spcBef>
        <a:buFont typeface="Arial" panose="020B0604020202020204" pitchFamily="34" charset="0"/>
        <a:buNone/>
        <a:defRPr sz="900" kern="1200">
          <a:solidFill>
            <a:srgbClr val="002F5D"/>
          </a:solidFill>
          <a:latin typeface="Roboto Condensed" pitchFamily="2" charset="0"/>
          <a:ea typeface="Roboto Condensed" pitchFamily="2" charset="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rafik 15"/>
          <p:cNvPicPr>
            <a:picLocks noChangeAspect="1"/>
          </p:cNvPicPr>
          <p:nvPr/>
        </p:nvPicPr>
        <p:blipFill rotWithShape="1">
          <a:blip r:embed="rId3">
            <a:extLst>
              <a:ext uri="{28A0092B-C50C-407E-A947-70E740481C1C}">
                <a14:useLocalDpi xmlns:a14="http://schemas.microsoft.com/office/drawing/2010/main" val="0"/>
              </a:ext>
            </a:extLst>
          </a:blip>
          <a:srcRect l="1743" t="3500" r="1743" b="26834"/>
          <a:stretch/>
        </p:blipFill>
        <p:spPr>
          <a:xfrm>
            <a:off x="0" y="-9426"/>
            <a:ext cx="9144000" cy="4510088"/>
          </a:xfrm>
          <a:prstGeom prst="rect">
            <a:avLst/>
          </a:prstGeom>
        </p:spPr>
      </p:pic>
      <p:sp>
        <p:nvSpPr>
          <p:cNvPr id="7" name="Rechteck 6"/>
          <p:cNvSpPr/>
          <p:nvPr/>
        </p:nvSpPr>
        <p:spPr>
          <a:xfrm>
            <a:off x="468312" y="1366887"/>
            <a:ext cx="4103687" cy="252638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p:cNvSpPr txBox="1"/>
          <p:nvPr/>
        </p:nvSpPr>
        <p:spPr>
          <a:xfrm>
            <a:off x="701401" y="1571701"/>
            <a:ext cx="3600400" cy="2321569"/>
          </a:xfrm>
          <a:prstGeom prst="rect">
            <a:avLst/>
          </a:prstGeom>
          <a:noFill/>
        </p:spPr>
        <p:txBody>
          <a:bodyPr wrap="square" lIns="0" tIns="0" rIns="0" bIns="0" rtlCol="0">
            <a:noAutofit/>
          </a:bodyPr>
          <a:lstStyle/>
          <a:p>
            <a:r>
              <a:rPr lang="de-DE" sz="2400" dirty="0">
                <a:solidFill>
                  <a:srgbClr val="002F5D"/>
                </a:solidFill>
                <a:latin typeface="Palatino Linotype" panose="02040502050505030304" pitchFamily="18" charset="0"/>
              </a:rPr>
              <a:t>Update Energierecht: Aktuelle Entwicklungen im europäischen Energierecht</a:t>
            </a:r>
          </a:p>
          <a:p>
            <a:endParaRPr lang="de-DE" sz="1600" dirty="0">
              <a:solidFill>
                <a:srgbClr val="002F5D"/>
              </a:solidFill>
              <a:latin typeface="Palatino Linotype" panose="02040502050505030304" pitchFamily="18" charset="0"/>
            </a:endParaRPr>
          </a:p>
          <a:p>
            <a:r>
              <a:rPr lang="de-DE" sz="1600" dirty="0">
                <a:solidFill>
                  <a:srgbClr val="002F5D"/>
                </a:solidFill>
                <a:latin typeface="Palatino Linotype" panose="02040502050505030304" pitchFamily="18" charset="0"/>
              </a:rPr>
              <a:t>Prof. Dr. Matthias Knauff, LL.M. Eur.</a:t>
            </a:r>
          </a:p>
        </p:txBody>
      </p:sp>
      <p:cxnSp>
        <p:nvCxnSpPr>
          <p:cNvPr id="9" name="Gerade Verbindung 8"/>
          <p:cNvCxnSpPr/>
          <p:nvPr/>
        </p:nvCxnSpPr>
        <p:spPr>
          <a:xfrm>
            <a:off x="701401" y="3113041"/>
            <a:ext cx="455612" cy="0"/>
          </a:xfrm>
          <a:prstGeom prst="line">
            <a:avLst/>
          </a:prstGeom>
          <a:ln w="44450">
            <a:solidFill>
              <a:srgbClr val="002F5D"/>
            </a:solidFill>
          </a:ln>
        </p:spPr>
        <p:style>
          <a:lnRef idx="1">
            <a:schemeClr val="accent1"/>
          </a:lnRef>
          <a:fillRef idx="0">
            <a:schemeClr val="accent1"/>
          </a:fillRef>
          <a:effectRef idx="0">
            <a:schemeClr val="accent1"/>
          </a:effectRef>
          <a:fontRef idx="minor">
            <a:schemeClr val="tx1"/>
          </a:fontRef>
        </p:style>
      </p:cxnSp>
      <p:sp>
        <p:nvSpPr>
          <p:cNvPr id="2" name="Textplatzhalter 1"/>
          <p:cNvSpPr>
            <a:spLocks noGrp="1"/>
          </p:cNvSpPr>
          <p:nvPr>
            <p:ph type="body" sz="quarter" idx="11"/>
          </p:nvPr>
        </p:nvSpPr>
        <p:spPr/>
        <p:txBody>
          <a:bodyPr>
            <a:normAutofit lnSpcReduction="10000"/>
          </a:bodyPr>
          <a:lstStyle/>
          <a:p>
            <a:r>
              <a:rPr lang="de-DE" dirty="0"/>
              <a:t>3.12.2019</a:t>
            </a:r>
          </a:p>
        </p:txBody>
      </p:sp>
    </p:spTree>
    <p:extLst>
      <p:ext uri="{BB962C8B-B14F-4D97-AF65-F5344CB8AC3E}">
        <p14:creationId xmlns:p14="http://schemas.microsoft.com/office/powerpoint/2010/main" val="9815042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97B85BA1-03B7-0A4D-AA9B-7737999DCC7F}"/>
              </a:ext>
            </a:extLst>
          </p:cNvPr>
          <p:cNvSpPr>
            <a:spLocks noGrp="1"/>
          </p:cNvSpPr>
          <p:nvPr>
            <p:ph type="title"/>
          </p:nvPr>
        </p:nvSpPr>
        <p:spPr>
          <a:xfrm>
            <a:off x="457200" y="205978"/>
            <a:ext cx="8229600" cy="857250"/>
          </a:xfrm>
        </p:spPr>
        <p:txBody>
          <a:bodyPr/>
          <a:lstStyle/>
          <a:p>
            <a:endParaRPr lang="de-DE"/>
          </a:p>
        </p:txBody>
      </p:sp>
      <p:sp>
        <p:nvSpPr>
          <p:cNvPr id="3" name="Textfeld 2">
            <a:extLst>
              <a:ext uri="{FF2B5EF4-FFF2-40B4-BE49-F238E27FC236}">
                <a16:creationId xmlns:a16="http://schemas.microsoft.com/office/drawing/2014/main" xmlns="" id="{1A139183-87CD-1942-A5EC-5CB55292B79A}"/>
              </a:ext>
            </a:extLst>
          </p:cNvPr>
          <p:cNvSpPr txBox="1"/>
          <p:nvPr/>
        </p:nvSpPr>
        <p:spPr>
          <a:xfrm>
            <a:off x="457200" y="1001485"/>
            <a:ext cx="8229599" cy="3693319"/>
          </a:xfrm>
          <a:prstGeom prst="rect">
            <a:avLst/>
          </a:prstGeom>
          <a:noFill/>
        </p:spPr>
        <p:txBody>
          <a:bodyPr wrap="square" rtlCol="0">
            <a:spAutoFit/>
          </a:bodyPr>
          <a:lstStyle/>
          <a:p>
            <a:pPr marL="342900" indent="-342900">
              <a:buFont typeface="+mj-lt"/>
              <a:buAutoNum type="arabicPeriod" startAt="6"/>
            </a:pPr>
            <a:r>
              <a:rPr lang="de-DE" i="1" dirty="0"/>
              <a:t>Weitere Neuregelungen</a:t>
            </a:r>
          </a:p>
          <a:p>
            <a:pPr marL="285750" indent="-285750">
              <a:buFont typeface="Arial" panose="020B0604020202020204" pitchFamily="34" charset="0"/>
              <a:buChar char="•"/>
            </a:pPr>
            <a:r>
              <a:rPr lang="de-DE" dirty="0"/>
              <a:t>Verordnung (EU) 2019/942 des Europäischen Parlaments und des Rates vom 5. Juni 2019 zur Gründung einer Agentur der Europäischen Union für die Zusammenarbeit der Energieregulierungsbehörden</a:t>
            </a:r>
          </a:p>
          <a:p>
            <a:pPr marL="285750" indent="-285750">
              <a:buFont typeface="Arial" panose="020B0604020202020204" pitchFamily="34" charset="0"/>
              <a:buChar char="•"/>
            </a:pPr>
            <a:r>
              <a:rPr lang="de-DE" dirty="0"/>
              <a:t>Verordnung (EU) 2019/941 des Europäischen Parlaments und des Rates vom 5. Juni 2019 über die Risikovorsorge im Elektrizitätssektor und zur Aufhebung der Richtlinie 2005/89/EG</a:t>
            </a:r>
          </a:p>
          <a:p>
            <a:pPr marL="285750" indent="-285750">
              <a:buFont typeface="Arial" panose="020B0604020202020204" pitchFamily="34" charset="0"/>
              <a:buChar char="•"/>
            </a:pPr>
            <a:r>
              <a:rPr lang="de-DE" dirty="0"/>
              <a:t>Durchführungsverordnung (EU) 2019/803 der Kommission vom 17. Mai 2019 über die technischen Anforderungen an den Inhalt der Qualitätsberichte über europäische Erdgas- und Strompreisstatistiken gemäß der Verordnung (EU) 2016/1952 des Europäischen Parlaments und des Rates</a:t>
            </a:r>
          </a:p>
          <a:p>
            <a:pPr marL="285750" indent="-285750">
              <a:buFont typeface="Arial" panose="020B0604020202020204" pitchFamily="34" charset="0"/>
              <a:buChar char="•"/>
            </a:pPr>
            <a:endParaRPr lang="de-DE" dirty="0"/>
          </a:p>
        </p:txBody>
      </p:sp>
    </p:spTree>
    <p:extLst>
      <p:ext uri="{BB962C8B-B14F-4D97-AF65-F5344CB8AC3E}">
        <p14:creationId xmlns:p14="http://schemas.microsoft.com/office/powerpoint/2010/main" val="396620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2CAF82EF-A4C1-FA49-882D-6D91BEC77E21}"/>
              </a:ext>
            </a:extLst>
          </p:cNvPr>
          <p:cNvSpPr>
            <a:spLocks noGrp="1"/>
          </p:cNvSpPr>
          <p:nvPr>
            <p:ph type="title"/>
          </p:nvPr>
        </p:nvSpPr>
        <p:spPr>
          <a:xfrm>
            <a:off x="457200" y="205978"/>
            <a:ext cx="8229600" cy="857250"/>
          </a:xfrm>
        </p:spPr>
        <p:txBody>
          <a:bodyPr/>
          <a:lstStyle/>
          <a:p>
            <a:endParaRPr lang="de-DE"/>
          </a:p>
        </p:txBody>
      </p:sp>
      <p:sp>
        <p:nvSpPr>
          <p:cNvPr id="3" name="Textfeld 2">
            <a:extLst>
              <a:ext uri="{FF2B5EF4-FFF2-40B4-BE49-F238E27FC236}">
                <a16:creationId xmlns:a16="http://schemas.microsoft.com/office/drawing/2014/main" xmlns="" id="{E8074B15-3D05-4A46-A089-ACE9897CC6EB}"/>
              </a:ext>
            </a:extLst>
          </p:cNvPr>
          <p:cNvSpPr txBox="1"/>
          <p:nvPr/>
        </p:nvSpPr>
        <p:spPr>
          <a:xfrm>
            <a:off x="457200" y="73227"/>
            <a:ext cx="8229600" cy="5109091"/>
          </a:xfrm>
          <a:prstGeom prst="rect">
            <a:avLst/>
          </a:prstGeom>
          <a:noFill/>
        </p:spPr>
        <p:txBody>
          <a:bodyPr wrap="square" rtlCol="0">
            <a:spAutoFit/>
          </a:bodyPr>
          <a:lstStyle/>
          <a:p>
            <a:pPr marL="285750" indent="-285750">
              <a:buFont typeface="Arial" panose="020B0604020202020204" pitchFamily="34" charset="0"/>
              <a:buChar char="•"/>
            </a:pPr>
            <a:r>
              <a:rPr lang="de-DE" dirty="0"/>
              <a:t>Ökodesign</a:t>
            </a:r>
          </a:p>
          <a:p>
            <a:pPr marL="1069975" lvl="1" indent="-612775">
              <a:buFont typeface="Courier New" panose="02070309020205020404" pitchFamily="49" charset="0"/>
              <a:buChar char="o"/>
            </a:pPr>
            <a:r>
              <a:rPr lang="de-DE" sz="1400" dirty="0"/>
              <a:t>Verordnung (EU) 2019/424 der Kommission vom 15. März 2019 zur Festlegung von Ökodesign-Anforderungen an Server und Datenspeicherprodukte gemäß der Richtlinie 2009/125/EG des Europäischen Parlaments und des Rates und zur Änderung der Verordnung (EU) Nr. 617/2013 der Kommission</a:t>
            </a:r>
          </a:p>
          <a:p>
            <a:pPr marL="1069975" lvl="1" indent="-612775">
              <a:buFont typeface="Courier New" panose="02070309020205020404" pitchFamily="49" charset="0"/>
              <a:buChar char="o"/>
            </a:pPr>
            <a:r>
              <a:rPr lang="de-DE" sz="1400" dirty="0"/>
              <a:t>Verordnung (EU) 2019/1781 der Kommission vom 1. Oktober 2019 zur Festlegung von Ökodesign-Anforderungen an Elektromotoren und Drehzahlregelungen gemäß der Richtlinie 2009/125/EG des Europäischen Parlaments und des Rates, zur Änderung der Verordnung (EG) Nr. 641/2009 im Hinblick auf die Festlegung von Anforderungen an die umweltgerechte Gestaltung von externen Nassläufer-Umwälzpumpen und in Produkte integrierten Nassläufer-Umwälzpumpen und zur Aufhebung der Verordnung (EG) Nr. 640/2009 der Kommission</a:t>
            </a:r>
          </a:p>
          <a:p>
            <a:pPr marL="1069975" lvl="1" indent="-612775">
              <a:buFont typeface="Courier New" panose="02070309020205020404" pitchFamily="49" charset="0"/>
              <a:buChar char="o"/>
            </a:pPr>
            <a:r>
              <a:rPr lang="de-DE" sz="1400" dirty="0"/>
              <a:t>Verordnung (EU) 2019/1782 der Kommission vom 1. Oktober 2019 zur Festlegung von Ökodesign-Anforderungen an externe Netzteile gemäß der Richtlinie 2009/125/EG des Europäischen Parlaments und des Rates und zur Aufhebung der Verordnung (EG) Nr. 278/2009 der Kommission</a:t>
            </a:r>
          </a:p>
          <a:p>
            <a:pPr marL="1069975" lvl="1" indent="-612775">
              <a:buFont typeface="Courier New" panose="02070309020205020404" pitchFamily="49" charset="0"/>
              <a:buChar char="o"/>
            </a:pPr>
            <a:r>
              <a:rPr lang="de-DE" sz="1400" dirty="0"/>
              <a:t>Verordnung 2019/1783 der Kommission vom 1. Oktober 2019 zur Änderung der Verordnung (EU) Nr. 548/2014 der Kommission zur Umsetzung der Richtlinie 2009/125/EG des Europäischen Parlaments und des Rates hinsichtlich Kleinleistungs-, Mittelleistungs- und Großleistungstransformatoren</a:t>
            </a:r>
          </a:p>
          <a:p>
            <a:pPr marL="1069975" lvl="1" indent="-612775">
              <a:buFont typeface="Courier New" panose="02070309020205020404" pitchFamily="49" charset="0"/>
              <a:buChar char="o"/>
            </a:pPr>
            <a:r>
              <a:rPr lang="de-DE" sz="1400" dirty="0"/>
              <a:t>Verordnung (EU) 2019/1784 der Kommission vom 1. Oktober 2019 zur Festlegung von Anforderungen an die umweltgerechte Gestaltung von Schweißgeräten gemäß der Richtlinie 2009/125/EG des Europäischen Parlaments und des Rates </a:t>
            </a:r>
          </a:p>
        </p:txBody>
      </p:sp>
    </p:spTree>
    <p:extLst>
      <p:ext uri="{BB962C8B-B14F-4D97-AF65-F5344CB8AC3E}">
        <p14:creationId xmlns:p14="http://schemas.microsoft.com/office/powerpoint/2010/main" val="582295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E21EEBCB-1E25-AB45-B6A5-5FB8F1E7E673}"/>
              </a:ext>
            </a:extLst>
          </p:cNvPr>
          <p:cNvSpPr>
            <a:spLocks noGrp="1"/>
          </p:cNvSpPr>
          <p:nvPr>
            <p:ph type="title"/>
          </p:nvPr>
        </p:nvSpPr>
        <p:spPr>
          <a:xfrm>
            <a:off x="457200" y="205978"/>
            <a:ext cx="8229600" cy="857250"/>
          </a:xfrm>
        </p:spPr>
        <p:txBody>
          <a:bodyPr/>
          <a:lstStyle/>
          <a:p>
            <a:r>
              <a:rPr lang="de-DE" b="1" dirty="0"/>
              <a:t>II. </a:t>
            </a:r>
            <a:r>
              <a:rPr lang="de-DE" b="1" dirty="0">
                <a:latin typeface="+mn-lt"/>
              </a:rPr>
              <a:t>EuGH-Rechtsprechung</a:t>
            </a:r>
          </a:p>
        </p:txBody>
      </p:sp>
      <p:sp>
        <p:nvSpPr>
          <p:cNvPr id="4" name="Textfeld 3">
            <a:extLst>
              <a:ext uri="{FF2B5EF4-FFF2-40B4-BE49-F238E27FC236}">
                <a16:creationId xmlns:a16="http://schemas.microsoft.com/office/drawing/2014/main" xmlns="" id="{9D949530-A07A-3E4B-A9C9-AA44F3BD9F4B}"/>
              </a:ext>
            </a:extLst>
          </p:cNvPr>
          <p:cNvSpPr txBox="1"/>
          <p:nvPr/>
        </p:nvSpPr>
        <p:spPr>
          <a:xfrm>
            <a:off x="457200" y="870857"/>
            <a:ext cx="8367487" cy="2385268"/>
          </a:xfrm>
          <a:prstGeom prst="rect">
            <a:avLst/>
          </a:prstGeom>
          <a:noFill/>
        </p:spPr>
        <p:txBody>
          <a:bodyPr wrap="square" rtlCol="0">
            <a:spAutoFit/>
          </a:bodyPr>
          <a:lstStyle/>
          <a:p>
            <a:pPr marL="342900" indent="-342900">
              <a:buFont typeface="+mj-lt"/>
              <a:buAutoNum type="arabicPeriod"/>
            </a:pPr>
            <a:r>
              <a:rPr lang="de-DE" i="1" dirty="0"/>
              <a:t>Binnenmarkt- und Beihilferecht</a:t>
            </a:r>
          </a:p>
          <a:p>
            <a:pPr marL="285750" indent="-285750">
              <a:buFont typeface="Arial" panose="020B0604020202020204" pitchFamily="34" charset="0"/>
              <a:buChar char="•"/>
            </a:pPr>
            <a:r>
              <a:rPr lang="de-DE" sz="1700" dirty="0"/>
              <a:t>Urteil v. 6. Dezember 2018 - C‑305/17 (FENS)</a:t>
            </a:r>
          </a:p>
          <a:p>
            <a:pPr marL="314325" lvl="1"/>
            <a:r>
              <a:rPr lang="de-DE" sz="1600" dirty="0"/>
              <a:t>Die Art. 28 und 30 AEUV sind dahin auszulegen, dass sie der Regelung eines Mitgliedstaats entgegenstehen, die eine finanzielle Belastung wie die im Ausgangsverfahren in Rede stehende vorsieht, die den in einen anderen Mitgliedstaat oder in einen Drittstaat ausgeführten elektrischen Strom nur dann trifft, wenn der elektrische Strom im Inland erzeugt worden ist.</a:t>
            </a:r>
          </a:p>
          <a:p>
            <a:pPr marL="285750" indent="-285750">
              <a:buFont typeface="Arial" panose="020B0604020202020204" pitchFamily="34" charset="0"/>
              <a:buChar char="•"/>
            </a:pPr>
            <a:r>
              <a:rPr lang="de-DE" dirty="0"/>
              <a:t>Urteil v. 28. März 2019 – C‑405/16 P (Deutschland/Kommission)</a:t>
            </a:r>
          </a:p>
          <a:p>
            <a:pPr marL="314325" lvl="1"/>
            <a:r>
              <a:rPr lang="de-DE" sz="1600" dirty="0"/>
              <a:t>EEG-Umlage ist mangels staatlicher Mittel keine Beihilfe i.S.v. Art. 107 I AEUV</a:t>
            </a:r>
          </a:p>
        </p:txBody>
      </p:sp>
    </p:spTree>
    <p:extLst>
      <p:ext uri="{BB962C8B-B14F-4D97-AF65-F5344CB8AC3E}">
        <p14:creationId xmlns:p14="http://schemas.microsoft.com/office/powerpoint/2010/main" val="3634903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AB4266B9-EA1F-6046-B281-A2717D9A1C69}"/>
              </a:ext>
            </a:extLst>
          </p:cNvPr>
          <p:cNvSpPr>
            <a:spLocks noGrp="1"/>
          </p:cNvSpPr>
          <p:nvPr>
            <p:ph type="title"/>
          </p:nvPr>
        </p:nvSpPr>
        <p:spPr>
          <a:xfrm>
            <a:off x="457200" y="205978"/>
            <a:ext cx="8229600" cy="857250"/>
          </a:xfrm>
        </p:spPr>
        <p:txBody>
          <a:bodyPr/>
          <a:lstStyle/>
          <a:p>
            <a:endParaRPr lang="de-DE"/>
          </a:p>
        </p:txBody>
      </p:sp>
      <p:sp>
        <p:nvSpPr>
          <p:cNvPr id="3" name="Textfeld 2">
            <a:extLst>
              <a:ext uri="{FF2B5EF4-FFF2-40B4-BE49-F238E27FC236}">
                <a16:creationId xmlns:a16="http://schemas.microsoft.com/office/drawing/2014/main" xmlns="" id="{2CB5AD23-68F7-AD46-A3C0-AB4632C73618}"/>
              </a:ext>
            </a:extLst>
          </p:cNvPr>
          <p:cNvSpPr txBox="1"/>
          <p:nvPr/>
        </p:nvSpPr>
        <p:spPr>
          <a:xfrm>
            <a:off x="457200" y="10881"/>
            <a:ext cx="8229599" cy="5355312"/>
          </a:xfrm>
          <a:prstGeom prst="rect">
            <a:avLst/>
          </a:prstGeom>
          <a:noFill/>
        </p:spPr>
        <p:txBody>
          <a:bodyPr wrap="square" rtlCol="0">
            <a:spAutoFit/>
          </a:bodyPr>
          <a:lstStyle/>
          <a:p>
            <a:pPr marL="285750" indent="-285750">
              <a:buFont typeface="Arial" panose="020B0604020202020204" pitchFamily="34" charset="0"/>
              <a:buChar char="•"/>
            </a:pPr>
            <a:r>
              <a:rPr lang="de-DE" sz="1700" dirty="0"/>
              <a:t>Urteil v. 15. Mai 2019 – C-706/17 (</a:t>
            </a:r>
            <a:r>
              <a:rPr lang="de-DE" sz="1700" dirty="0" err="1"/>
              <a:t>Achema</a:t>
            </a:r>
            <a:r>
              <a:rPr lang="de-DE" sz="1700" dirty="0"/>
              <a:t>)</a:t>
            </a:r>
          </a:p>
          <a:p>
            <a:pPr marL="1069975" lvl="1" indent="-755650">
              <a:buFont typeface="+mj-lt"/>
              <a:buAutoNum type="arabicPeriod"/>
            </a:pPr>
            <a:r>
              <a:rPr lang="de-DE" sz="1250" dirty="0"/>
              <a:t>Art. 107 Abs. 1 AEUV ist dahin auszulegen, dass </a:t>
            </a:r>
            <a:r>
              <a:rPr lang="de-DE" sz="1250" u="sng" dirty="0"/>
              <a:t>Mittel zur Finanzierung eines Systems von Dienstleistungen von allgemeinem Interesse</a:t>
            </a:r>
            <a:r>
              <a:rPr lang="de-DE" sz="1250" dirty="0"/>
              <a:t> wie der Dienstleistungen von allgemeinem Interesse im Elektrizitätssektor </a:t>
            </a:r>
            <a:r>
              <a:rPr lang="de-DE" sz="1250" u="sng" dirty="0"/>
              <a:t>staatliche Mittel</a:t>
            </a:r>
            <a:r>
              <a:rPr lang="de-DE" sz="1250" dirty="0"/>
              <a:t> im Sinne dieser Bestimmung darstellen.</a:t>
            </a:r>
          </a:p>
          <a:p>
            <a:pPr marL="1069975" lvl="1" indent="-755650">
              <a:buFont typeface="+mj-lt"/>
              <a:buAutoNum type="arabicPeriod"/>
            </a:pPr>
            <a:r>
              <a:rPr lang="de-DE" sz="1250" dirty="0"/>
              <a:t>Art. 107 Abs. 1 AEUV ist dahin auszulegen, dass, wenn die </a:t>
            </a:r>
            <a:r>
              <a:rPr lang="de-DE" sz="1250" u="sng" dirty="0"/>
              <a:t>Betreiber von Verteiler- und Übertragungsnetzen</a:t>
            </a:r>
            <a:r>
              <a:rPr lang="de-DE" sz="1250" dirty="0"/>
              <a:t> zur Finanzierung von Dienstleistungen von allgemeinem Interesse im Elektrizitätssektor bestimmte Mittel erhalten, um die </a:t>
            </a:r>
            <a:r>
              <a:rPr lang="de-DE" sz="1250" u="sng" dirty="0"/>
              <a:t>Verluste auszugleichen, die ihnen durch die Verpflichtung entstanden sind, Strom von bestimmten Stromerzeugern zu einem Festpreis abzunehmen und Schwankungen auszugleichen, diese Ausgleichsleistung einen Vorteil im Sinne dieser Bestimmung darstellt, der den Stromerzeugern gewährt wird</a:t>
            </a:r>
            <a:r>
              <a:rPr lang="de-DE" sz="1250" dirty="0"/>
              <a:t>.</a:t>
            </a:r>
          </a:p>
          <a:p>
            <a:pPr marL="1069975" lvl="1" indent="-755650">
              <a:buFont typeface="+mj-lt"/>
              <a:buAutoNum type="arabicPeriod"/>
            </a:pPr>
            <a:r>
              <a:rPr lang="de-DE" sz="1250" dirty="0"/>
              <a:t>Art. 107 Abs. 1 AEUV ist dahin auszulegen, dass Mittel wie die für gewisse Erbringer von Dienstleistungen von allgemeinem Interesse im Elektrizitätssektor bestimmten unter Umständen wie denen des Ausgangsverfahrens dahin einzustufen sind, dass sie diesen Dienstleistungserbringern einen selektiven Vorteil im Sinne dieser Bestimmung gewähren und geeignet sind, den Handel zwischen den Mitgliedstaaten zu beeinträchtigen.</a:t>
            </a:r>
          </a:p>
          <a:p>
            <a:pPr marL="1069975" lvl="1" indent="-755650">
              <a:buFont typeface="+mj-lt"/>
              <a:buAutoNum type="arabicPeriod"/>
            </a:pPr>
            <a:r>
              <a:rPr lang="de-DE" sz="1250" dirty="0"/>
              <a:t>Art. 107 Abs. 1 AEUV ist dahin auszulegen, dass eine staatliche Maßnahme wie die Regelung über Dienstleistungen von allgemeinem Interesse im Elektrizitätssektor nicht als Ausgleich, der die Gegenleistung für Leistungen darstellt, die die begünstigten Unternehmen zur Erfüllung gemeinwirtschaftlicher Verpflichtungen erbringen, im Sinne des Urteils vom 24. Juli 2003, Altmark Trans und Regierungspräsidium Magdeburg (C‑280/00, EU:C:2003:415), anzusehen ist, es sei denn, das vorlegende Gericht stellt fest, dass die eine oder die andere Dienstleistung von allgemeinem Interesse im Elektrizitätssektor die vier in den </a:t>
            </a:r>
            <a:r>
              <a:rPr lang="de-DE" sz="1250" dirty="0" err="1"/>
              <a:t>Rn</a:t>
            </a:r>
            <a:r>
              <a:rPr lang="de-DE" sz="1250" dirty="0"/>
              <a:t>. 88 bis 93 dieses Urteils niedergelegten Voraussetzungen tatsächlich erfüllt.</a:t>
            </a:r>
          </a:p>
          <a:p>
            <a:pPr marL="1069975" lvl="1" indent="-755650">
              <a:buFont typeface="+mj-lt"/>
              <a:buAutoNum type="arabicPeriod"/>
            </a:pPr>
            <a:r>
              <a:rPr lang="de-DE" sz="1250" dirty="0"/>
              <a:t>Art. 107 Abs. 1 AEUV ist dahin auszulegen, dass eine staatliche Maßnahme wie die Regelung über Dienstleistungen von allgemeinem Interesse im Elektrizitätssektor den Wettbewerb verfälscht oder zu verfälschen droht.</a:t>
            </a:r>
          </a:p>
        </p:txBody>
      </p:sp>
    </p:spTree>
    <p:extLst>
      <p:ext uri="{BB962C8B-B14F-4D97-AF65-F5344CB8AC3E}">
        <p14:creationId xmlns:p14="http://schemas.microsoft.com/office/powerpoint/2010/main" val="4204104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CF3AFC6C-B20A-2F49-BB2C-5E0A0C8392BB}"/>
              </a:ext>
            </a:extLst>
          </p:cNvPr>
          <p:cNvSpPr>
            <a:spLocks noGrp="1"/>
          </p:cNvSpPr>
          <p:nvPr>
            <p:ph type="title"/>
          </p:nvPr>
        </p:nvSpPr>
        <p:spPr>
          <a:xfrm>
            <a:off x="457200" y="205978"/>
            <a:ext cx="8229600" cy="857250"/>
          </a:xfrm>
        </p:spPr>
        <p:txBody>
          <a:bodyPr/>
          <a:lstStyle/>
          <a:p>
            <a:endParaRPr lang="de-DE"/>
          </a:p>
        </p:txBody>
      </p:sp>
      <p:sp>
        <p:nvSpPr>
          <p:cNvPr id="3" name="Textfeld 2">
            <a:extLst>
              <a:ext uri="{FF2B5EF4-FFF2-40B4-BE49-F238E27FC236}">
                <a16:creationId xmlns:a16="http://schemas.microsoft.com/office/drawing/2014/main" xmlns="" id="{89EDF834-2AE9-3244-9B1E-DC926F279737}"/>
              </a:ext>
            </a:extLst>
          </p:cNvPr>
          <p:cNvSpPr txBox="1"/>
          <p:nvPr/>
        </p:nvSpPr>
        <p:spPr>
          <a:xfrm>
            <a:off x="427512" y="33646"/>
            <a:ext cx="8259288" cy="5047536"/>
          </a:xfrm>
          <a:prstGeom prst="rect">
            <a:avLst/>
          </a:prstGeom>
          <a:noFill/>
        </p:spPr>
        <p:txBody>
          <a:bodyPr wrap="square" rtlCol="0">
            <a:spAutoFit/>
          </a:bodyPr>
          <a:lstStyle/>
          <a:p>
            <a:pPr marL="342900" indent="-342900">
              <a:buFont typeface="+mj-lt"/>
              <a:buAutoNum type="arabicPeriod" startAt="2"/>
            </a:pPr>
            <a:r>
              <a:rPr lang="de-DE" i="1" dirty="0"/>
              <a:t>Elektrizitätsbinnenmarktrichtlinie</a:t>
            </a:r>
          </a:p>
          <a:p>
            <a:pPr marL="285750" indent="-285750">
              <a:buFont typeface="Arial" panose="020B0604020202020204" pitchFamily="34" charset="0"/>
              <a:buChar char="•"/>
            </a:pPr>
            <a:r>
              <a:rPr lang="de-DE" dirty="0"/>
              <a:t>Urteil v. 17. Oktober 2019 – C-31/18 (</a:t>
            </a:r>
            <a:r>
              <a:rPr lang="de-DE" dirty="0" err="1"/>
              <a:t>Elektrorazpredelenie</a:t>
            </a:r>
            <a:r>
              <a:rPr lang="de-DE" dirty="0"/>
              <a:t> </a:t>
            </a:r>
            <a:r>
              <a:rPr lang="de-DE" dirty="0" err="1"/>
              <a:t>Yug</a:t>
            </a:r>
            <a:r>
              <a:rPr lang="de-DE" dirty="0"/>
              <a:t>)</a:t>
            </a:r>
          </a:p>
          <a:p>
            <a:pPr marL="1069975" indent="-755650">
              <a:buFont typeface="+mj-lt"/>
              <a:buAutoNum type="arabicPeriod"/>
            </a:pPr>
            <a:r>
              <a:rPr lang="de-DE" sz="1100" dirty="0"/>
              <a:t>Art. 2 Nrn. 3 und 5 der Richtlinie 2009/72/EG des Europäischen Parlaments und des Rates vom 13. Juli 2009 über gemeinsame Vorschriften für den Elektrizitätsbinnenmarkt und zur Aufhebung der Richtlinie 2003/54/EG ist dahin auszulegen, dass</a:t>
            </a:r>
          </a:p>
          <a:p>
            <a:pPr marL="1527175" lvl="2" indent="-457200">
              <a:buFont typeface="Symbol" pitchFamily="2" charset="2"/>
              <a:buChar char="-"/>
            </a:pPr>
            <a:r>
              <a:rPr lang="de-DE" sz="1100" dirty="0"/>
              <a:t>er einer nationalen Regelung wie der im Ausgangsverfahren in Rede stehenden, die vorsieht, dass die Transformation der elektrischen Spannung, um den Übergang von Hochspannung auf Mittelspannung zu ermöglichen, zur Tätigkeit eines Elektrizitätsübertragungsnetzes gehört, nicht entgegensteht,</a:t>
            </a:r>
          </a:p>
          <a:p>
            <a:pPr marL="1527175" lvl="2" indent="-457200">
              <a:buFont typeface="Symbol" pitchFamily="2" charset="2"/>
              <a:buChar char="-"/>
            </a:pPr>
            <a:r>
              <a:rPr lang="de-DE" sz="1100" dirty="0"/>
              <a:t>er hingegen einer solchen </a:t>
            </a:r>
            <a:r>
              <a:rPr lang="de-DE" sz="1100" u="sng" dirty="0"/>
              <a:t>Regelung entgegensteht, die die Begriffe Elektrizitätsübertragungs- und Elektrizitätsverteilernetz unter Bezugnahme nicht nur auf das Kriterium der Spannungsebene, sondern auch auf das des Eigentums an den für die Ausübung der Tätigkeiten der Übertragung bzw. der Verteilung verwendeten Vermögensgegenstände definiert</a:t>
            </a:r>
            <a:r>
              <a:rPr lang="de-DE" sz="1100" dirty="0"/>
              <a:t>.</a:t>
            </a:r>
          </a:p>
          <a:p>
            <a:pPr marL="1069975" indent="-755650"/>
            <a:r>
              <a:rPr lang="de-DE" sz="1100" dirty="0"/>
              <a:t>	Diese Auslegung lässt jedoch zum einen die Anwendung von Art. 17 Abs. 1 Buchst. a der genannten Richtlinie unberührt, wonach der unabhängige Übertragungsnetzbetreiber Eigentümer dieses Netzes sein muss, und zum anderen das Recht der Mitgliedstaaten, dem Verteilernetzbetreiber die Verpflichtung aufzuerlegen, dass er Eigentümer dieses Netzes sein muss, sofern – was zu prüfen Sache des vorlegenden Gerichts ist – diese Voraussetzung die Erreichung der mit dieser Richtlinie verfolgten Ziele nicht beeinträchtigt, indem sie beispielsweise bewirkt, dass ein solches Netz von der Verpflichtung ausgenommen wird, den Regeln zu entsprechen, die nach der Richtlinie für dieses Netz gelten.</a:t>
            </a:r>
          </a:p>
          <a:p>
            <a:pPr marL="1069975" indent="-755650">
              <a:buFont typeface="+mj-lt"/>
              <a:buAutoNum type="arabicPeriod" startAt="2"/>
            </a:pPr>
            <a:r>
              <a:rPr lang="de-DE" sz="1100" dirty="0"/>
              <a:t>Die Richtlinie 2009/72, insbesondere Art. 2 Nrn. 3 bis 6 und Art. 32 Abs. 1, ist dahin auszulegen, dass ein Nutzer, der auf der Ebene einer Mittelspannungsanlage an das Elektrizitätsnetz angeschlossen ist, nicht zwingend als </a:t>
            </a:r>
            <a:r>
              <a:rPr lang="de-DE" sz="1100" u="sng" dirty="0"/>
              <a:t>Kunde</a:t>
            </a:r>
            <a:r>
              <a:rPr lang="de-DE" sz="1100" dirty="0"/>
              <a:t> des Elektrizitätsverteilernetzbetreibers anzusehen ist, der Inhaber einer ausschließlichen Lizenz für die Verteilung von Elektrizität in dem betreffenden Gebiet ist, unabhängig von den vertraglichen Beziehungen zwischen diesem Nutzer und dem Betreiber des Elektrizitätsübertragungsnetzes, da ein solcher Nutzer als Kunde des Elektrizitätsübertragungsnetzes angesehen werden kann, wenn er an eine Mittelspannungsanlage angeschlossen ist, die – was zu prüfen Sache des vorlegenden Gerichts ist – Teil eines Umspannwerks ist, dessen Tätigkeit der Transformation elektrischer Spannung zur Ermöglichung des Übergangs von Hoch- auf Mittelspannung zur Tätigkeit dieses Netzes gehört.</a:t>
            </a:r>
          </a:p>
        </p:txBody>
      </p:sp>
    </p:spTree>
    <p:extLst>
      <p:ext uri="{BB962C8B-B14F-4D97-AF65-F5344CB8AC3E}">
        <p14:creationId xmlns:p14="http://schemas.microsoft.com/office/powerpoint/2010/main" val="3654193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1D5EDB1C-08BF-E546-8C8A-964BB41B1505}"/>
              </a:ext>
            </a:extLst>
          </p:cNvPr>
          <p:cNvSpPr>
            <a:spLocks noGrp="1"/>
          </p:cNvSpPr>
          <p:nvPr>
            <p:ph type="title"/>
          </p:nvPr>
        </p:nvSpPr>
        <p:spPr>
          <a:xfrm>
            <a:off x="457200" y="205978"/>
            <a:ext cx="8229600" cy="857250"/>
          </a:xfrm>
        </p:spPr>
        <p:txBody>
          <a:bodyPr/>
          <a:lstStyle/>
          <a:p>
            <a:endParaRPr lang="de-DE"/>
          </a:p>
        </p:txBody>
      </p:sp>
      <p:sp>
        <p:nvSpPr>
          <p:cNvPr id="3" name="Textfeld 2">
            <a:extLst>
              <a:ext uri="{FF2B5EF4-FFF2-40B4-BE49-F238E27FC236}">
                <a16:creationId xmlns:a16="http://schemas.microsoft.com/office/drawing/2014/main" xmlns="" id="{6920D13D-8397-CA4F-BC0C-A197024BF1AF}"/>
              </a:ext>
            </a:extLst>
          </p:cNvPr>
          <p:cNvSpPr txBox="1"/>
          <p:nvPr/>
        </p:nvSpPr>
        <p:spPr>
          <a:xfrm>
            <a:off x="486888" y="958632"/>
            <a:ext cx="8027720" cy="3600986"/>
          </a:xfrm>
          <a:prstGeom prst="rect">
            <a:avLst/>
          </a:prstGeom>
          <a:noFill/>
        </p:spPr>
        <p:txBody>
          <a:bodyPr wrap="square" rtlCol="0">
            <a:spAutoFit/>
          </a:bodyPr>
          <a:lstStyle/>
          <a:p>
            <a:pPr marL="285750" indent="-285750">
              <a:buFont typeface="Arial" panose="020B0604020202020204" pitchFamily="34" charset="0"/>
              <a:buChar char="•"/>
            </a:pPr>
            <a:r>
              <a:rPr lang="de-DE" dirty="0"/>
              <a:t>Urteil v. 7. November 2019 - C‑80/18 bis C‑83/18 (UNESA)</a:t>
            </a:r>
          </a:p>
          <a:p>
            <a:pPr marL="1069975" lvl="1" indent="-755650">
              <a:buFont typeface="+mj-lt"/>
              <a:buAutoNum type="arabicPeriod"/>
            </a:pPr>
            <a:r>
              <a:rPr lang="de-DE" sz="1400" dirty="0"/>
              <a:t>Das Diskriminierungsverbot des Art. 3 Abs. 1 der Richtlinie 2009/72/EG des Europäischen Parlaments und des Rates vom 13. Juli 2009 über gemeinsame Vorschriften für den Elektrizitätsbinnenmarkt und zur Aufhebung der Richtlinie 2003/54/EG ist dahin auszulegen, dass es einer </a:t>
            </a:r>
            <a:r>
              <a:rPr lang="de-DE" sz="1400" u="sng" dirty="0"/>
              <a:t>nationalen Regelung nicht entgegensteht, mit der Steuern auf den Anfall und die Lagerung abgebrannter Brennelemente und nuklearer Abfälle</a:t>
            </a:r>
            <a:r>
              <a:rPr lang="de-DE" sz="1400" dirty="0"/>
              <a:t> wie die in den Ausgangsverfahren streitgegenständlichen Kernenergiesteuern </a:t>
            </a:r>
            <a:r>
              <a:rPr lang="de-DE" sz="1400" u="sng" dirty="0"/>
              <a:t>eingeführt werden, die ausschließlich von Erzeugern von Strom aus Kernkraft erhoben werden und deren Hauptzweck nicht im Schutz der Umwelt besteht, sondern darin, die Einnahmen im Finanzsystem des Stromsektors zu erhöhen</a:t>
            </a:r>
            <a:r>
              <a:rPr lang="de-DE" sz="1400" dirty="0"/>
              <a:t>.</a:t>
            </a:r>
          </a:p>
          <a:p>
            <a:pPr marL="1069975" lvl="1" indent="-755650">
              <a:buFont typeface="+mj-lt"/>
              <a:buAutoNum type="arabicPeriod"/>
            </a:pPr>
            <a:r>
              <a:rPr lang="de-DE" sz="1400" dirty="0"/>
              <a:t>Art. 3 Abs. 2 der Richtlinie 2009/72 ist dahin auszulegen, dass er nationalen Rechtsvorschriften wie den in den Ausgangsverfahren streitgegenständlichen nicht entgegensteht, wenn das Umweltschutzziel und die charakteristischen Merkmale der Umweltschutzabgaben in dem Teil dieser Rechtsvorschriften, der Regelungswirkung hat, nicht konkretisiert sind.</a:t>
            </a:r>
          </a:p>
        </p:txBody>
      </p:sp>
    </p:spTree>
    <p:extLst>
      <p:ext uri="{BB962C8B-B14F-4D97-AF65-F5344CB8AC3E}">
        <p14:creationId xmlns:p14="http://schemas.microsoft.com/office/powerpoint/2010/main" val="757922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DE9C9F65-CD17-AA46-A8B4-54A51F1CE483}"/>
              </a:ext>
            </a:extLst>
          </p:cNvPr>
          <p:cNvSpPr>
            <a:spLocks noGrp="1"/>
          </p:cNvSpPr>
          <p:nvPr>
            <p:ph type="title"/>
          </p:nvPr>
        </p:nvSpPr>
        <p:spPr>
          <a:xfrm>
            <a:off x="457200" y="205978"/>
            <a:ext cx="8229600" cy="857250"/>
          </a:xfrm>
        </p:spPr>
        <p:txBody>
          <a:bodyPr/>
          <a:lstStyle/>
          <a:p>
            <a:endParaRPr lang="de-DE"/>
          </a:p>
        </p:txBody>
      </p:sp>
      <p:sp>
        <p:nvSpPr>
          <p:cNvPr id="4" name="Textfeld 3">
            <a:extLst>
              <a:ext uri="{FF2B5EF4-FFF2-40B4-BE49-F238E27FC236}">
                <a16:creationId xmlns:a16="http://schemas.microsoft.com/office/drawing/2014/main" xmlns="" id="{9A01E5F3-753C-9B43-9249-ECE49169C58D}"/>
              </a:ext>
            </a:extLst>
          </p:cNvPr>
          <p:cNvSpPr txBox="1"/>
          <p:nvPr/>
        </p:nvSpPr>
        <p:spPr>
          <a:xfrm>
            <a:off x="457200" y="222653"/>
            <a:ext cx="8229600" cy="4739759"/>
          </a:xfrm>
          <a:prstGeom prst="rect">
            <a:avLst/>
          </a:prstGeom>
          <a:noFill/>
        </p:spPr>
        <p:txBody>
          <a:bodyPr wrap="square" rtlCol="0">
            <a:spAutoFit/>
          </a:bodyPr>
          <a:lstStyle/>
          <a:p>
            <a:pPr marL="285750" indent="-285750">
              <a:buFont typeface="Arial" panose="020B0604020202020204" pitchFamily="34" charset="0"/>
              <a:buChar char="•"/>
            </a:pPr>
            <a:r>
              <a:rPr lang="de-DE" dirty="0"/>
              <a:t>Urteil v. 28. November 2019 - C‑262/17, C‑263/17 und C‑273/17 (Solvay </a:t>
            </a:r>
            <a:r>
              <a:rPr lang="de-DE" dirty="0" err="1"/>
              <a:t>Chimica</a:t>
            </a:r>
            <a:r>
              <a:rPr lang="de-DE" dirty="0"/>
              <a:t> Italia u.a.)</a:t>
            </a:r>
          </a:p>
          <a:p>
            <a:pPr marL="1069975" indent="-755650">
              <a:buFont typeface="+mj-lt"/>
              <a:buAutoNum type="arabicPeriod"/>
            </a:pPr>
            <a:r>
              <a:rPr lang="de-DE" sz="1400" dirty="0"/>
              <a:t>Art. 2 Nr. 5 und Art. 28 Abs. 1 der Richtlinie 2009/72/EG des Europäischen Parlaments und des Rates vom 13. Juli 2009 über gemeinsame Vorschriften für den Elektrizitätsbinnenmarkt und zur Aufhebung der Richtlinie 2003/54/EG sind dahin auszulegen, dass </a:t>
            </a:r>
            <a:r>
              <a:rPr lang="de-DE" sz="1400" u="sng" dirty="0"/>
              <a:t>Netze</a:t>
            </a:r>
            <a:r>
              <a:rPr lang="de-DE" sz="1400" dirty="0"/>
              <a:t> wie die in den Ausgangsverfahren in Rede stehenden, </a:t>
            </a:r>
            <a:r>
              <a:rPr lang="de-DE" sz="1400" u="sng" dirty="0"/>
              <a:t>die zum Zwecke des Eigenverbrauchs vor Inkrafttreten dieser Richtlinie von einem privaten Rechtsträger errichtet worden sind und betrieben werden, an die eine begrenzte Zahl von Erzeugungs- und Verbrauchseinheiten angeschlossen ist und die ihrerseits mit dem öffentlichen Netz verbunden sind, Verteilernetze</a:t>
            </a:r>
            <a:r>
              <a:rPr lang="de-DE" sz="1400" dirty="0"/>
              <a:t> darstellen, die in den Anwendungsbereich dieser Richtlinie fallen.</a:t>
            </a:r>
          </a:p>
          <a:p>
            <a:pPr marL="1069975" indent="-755650">
              <a:buFont typeface="+mj-lt"/>
              <a:buAutoNum type="arabicPeriod"/>
            </a:pPr>
            <a:r>
              <a:rPr lang="de-DE" sz="1400" dirty="0"/>
              <a:t>Art. 28 der Richtlinie 2009/72 ist dahin auszulegen, dass ein Mitgliedstaat Netze wie die in den Ausgangsverfahren in Rede stehenden, die er als geschlossene Verteilernetze im Sinne des Art. 28 Abs. 1 der Richtlinie eingestuft hat, als solche nur von den Verpflichtungen nach Art. 28 Abs. 2 freistellen kann, unbeschadet dessen, dass diese Netze im Übrigen für andere in dieser Richtlinie, insbesondere in Art. 26 Abs. 4, vorgesehene Ausnahmen in Betracht kommen können, wenn sie die dort festgelegten Voraussetzungen erfüllen, was vom vorlegenden Gericht zu prüfen ist. Auf keinen Fall kann dieser Mitgliedstaat diese Netze in eine andere Kategorie als die der Verteilernetze aufnehmen, um ihnen Freistellungen zu gewähren, die in dieser Richtlinie nicht vorgesehen sind.</a:t>
            </a:r>
          </a:p>
        </p:txBody>
      </p:sp>
    </p:spTree>
    <p:extLst>
      <p:ext uri="{BB962C8B-B14F-4D97-AF65-F5344CB8AC3E}">
        <p14:creationId xmlns:p14="http://schemas.microsoft.com/office/powerpoint/2010/main" val="41547247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D3D0470-1C42-D14D-A66B-9BFC980CB57B}"/>
              </a:ext>
            </a:extLst>
          </p:cNvPr>
          <p:cNvSpPr>
            <a:spLocks noGrp="1"/>
          </p:cNvSpPr>
          <p:nvPr>
            <p:ph type="title"/>
          </p:nvPr>
        </p:nvSpPr>
        <p:spPr>
          <a:xfrm>
            <a:off x="457200" y="205978"/>
            <a:ext cx="8229600" cy="857250"/>
          </a:xfrm>
        </p:spPr>
        <p:txBody>
          <a:bodyPr/>
          <a:lstStyle/>
          <a:p>
            <a:endParaRPr lang="de-DE"/>
          </a:p>
        </p:txBody>
      </p:sp>
      <p:sp>
        <p:nvSpPr>
          <p:cNvPr id="3" name="Textfeld 2">
            <a:extLst>
              <a:ext uri="{FF2B5EF4-FFF2-40B4-BE49-F238E27FC236}">
                <a16:creationId xmlns:a16="http://schemas.microsoft.com/office/drawing/2014/main" xmlns="" id="{6D9DBF2D-7915-B248-A036-FEA97D0BEFF3}"/>
              </a:ext>
            </a:extLst>
          </p:cNvPr>
          <p:cNvSpPr txBox="1"/>
          <p:nvPr/>
        </p:nvSpPr>
        <p:spPr>
          <a:xfrm>
            <a:off x="510641" y="419599"/>
            <a:ext cx="8176159" cy="4401205"/>
          </a:xfrm>
          <a:prstGeom prst="rect">
            <a:avLst/>
          </a:prstGeom>
          <a:noFill/>
        </p:spPr>
        <p:txBody>
          <a:bodyPr wrap="square" rtlCol="0">
            <a:spAutoFit/>
          </a:bodyPr>
          <a:lstStyle/>
          <a:p>
            <a:pPr marL="1069975" lvl="1" indent="-612775">
              <a:buFont typeface="+mj-lt"/>
              <a:buAutoNum type="arabicPeriod" startAt="3"/>
            </a:pPr>
            <a:r>
              <a:rPr lang="de-DE" sz="1400" dirty="0"/>
              <a:t>Art. 32 Abs. 1 der Richtlinie 2009/72 ist dahin auszulegen, dass er einer </a:t>
            </a:r>
            <a:r>
              <a:rPr lang="de-DE" sz="1400" u="sng" dirty="0"/>
              <a:t>nationalen Regelung</a:t>
            </a:r>
            <a:r>
              <a:rPr lang="de-DE" sz="1400" dirty="0"/>
              <a:t> wie der in den Ausgangsverfahren in Rede stehenden </a:t>
            </a:r>
            <a:r>
              <a:rPr lang="de-DE" sz="1400" u="sng" dirty="0"/>
              <a:t>entgegensteht, die vorsieht, dass die geschlossenen Verteilernetze im Sinne des Art. 28 Abs. 1 dieser Richtlinie nicht der Verpflichtung zum Anschluss Dritter unterliegen, sondern nur Dritten Zugang gewähren müssen, die zu der Kategorie von Benutzern gehören, die an dieses Netz angeschlossen werden können, wobei diese Benutzer ein Recht auf Zugang zum öffentlichen Netz haben</a:t>
            </a:r>
            <a:r>
              <a:rPr lang="de-DE" sz="1400" dirty="0"/>
              <a:t>.</a:t>
            </a:r>
          </a:p>
          <a:p>
            <a:pPr marL="1069975" lvl="1" indent="-612775">
              <a:buFont typeface="+mj-lt"/>
              <a:buAutoNum type="arabicPeriod" startAt="3"/>
            </a:pPr>
            <a:r>
              <a:rPr lang="de-DE" sz="1400" dirty="0"/>
              <a:t>Art. 15 Abs. 7 und Art. 37 Abs. 6 Buchst. b der Richtlinie 2009/72 sind dahin auszulegen, dass sie mangels einer objektiven Rechtfertigung einer nationalen </a:t>
            </a:r>
            <a:r>
              <a:rPr lang="de-DE" sz="1400" u="sng" dirty="0"/>
              <a:t>Regelung</a:t>
            </a:r>
            <a:r>
              <a:rPr lang="de-DE" sz="1400" dirty="0"/>
              <a:t> wie der in den Ausgangsverfahren in Rede stehenden </a:t>
            </a:r>
            <a:r>
              <a:rPr lang="de-DE" sz="1400" u="sng" dirty="0"/>
              <a:t>entgegenstehen, die vorsieht, dass die Beiträge, die für die Inanspruchnahme von Kapazitäten durch die Benutzer eines geschlossenen Verteilernetzes anfallen, auf der Grundlage des mit diesem Netz durch jeden seiner Benutzer über seinen Anschlusspunkt zu diesem Netz gehandelten Stroms berechnet werden, wenn festgestellt wird, dass die Benutzer eines geschlossenen Verteilernetzes sich nicht in der gleichen Lage befinden wie die anderen Benutzer des öffentlichen Netzes, und der Dienstleister für die Inanspruchnahme von Kapazitäten eines öffentlichen Netzes begrenzte Kosten im Hinblick auf diese Benutzer eines geschlossenen Verteilernetzes trägt</a:t>
            </a:r>
            <a:r>
              <a:rPr lang="de-DE" sz="1400" dirty="0"/>
              <a:t>; dies zu prüfen ist Sache des vorlegenden Gerichts.</a:t>
            </a:r>
          </a:p>
          <a:p>
            <a:endParaRPr lang="de-DE" sz="1400" dirty="0"/>
          </a:p>
        </p:txBody>
      </p:sp>
    </p:spTree>
    <p:extLst>
      <p:ext uri="{BB962C8B-B14F-4D97-AF65-F5344CB8AC3E}">
        <p14:creationId xmlns:p14="http://schemas.microsoft.com/office/powerpoint/2010/main" val="14987407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B7040247-6A21-D54C-9FDF-86F138876ABA}"/>
              </a:ext>
            </a:extLst>
          </p:cNvPr>
          <p:cNvSpPr>
            <a:spLocks noGrp="1"/>
          </p:cNvSpPr>
          <p:nvPr>
            <p:ph type="title"/>
          </p:nvPr>
        </p:nvSpPr>
        <p:spPr>
          <a:xfrm>
            <a:off x="457200" y="205978"/>
            <a:ext cx="8229600" cy="857250"/>
          </a:xfrm>
        </p:spPr>
        <p:txBody>
          <a:bodyPr/>
          <a:lstStyle/>
          <a:p>
            <a:endParaRPr lang="de-DE"/>
          </a:p>
        </p:txBody>
      </p:sp>
      <p:sp>
        <p:nvSpPr>
          <p:cNvPr id="3" name="Textfeld 2">
            <a:extLst>
              <a:ext uri="{FF2B5EF4-FFF2-40B4-BE49-F238E27FC236}">
                <a16:creationId xmlns:a16="http://schemas.microsoft.com/office/drawing/2014/main" xmlns="" id="{0F8A3B24-33A3-1145-A6A3-7E26817A0979}"/>
              </a:ext>
            </a:extLst>
          </p:cNvPr>
          <p:cNvSpPr txBox="1"/>
          <p:nvPr/>
        </p:nvSpPr>
        <p:spPr>
          <a:xfrm>
            <a:off x="457201" y="1270660"/>
            <a:ext cx="8229600" cy="2616101"/>
          </a:xfrm>
          <a:prstGeom prst="rect">
            <a:avLst/>
          </a:prstGeom>
          <a:noFill/>
        </p:spPr>
        <p:txBody>
          <a:bodyPr wrap="square" rtlCol="0">
            <a:spAutoFit/>
          </a:bodyPr>
          <a:lstStyle/>
          <a:p>
            <a:pPr marL="342900" indent="-342900">
              <a:buFont typeface="+mj-lt"/>
              <a:buAutoNum type="arabicPeriod" startAt="3"/>
            </a:pPr>
            <a:r>
              <a:rPr lang="de-DE" i="1" dirty="0"/>
              <a:t>Umweltenergie- und Klimaschutzrecht</a:t>
            </a:r>
          </a:p>
          <a:p>
            <a:pPr marL="285750" indent="-285750">
              <a:buFont typeface="Arial" panose="020B0604020202020204" pitchFamily="34" charset="0"/>
              <a:buChar char="•"/>
            </a:pPr>
            <a:r>
              <a:rPr lang="de-DE" dirty="0"/>
              <a:t>Urteil v. 2. Mai 2019 - C‑294/18 (</a:t>
            </a:r>
            <a:r>
              <a:rPr lang="de-DE" dirty="0" err="1"/>
              <a:t>Oulun</a:t>
            </a:r>
            <a:r>
              <a:rPr lang="de-DE" dirty="0"/>
              <a:t> </a:t>
            </a:r>
            <a:r>
              <a:rPr lang="de-DE" dirty="0" err="1"/>
              <a:t>Sähkönmyynti</a:t>
            </a:r>
            <a:r>
              <a:rPr lang="de-DE" dirty="0"/>
              <a:t>)</a:t>
            </a:r>
          </a:p>
          <a:p>
            <a:pPr marL="314325" lvl="1"/>
            <a:r>
              <a:rPr lang="de-DE" sz="1600" dirty="0"/>
              <a:t>Art. 11 Abs. 1 der Richtlinie 2012/27/EU des Europäischen Parlaments und des Rates vom 25. Oktober 2012 zur Energieeffizienz, zur Änderung der Richtlinien 2009/125/EG und 2010/30/EU und zur Aufhebung der Richtlinien 2004/8/EG und 2006/32/EG ist dahin auszulegen, dass er einem </a:t>
            </a:r>
            <a:r>
              <a:rPr lang="de-DE" sz="1600" u="sng" dirty="0"/>
              <a:t>Preisnachlass auf die Stromgrundgebühr, den ein Stromeinzelhandelsunternehmen nur den Endkunden gewährt, die sich für die Zustellung der Abrechnung auf elektronischem Wege entschieden haben, unter Umständen wie den im Ausgangsverfahren in Rede stehenden nicht entgegensteht</a:t>
            </a:r>
            <a:r>
              <a:rPr lang="de-DE" sz="1600" dirty="0"/>
              <a:t>.</a:t>
            </a:r>
          </a:p>
        </p:txBody>
      </p:sp>
    </p:spTree>
    <p:extLst>
      <p:ext uri="{BB962C8B-B14F-4D97-AF65-F5344CB8AC3E}">
        <p14:creationId xmlns:p14="http://schemas.microsoft.com/office/powerpoint/2010/main" val="29840627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27312FCA-3EDB-884D-AE3E-FF4F6553AA7C}"/>
              </a:ext>
            </a:extLst>
          </p:cNvPr>
          <p:cNvSpPr>
            <a:spLocks noGrp="1"/>
          </p:cNvSpPr>
          <p:nvPr>
            <p:ph type="title"/>
          </p:nvPr>
        </p:nvSpPr>
        <p:spPr>
          <a:xfrm>
            <a:off x="457200" y="205978"/>
            <a:ext cx="8229600" cy="857250"/>
          </a:xfrm>
        </p:spPr>
        <p:txBody>
          <a:bodyPr/>
          <a:lstStyle/>
          <a:p>
            <a:endParaRPr lang="de-DE" dirty="0"/>
          </a:p>
        </p:txBody>
      </p:sp>
      <p:sp>
        <p:nvSpPr>
          <p:cNvPr id="3" name="Textfeld 2">
            <a:extLst>
              <a:ext uri="{FF2B5EF4-FFF2-40B4-BE49-F238E27FC236}">
                <a16:creationId xmlns:a16="http://schemas.microsoft.com/office/drawing/2014/main" xmlns="" id="{03383729-BDE8-1544-A9C5-49A95C70BA0D}"/>
              </a:ext>
            </a:extLst>
          </p:cNvPr>
          <p:cNvSpPr txBox="1"/>
          <p:nvPr/>
        </p:nvSpPr>
        <p:spPr>
          <a:xfrm>
            <a:off x="457200" y="33432"/>
            <a:ext cx="8229600" cy="4955203"/>
          </a:xfrm>
          <a:prstGeom prst="rect">
            <a:avLst/>
          </a:prstGeom>
          <a:noFill/>
        </p:spPr>
        <p:txBody>
          <a:bodyPr wrap="square" rtlCol="0">
            <a:spAutoFit/>
          </a:bodyPr>
          <a:lstStyle/>
          <a:p>
            <a:pPr marL="285750" indent="-285750">
              <a:buFont typeface="Arial" panose="020B0604020202020204" pitchFamily="34" charset="0"/>
              <a:buChar char="•"/>
            </a:pPr>
            <a:r>
              <a:rPr lang="de-DE" sz="1700" dirty="0"/>
              <a:t>Urteil v. 20. Juni 2019 – C-682/17 (</a:t>
            </a:r>
            <a:r>
              <a:rPr lang="de-DE" sz="1700" dirty="0" err="1"/>
              <a:t>ExxonMobil</a:t>
            </a:r>
            <a:r>
              <a:rPr lang="de-DE" sz="1700" dirty="0"/>
              <a:t> </a:t>
            </a:r>
            <a:r>
              <a:rPr lang="de-DE" sz="1700" dirty="0" err="1"/>
              <a:t>Production</a:t>
            </a:r>
            <a:r>
              <a:rPr lang="de-DE" sz="1700" dirty="0"/>
              <a:t> Deutschland GmbH)</a:t>
            </a:r>
          </a:p>
          <a:p>
            <a:pPr marL="1069975" lvl="1" indent="-755650">
              <a:buFont typeface="+mj-lt"/>
              <a:buAutoNum type="arabicPeriod"/>
            </a:pPr>
            <a:r>
              <a:rPr lang="de-DE" sz="1300" dirty="0"/>
              <a:t>Art. 3 Buchst. </a:t>
            </a:r>
            <a:r>
              <a:rPr lang="de-DE" sz="1300" dirty="0" err="1"/>
              <a:t>u</a:t>
            </a:r>
            <a:r>
              <a:rPr lang="de-DE" sz="1300" dirty="0"/>
              <a:t> der Richtlinie 2003/87/EG des Europäischen Parlaments und des Rates vom 13. Oktober 2003 über ein System für den Handel mit Treibhausgasemissionszertifikaten in der Gemeinschaft und zur Änderung der Richtlinie 96/61/EG des Rates in der durch die Richtlinie 2009/29/EG des Europäischen Parlaments und des Rates vom 23. April 2009 geänderten Fassung ist dahin auszulegen, dass eine </a:t>
            </a:r>
            <a:r>
              <a:rPr lang="de-DE" sz="1300" u="sng" dirty="0"/>
              <a:t>Anlage</a:t>
            </a:r>
            <a:r>
              <a:rPr lang="de-DE" sz="1300" dirty="0"/>
              <a:t> wie die im Ausgangsverfahren in Rede stehende, </a:t>
            </a:r>
            <a:r>
              <a:rPr lang="de-DE" sz="1300" u="sng" dirty="0"/>
              <a:t>die im Rahmen ihrer Tätigkeit der „Verbrennung von Brennstoffen in Anlagen mit einer Gesamtfeuerungswärmeleistung von über 20 [Megawatt (MW)]“</a:t>
            </a:r>
            <a:r>
              <a:rPr lang="de-DE" sz="1300" dirty="0"/>
              <a:t> im Sinne des Anhangs I dieser Richtlinie </a:t>
            </a:r>
            <a:r>
              <a:rPr lang="de-DE" sz="1300" u="sng" dirty="0"/>
              <a:t>Strom hauptsächlich für ihren Eigenbedarf erzeugt, als „Stromerzeuger“ im Sinne dieser Bestimmung anzusehen ist, wenn in ihr zum einen zugleich eine Tätigkeit der Herstellung eines Produkts stattfindet, die nicht unter diesen Anhang fällt, und sie zum anderen kontinuierlich einen, wenn auch geringen, Teil des erzeugten Stroms gegen Entgelt in das öffentliche Stromnetz einspeist, an das sie aus technischen Gründen jederzeit angeschlossen sein muss</a:t>
            </a:r>
            <a:r>
              <a:rPr lang="de-DE" sz="1300" dirty="0"/>
              <a:t>.</a:t>
            </a:r>
          </a:p>
          <a:p>
            <a:pPr marL="1069975" lvl="1" indent="-755650">
              <a:buFont typeface="+mj-lt"/>
              <a:buAutoNum type="arabicPeriod"/>
            </a:pPr>
            <a:r>
              <a:rPr lang="de-DE" sz="1300" dirty="0"/>
              <a:t>Art. 3 Buchst. c des Beschlusses 2011/278/EU der Kommission vom 27. April 2011 zur Festlegung EU-weiter Übergangsvorschriften zur Harmonisierung der kostenlosen Zuteilung von Emissionszertifikaten gemäß Artikel 10a der Richtlinie 2003/87 ist dahin auszulegen, dass eine Anlage wie die im Ausgangsverfahren in Rede stehende als „Stromerzeuger“ im Sinne des Art. 3 Buchst. </a:t>
            </a:r>
            <a:r>
              <a:rPr lang="de-DE" sz="1300" dirty="0" err="1"/>
              <a:t>u</a:t>
            </a:r>
            <a:r>
              <a:rPr lang="de-DE" sz="1300" dirty="0"/>
              <a:t> der Richtlinie 2003/87 </a:t>
            </a:r>
            <a:r>
              <a:rPr lang="de-DE" sz="1300" u="sng" dirty="0"/>
              <a:t>keinen Anspruch auf kostenlose Zuteilung von Emissionszertifikaten für die Wärme </a:t>
            </a:r>
            <a:r>
              <a:rPr lang="de-DE" sz="1300" dirty="0"/>
              <a:t>hat, die im Rahmen ihrer Tätigkeit der „Verbrennung von Brennstoffen in Anlagen mit einer Gesamtfeuerungswärmeleistung von über 20 MW“ im Sinne des Anhangs I dieser Richtlinie erzeugt wird, </a:t>
            </a:r>
            <a:r>
              <a:rPr lang="de-DE" sz="1300" u="sng" dirty="0"/>
              <a:t>wenn diese Wärme für andere Zwecke als zur Stromerzeugung verbraucht wird</a:t>
            </a:r>
            <a:r>
              <a:rPr lang="de-DE" sz="1300" dirty="0"/>
              <a:t>, da eine solche Anlage die in Art. 10a Abs. 4 und 8 der Richtlinie 2003/87 vorgesehenen Voraussetzungen nicht erfüllt.</a:t>
            </a:r>
          </a:p>
        </p:txBody>
      </p:sp>
    </p:spTree>
    <p:extLst>
      <p:ext uri="{BB962C8B-B14F-4D97-AF65-F5344CB8AC3E}">
        <p14:creationId xmlns:p14="http://schemas.microsoft.com/office/powerpoint/2010/main" val="4253522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E21EEBCB-1E25-AB45-B6A5-5FB8F1E7E673}"/>
              </a:ext>
            </a:extLst>
          </p:cNvPr>
          <p:cNvSpPr>
            <a:spLocks noGrp="1"/>
          </p:cNvSpPr>
          <p:nvPr>
            <p:ph type="title"/>
          </p:nvPr>
        </p:nvSpPr>
        <p:spPr>
          <a:xfrm>
            <a:off x="457200" y="205978"/>
            <a:ext cx="8229600" cy="857250"/>
          </a:xfrm>
        </p:spPr>
        <p:txBody>
          <a:bodyPr/>
          <a:lstStyle/>
          <a:p>
            <a:r>
              <a:rPr lang="de-DE" b="1" dirty="0"/>
              <a:t>I. </a:t>
            </a:r>
            <a:r>
              <a:rPr lang="de-DE" b="1" dirty="0">
                <a:latin typeface="+mn-lt"/>
              </a:rPr>
              <a:t>Rechtsetzung</a:t>
            </a:r>
          </a:p>
        </p:txBody>
      </p:sp>
      <p:sp>
        <p:nvSpPr>
          <p:cNvPr id="3" name="Textfeld 2">
            <a:extLst>
              <a:ext uri="{FF2B5EF4-FFF2-40B4-BE49-F238E27FC236}">
                <a16:creationId xmlns:a16="http://schemas.microsoft.com/office/drawing/2014/main" xmlns="" id="{1F1B0683-DB87-CE43-B1CD-3FABAE21B8D5}"/>
              </a:ext>
            </a:extLst>
          </p:cNvPr>
          <p:cNvSpPr txBox="1"/>
          <p:nvPr/>
        </p:nvSpPr>
        <p:spPr>
          <a:xfrm>
            <a:off x="457201" y="889461"/>
            <a:ext cx="8229600" cy="3724096"/>
          </a:xfrm>
          <a:prstGeom prst="rect">
            <a:avLst/>
          </a:prstGeom>
          <a:noFill/>
        </p:spPr>
        <p:txBody>
          <a:bodyPr wrap="square" rtlCol="0">
            <a:spAutoFit/>
          </a:bodyPr>
          <a:lstStyle/>
          <a:p>
            <a:pPr marL="342900" indent="-342900">
              <a:buFont typeface="+mj-lt"/>
              <a:buAutoNum type="arabicPeriod"/>
            </a:pPr>
            <a:r>
              <a:rPr lang="de-DE" i="1" dirty="0"/>
              <a:t>Verordnung (EU) 2018/1999 des Europäischen Parlaments und des Rates vom 11. Dezember 2018 über das </a:t>
            </a:r>
            <a:r>
              <a:rPr lang="de-DE" i="1" dirty="0" err="1"/>
              <a:t>Governance</a:t>
            </a:r>
            <a:r>
              <a:rPr lang="de-DE" i="1" dirty="0"/>
              <a:t>-System für die Energieunion und für den Klimaschutz</a:t>
            </a:r>
          </a:p>
          <a:p>
            <a:pPr marL="285750" indent="-285750">
              <a:buFont typeface="Arial" panose="020B0604020202020204" pitchFamily="34" charset="0"/>
              <a:buChar char="•"/>
            </a:pPr>
            <a:r>
              <a:rPr lang="de-DE" dirty="0"/>
              <a:t>Zwecke, Art. 1 Abs. 1</a:t>
            </a:r>
          </a:p>
          <a:p>
            <a:pPr marL="1069975" lvl="1" indent="-612775">
              <a:buFont typeface="Courier New" panose="02070309020205020404" pitchFamily="49" charset="0"/>
              <a:buChar char="o"/>
            </a:pPr>
            <a:r>
              <a:rPr lang="de-DE" sz="1600" dirty="0"/>
              <a:t>Erreichung der Klimaziele</a:t>
            </a:r>
          </a:p>
          <a:p>
            <a:pPr marL="1069975" lvl="1" indent="-612775">
              <a:buFont typeface="Courier New" panose="02070309020205020404" pitchFamily="49" charset="0"/>
              <a:buChar char="o"/>
            </a:pPr>
            <a:r>
              <a:rPr lang="de-DE" sz="1600" dirty="0"/>
              <a:t>Kooperation der Mitgliedstaaten</a:t>
            </a:r>
          </a:p>
          <a:p>
            <a:pPr marL="1069975" lvl="1" indent="-612775">
              <a:buFont typeface="Courier New" panose="02070309020205020404" pitchFamily="49" charset="0"/>
              <a:buChar char="o"/>
            </a:pPr>
            <a:r>
              <a:rPr lang="de-DE" sz="1600" dirty="0"/>
              <a:t>Rechtssicherheit und Wirtschaftsentwicklung</a:t>
            </a:r>
          </a:p>
          <a:p>
            <a:pPr marL="285750" indent="-285750">
              <a:buFont typeface="Arial" panose="020B0604020202020204" pitchFamily="34" charset="0"/>
              <a:buChar char="•"/>
            </a:pPr>
            <a:r>
              <a:rPr lang="de-DE" dirty="0"/>
              <a:t>fünf Dimensionen der Energieunion, Art. 1 Abs. 2</a:t>
            </a:r>
          </a:p>
          <a:p>
            <a:pPr marL="1069975" lvl="1" indent="-612775">
              <a:buFont typeface="Courier New" panose="02070309020205020404" pitchFamily="49" charset="0"/>
              <a:buChar char="o"/>
            </a:pPr>
            <a:r>
              <a:rPr lang="de-DE" sz="1600" dirty="0"/>
              <a:t>Sicherheit der Energieversorgung</a:t>
            </a:r>
          </a:p>
          <a:p>
            <a:pPr marL="1069975" lvl="1" indent="-612775">
              <a:buFont typeface="Courier New" panose="02070309020205020404" pitchFamily="49" charset="0"/>
              <a:buChar char="o"/>
            </a:pPr>
            <a:r>
              <a:rPr lang="de-DE" sz="1600" dirty="0"/>
              <a:t>Energiebinnenmarkt</a:t>
            </a:r>
          </a:p>
          <a:p>
            <a:pPr marL="1069975" lvl="1" indent="-612775">
              <a:buFont typeface="Courier New" panose="02070309020205020404" pitchFamily="49" charset="0"/>
              <a:buChar char="o"/>
            </a:pPr>
            <a:r>
              <a:rPr lang="de-DE" sz="1600" dirty="0"/>
              <a:t>Energieeffizienz („Efficiency-first-Prinzip“)</a:t>
            </a:r>
          </a:p>
          <a:p>
            <a:pPr marL="1069975" lvl="1" indent="-612775">
              <a:buFont typeface="Courier New" panose="02070309020205020404" pitchFamily="49" charset="0"/>
              <a:buChar char="o"/>
            </a:pPr>
            <a:r>
              <a:rPr lang="de-DE" sz="1600" dirty="0" err="1"/>
              <a:t>Dekarbonisierung</a:t>
            </a:r>
            <a:endParaRPr lang="de-DE" sz="1600" dirty="0"/>
          </a:p>
          <a:p>
            <a:pPr marL="1069975" lvl="1" indent="-612775">
              <a:buFont typeface="Courier New" panose="02070309020205020404" pitchFamily="49" charset="0"/>
              <a:buChar char="o"/>
            </a:pPr>
            <a:r>
              <a:rPr lang="de-DE" sz="1600" dirty="0"/>
              <a:t>Forschung, Innovation und Wettbewerbsfähigkeit</a:t>
            </a:r>
          </a:p>
          <a:p>
            <a:pPr marL="742950" lvl="1" indent="-285750">
              <a:buFont typeface="Courier New" panose="02070309020205020404" pitchFamily="49" charset="0"/>
              <a:buChar char="o"/>
            </a:pPr>
            <a:endParaRPr lang="de-DE" dirty="0"/>
          </a:p>
        </p:txBody>
      </p:sp>
    </p:spTree>
    <p:extLst>
      <p:ext uri="{BB962C8B-B14F-4D97-AF65-F5344CB8AC3E}">
        <p14:creationId xmlns:p14="http://schemas.microsoft.com/office/powerpoint/2010/main" val="13401502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4BD37004-EEEF-F348-9742-0BD6537EBE93}"/>
              </a:ext>
            </a:extLst>
          </p:cNvPr>
          <p:cNvSpPr>
            <a:spLocks noGrp="1"/>
          </p:cNvSpPr>
          <p:nvPr>
            <p:ph type="title"/>
          </p:nvPr>
        </p:nvSpPr>
        <p:spPr>
          <a:xfrm>
            <a:off x="457200" y="205978"/>
            <a:ext cx="8229600" cy="857250"/>
          </a:xfrm>
        </p:spPr>
        <p:txBody>
          <a:bodyPr/>
          <a:lstStyle/>
          <a:p>
            <a:endParaRPr lang="de-DE"/>
          </a:p>
        </p:txBody>
      </p:sp>
      <p:sp>
        <p:nvSpPr>
          <p:cNvPr id="3" name="Textfeld 2">
            <a:extLst>
              <a:ext uri="{FF2B5EF4-FFF2-40B4-BE49-F238E27FC236}">
                <a16:creationId xmlns:a16="http://schemas.microsoft.com/office/drawing/2014/main" xmlns="" id="{00DBDD83-7F27-4A45-9EFA-754376F5CC09}"/>
              </a:ext>
            </a:extLst>
          </p:cNvPr>
          <p:cNvSpPr txBox="1"/>
          <p:nvPr/>
        </p:nvSpPr>
        <p:spPr>
          <a:xfrm>
            <a:off x="486888" y="780802"/>
            <a:ext cx="8199912" cy="2831544"/>
          </a:xfrm>
          <a:prstGeom prst="rect">
            <a:avLst/>
          </a:prstGeom>
          <a:noFill/>
        </p:spPr>
        <p:txBody>
          <a:bodyPr wrap="square" rtlCol="0">
            <a:spAutoFit/>
          </a:bodyPr>
          <a:lstStyle/>
          <a:p>
            <a:pPr marL="285750" indent="-285750">
              <a:buFont typeface="Arial" panose="020B0604020202020204" pitchFamily="34" charset="0"/>
              <a:buChar char="•"/>
            </a:pPr>
            <a:r>
              <a:rPr lang="de-DE" dirty="0"/>
              <a:t>Urteil v. 11. Juli 2019 - C‑180/18, C‑286/18 und C‑287/18 (</a:t>
            </a:r>
            <a:r>
              <a:rPr lang="de-DE" dirty="0" err="1"/>
              <a:t>Agrenergy</a:t>
            </a:r>
            <a:r>
              <a:rPr lang="de-DE" dirty="0"/>
              <a:t>)</a:t>
            </a:r>
          </a:p>
          <a:p>
            <a:pPr marL="314325" lvl="1"/>
            <a:r>
              <a:rPr lang="de-DE" sz="1600" dirty="0"/>
              <a:t>Art. 3 Abs. 3 Buchst. a der Richtlinie 2009/28/EG des Europäischen Parlaments und des Rates vom 23. April 2009 zur Förderung der Nutzung von Energie aus erneuerbaren Quellen und zur Änderung und anschließenden Aufhebung der Richtlinien 2001/77/EG und 2003/30/EG ist im Licht der Grundsätze der Rechtssicherheit und des Vertrauensschutzes unter dem Vorbehalt der Prüfungen, die das vorlegende Gericht unter Berücksichtigung aller relevanten Gesichtspunkte vorzunehmen hat, dahin auszulegen, dass er </a:t>
            </a:r>
            <a:r>
              <a:rPr lang="de-DE" sz="1600" u="sng" dirty="0"/>
              <a:t>nationalen Rechtsvorschriften </a:t>
            </a:r>
            <a:r>
              <a:rPr lang="de-DE" sz="1600" dirty="0"/>
              <a:t>wie den in den Ausgangsverfahren in Rede stehenden </a:t>
            </a:r>
            <a:r>
              <a:rPr lang="de-DE" sz="1600" u="sng" dirty="0"/>
              <a:t>nicht entgegensteht, die einem Mitgliedstaat die Kürzung oder sogar Streichung von zuvor festgelegten Fördertarifen für die Energieerzeugung durch </a:t>
            </a:r>
            <a:r>
              <a:rPr lang="de-DE" sz="1600" u="sng" dirty="0" err="1"/>
              <a:t>Fotovoltaikanlagen</a:t>
            </a:r>
            <a:r>
              <a:rPr lang="de-DE" sz="1600" u="sng" dirty="0"/>
              <a:t> gestatten</a:t>
            </a:r>
            <a:r>
              <a:rPr lang="de-DE" sz="1600" dirty="0"/>
              <a:t>.</a:t>
            </a:r>
          </a:p>
        </p:txBody>
      </p:sp>
    </p:spTree>
    <p:extLst>
      <p:ext uri="{BB962C8B-B14F-4D97-AF65-F5344CB8AC3E}">
        <p14:creationId xmlns:p14="http://schemas.microsoft.com/office/powerpoint/2010/main" val="39379175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EABDE2A3-55B6-FF41-A83C-4E1DE894058D}"/>
              </a:ext>
            </a:extLst>
          </p:cNvPr>
          <p:cNvSpPr>
            <a:spLocks noGrp="1"/>
          </p:cNvSpPr>
          <p:nvPr>
            <p:ph type="title"/>
          </p:nvPr>
        </p:nvSpPr>
        <p:spPr>
          <a:xfrm>
            <a:off x="457200" y="205978"/>
            <a:ext cx="8229600" cy="857250"/>
          </a:xfrm>
        </p:spPr>
        <p:txBody>
          <a:bodyPr/>
          <a:lstStyle/>
          <a:p>
            <a:endParaRPr lang="de-DE"/>
          </a:p>
        </p:txBody>
      </p:sp>
      <p:sp>
        <p:nvSpPr>
          <p:cNvPr id="3" name="Textfeld 2">
            <a:extLst>
              <a:ext uri="{FF2B5EF4-FFF2-40B4-BE49-F238E27FC236}">
                <a16:creationId xmlns:a16="http://schemas.microsoft.com/office/drawing/2014/main" xmlns="" id="{1E838DC1-D5F1-D848-B153-4AD24E551A7F}"/>
              </a:ext>
            </a:extLst>
          </p:cNvPr>
          <p:cNvSpPr txBox="1"/>
          <p:nvPr/>
        </p:nvSpPr>
        <p:spPr>
          <a:xfrm>
            <a:off x="457200" y="267203"/>
            <a:ext cx="8229599" cy="4170372"/>
          </a:xfrm>
          <a:prstGeom prst="rect">
            <a:avLst/>
          </a:prstGeom>
          <a:noFill/>
        </p:spPr>
        <p:txBody>
          <a:bodyPr wrap="square" rtlCol="0">
            <a:spAutoFit/>
          </a:bodyPr>
          <a:lstStyle/>
          <a:p>
            <a:pPr marL="285750" indent="-285750">
              <a:buFont typeface="Arial" panose="020B0604020202020204" pitchFamily="34" charset="0"/>
              <a:buChar char="•"/>
            </a:pPr>
            <a:r>
              <a:rPr lang="de-DE" dirty="0"/>
              <a:t>Urteil v. 24. Oktober 2019 - C‑212/18 (Prato </a:t>
            </a:r>
            <a:r>
              <a:rPr lang="de-DE" dirty="0" err="1"/>
              <a:t>Nevoso</a:t>
            </a:r>
            <a:r>
              <a:rPr lang="de-DE" dirty="0"/>
              <a:t> </a:t>
            </a:r>
            <a:r>
              <a:rPr lang="de-DE" dirty="0" err="1"/>
              <a:t>Termo</a:t>
            </a:r>
            <a:r>
              <a:rPr lang="de-DE" dirty="0"/>
              <a:t> </a:t>
            </a:r>
            <a:r>
              <a:rPr lang="de-DE" dirty="0" err="1"/>
              <a:t>Energy</a:t>
            </a:r>
            <a:r>
              <a:rPr lang="de-DE" dirty="0"/>
              <a:t>)</a:t>
            </a:r>
          </a:p>
          <a:p>
            <a:pPr marL="314325" lvl="1"/>
            <a:r>
              <a:rPr lang="de-DE" sz="1300" dirty="0"/>
              <a:t>Art. 6 Abs. 1 und 4 der Richtlinie 2008/98/EG des Europäischen Parlaments und des Rates vom 19. November 2008 über Abfälle und zur Aufhebung bestimmter Richtlinien und Art. 13 Abs. 1 der Richtlinie 2009/28/EG des Europäischen Parlaments und des Rates vom 23. April 2009 zur Förderung der Nutzung von Energie aus erneuerbaren Quellen und zur Änderung und anschließenden Aufhebung der Richtlinien 2001/77/EG und 2003/30/EG in der durch die Richtlinie (EU) 2015/1513 des Europäischen Parlaments und des Rates vom 9. September 2015 geänderten Fassung sind in der Zusammenschau dahin auszulegen, dass sie einer </a:t>
            </a:r>
            <a:r>
              <a:rPr lang="de-DE" sz="1300" u="sng" dirty="0"/>
              <a:t>nationalen Regelung, auf deren Grundlage ein Antrag auf Genehmigung, als Energiequelle einer Luftschadstoffe ausstoßenden Stromerzeugungsanlage Methan durch eine Substanz wie die im Ausgangsverfahren fragliche zu ersetzen, die durch chemische Behandlung pflanzlichen Altöls gewonnen wird, mit der Begründung abgelehnt werden muss, dass diese Substanz nicht in der Liste der Kategorien von hierfür zugelassenen Brennstoffen aus Biomasse aufgeführt ist und diese Liste nur durch einen innerstaatlichen Rechtsakt mit allgemeiner Geltung geändert werden kann, dessen Rechtsetzungsverfahren nicht mit dem Verwaltungsverfahren zur Genehmigung der Verwendung einer aus Biomasse gewonnenen Substanz als Brennstoff koordiniert ist, nicht entgegenstehen, wenn der Mitgliedstaat, ohne einen offensichtlichen Beurteilungsfehler zu begehen, es für nicht erwiesen halten konnte, dass die Verwendung dieses Pflanzenöls unter solchen Umständen den in Art. 6 Abs. 1 der Richtlinie 2008/98 vorgesehenen Voraussetzungen genügt und insbesondere frei von jeder möglichen schädlichen Auswirkung auf die Umwelt und die menschliche Gesundheit ist</a:t>
            </a:r>
            <a:r>
              <a:rPr lang="de-DE" sz="1300" dirty="0"/>
              <a:t>. Es ist Sache des vorlegenden Gerichts, zu prüfen, ob dies im Ausgangsverfahren der Fall ist.</a:t>
            </a:r>
          </a:p>
        </p:txBody>
      </p:sp>
    </p:spTree>
    <p:extLst>
      <p:ext uri="{BB962C8B-B14F-4D97-AF65-F5344CB8AC3E}">
        <p14:creationId xmlns:p14="http://schemas.microsoft.com/office/powerpoint/2010/main" val="16742863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platzhalter 11"/>
          <p:cNvSpPr>
            <a:spLocks noGrp="1"/>
          </p:cNvSpPr>
          <p:nvPr>
            <p:ph type="body" sz="quarter" idx="11"/>
          </p:nvPr>
        </p:nvSpPr>
        <p:spPr/>
        <p:txBody>
          <a:bodyPr/>
          <a:lstStyle/>
          <a:p>
            <a:endParaRPr lang="de-DE" dirty="0"/>
          </a:p>
        </p:txBody>
      </p:sp>
      <p:sp>
        <p:nvSpPr>
          <p:cNvPr id="3" name="Rechteck 2"/>
          <p:cNvSpPr/>
          <p:nvPr/>
        </p:nvSpPr>
        <p:spPr>
          <a:xfrm>
            <a:off x="0" y="0"/>
            <a:ext cx="9161937" cy="4500000"/>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4" name="Picture 3" descr="T:\mav\Corporate Design\Originaldaten\CD_FSU\PowerPoint\PPP_Präsident\bilder\uni_siegel_blau.png"/>
          <p:cNvPicPr>
            <a:picLocks noChangeAspect="1" noChangeArrowheads="1"/>
          </p:cNvPicPr>
          <p:nvPr/>
        </p:nvPicPr>
        <p:blipFill rotWithShape="1">
          <a:blip r:embed="rId2">
            <a:extLst>
              <a:ext uri="{28A0092B-C50C-407E-A947-70E740481C1C}">
                <a14:useLocalDpi xmlns:a14="http://schemas.microsoft.com/office/drawing/2010/main" val="0"/>
              </a:ext>
            </a:extLst>
          </a:blip>
          <a:srcRect l="-5663" t="10878" r="22089" b="26902"/>
          <a:stretch/>
        </p:blipFill>
        <p:spPr bwMode="auto">
          <a:xfrm>
            <a:off x="3111768" y="0"/>
            <a:ext cx="6044400" cy="4500000"/>
          </a:xfrm>
          <a:prstGeom prst="rect">
            <a:avLst/>
          </a:prstGeom>
          <a:noFill/>
          <a:extLst>
            <a:ext uri="{909E8E84-426E-40DD-AFC4-6F175D3DCCD1}">
              <a14:hiddenFill xmlns:a14="http://schemas.microsoft.com/office/drawing/2010/main">
                <a:solidFill>
                  <a:srgbClr val="FFFFFF"/>
                </a:solidFill>
              </a14:hiddenFill>
            </a:ext>
          </a:extLst>
        </p:spPr>
      </p:pic>
      <p:sp>
        <p:nvSpPr>
          <p:cNvPr id="5" name="Rechteck 4"/>
          <p:cNvSpPr/>
          <p:nvPr/>
        </p:nvSpPr>
        <p:spPr>
          <a:xfrm>
            <a:off x="450000" y="531343"/>
            <a:ext cx="3381771" cy="134983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p:cNvSpPr txBox="1"/>
          <p:nvPr/>
        </p:nvSpPr>
        <p:spPr>
          <a:xfrm>
            <a:off x="520290" y="669380"/>
            <a:ext cx="3585999" cy="1162366"/>
          </a:xfrm>
          <a:prstGeom prst="rect">
            <a:avLst/>
          </a:prstGeom>
          <a:noFill/>
        </p:spPr>
        <p:txBody>
          <a:bodyPr wrap="square" lIns="0" tIns="0" rIns="0" bIns="0" rtlCol="0">
            <a:noAutofit/>
          </a:bodyPr>
          <a:lstStyle/>
          <a:p>
            <a:r>
              <a:rPr lang="de-DE" sz="2000" dirty="0">
                <a:latin typeface="Palatino Linotype" panose="02040502050505030304" pitchFamily="18" charset="0"/>
              </a:rPr>
              <a:t>Vielen Dank </a:t>
            </a:r>
          </a:p>
          <a:p>
            <a:r>
              <a:rPr lang="de-DE" sz="2000" dirty="0">
                <a:latin typeface="Palatino Linotype" panose="02040502050505030304" pitchFamily="18" charset="0"/>
              </a:rPr>
              <a:t>für Ihre Aufmerksamkeit!</a:t>
            </a:r>
          </a:p>
          <a:p>
            <a:endParaRPr lang="de-DE" sz="2000" dirty="0">
              <a:latin typeface="Palatino Linotype" panose="02040502050505030304" pitchFamily="18" charset="0"/>
            </a:endParaRPr>
          </a:p>
          <a:p>
            <a:endParaRPr lang="de-DE" sz="2000" dirty="0">
              <a:latin typeface="Palatino Linotype" panose="02040502050505030304" pitchFamily="18" charset="0"/>
            </a:endParaRPr>
          </a:p>
          <a:p>
            <a:endParaRPr lang="de-DE" sz="2000" dirty="0">
              <a:latin typeface="Palatino Linotype" panose="02040502050505030304" pitchFamily="18" charset="0"/>
            </a:endParaRPr>
          </a:p>
        </p:txBody>
      </p:sp>
      <p:sp>
        <p:nvSpPr>
          <p:cNvPr id="9" name="Textfeld 8">
            <a:extLst>
              <a:ext uri="{FF2B5EF4-FFF2-40B4-BE49-F238E27FC236}">
                <a16:creationId xmlns:a16="http://schemas.microsoft.com/office/drawing/2014/main" xmlns="" id="{536B1753-631A-7140-A55E-38C6C2700967}"/>
              </a:ext>
            </a:extLst>
          </p:cNvPr>
          <p:cNvSpPr txBox="1"/>
          <p:nvPr/>
        </p:nvSpPr>
        <p:spPr>
          <a:xfrm>
            <a:off x="8302171" y="5370286"/>
            <a:ext cx="184731" cy="369332"/>
          </a:xfrm>
          <a:prstGeom prst="rect">
            <a:avLst/>
          </a:prstGeom>
          <a:noFill/>
        </p:spPr>
        <p:txBody>
          <a:bodyPr wrap="none" rtlCol="0">
            <a:spAutoFit/>
          </a:bodyPr>
          <a:lstStyle/>
          <a:p>
            <a:endParaRPr lang="de-DE" dirty="0"/>
          </a:p>
        </p:txBody>
      </p:sp>
      <p:sp>
        <p:nvSpPr>
          <p:cNvPr id="10" name="Textfeld 9">
            <a:extLst>
              <a:ext uri="{FF2B5EF4-FFF2-40B4-BE49-F238E27FC236}">
                <a16:creationId xmlns:a16="http://schemas.microsoft.com/office/drawing/2014/main" xmlns="" id="{C9150D27-76DE-AB47-B7D7-ACC9C5826DD1}"/>
              </a:ext>
            </a:extLst>
          </p:cNvPr>
          <p:cNvSpPr txBox="1"/>
          <p:nvPr/>
        </p:nvSpPr>
        <p:spPr>
          <a:xfrm>
            <a:off x="8636000" y="5050971"/>
            <a:ext cx="184731" cy="369332"/>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560463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E9A6E69-DC6A-504B-A773-86221A90A1CB}"/>
              </a:ext>
            </a:extLst>
          </p:cNvPr>
          <p:cNvSpPr>
            <a:spLocks noGrp="1"/>
          </p:cNvSpPr>
          <p:nvPr>
            <p:ph type="title"/>
          </p:nvPr>
        </p:nvSpPr>
        <p:spPr>
          <a:xfrm>
            <a:off x="457200" y="205978"/>
            <a:ext cx="8229600" cy="857250"/>
          </a:xfrm>
        </p:spPr>
        <p:txBody>
          <a:bodyPr/>
          <a:lstStyle/>
          <a:p>
            <a:endParaRPr lang="de-DE"/>
          </a:p>
        </p:txBody>
      </p:sp>
      <p:sp>
        <p:nvSpPr>
          <p:cNvPr id="3" name="Textfeld 2">
            <a:extLst>
              <a:ext uri="{FF2B5EF4-FFF2-40B4-BE49-F238E27FC236}">
                <a16:creationId xmlns:a16="http://schemas.microsoft.com/office/drawing/2014/main" xmlns="" id="{7A9C88D9-2DB2-1D4F-BFA1-6B1C07711648}"/>
              </a:ext>
            </a:extLst>
          </p:cNvPr>
          <p:cNvSpPr txBox="1"/>
          <p:nvPr/>
        </p:nvSpPr>
        <p:spPr>
          <a:xfrm>
            <a:off x="457200" y="1088173"/>
            <a:ext cx="8229600" cy="2862322"/>
          </a:xfrm>
          <a:prstGeom prst="rect">
            <a:avLst/>
          </a:prstGeom>
          <a:noFill/>
        </p:spPr>
        <p:txBody>
          <a:bodyPr wrap="square" rtlCol="0">
            <a:spAutoFit/>
          </a:bodyPr>
          <a:lstStyle/>
          <a:p>
            <a:pPr marL="285750" indent="-285750">
              <a:buFont typeface="Arial" panose="020B0604020202020204" pitchFamily="34" charset="0"/>
              <a:buChar char="•"/>
            </a:pPr>
            <a:r>
              <a:rPr lang="de-DE" dirty="0"/>
              <a:t>Instrumente</a:t>
            </a:r>
          </a:p>
          <a:p>
            <a:pPr marL="1069975" lvl="1" indent="-612775">
              <a:buFont typeface="Courier New" panose="02070309020205020404" pitchFamily="49" charset="0"/>
              <a:buChar char="o"/>
            </a:pPr>
            <a:r>
              <a:rPr lang="de-DE" sz="1600" dirty="0"/>
              <a:t>Integrierte nationale Energie- und Klimapläne, Art. 3 ff., Anhang I</a:t>
            </a:r>
          </a:p>
          <a:p>
            <a:pPr marL="1069975" lvl="1" indent="-612775">
              <a:buFont typeface="Courier New" panose="02070309020205020404" pitchFamily="49" charset="0"/>
              <a:buChar char="o"/>
            </a:pPr>
            <a:r>
              <a:rPr lang="de-DE" sz="1600" dirty="0"/>
              <a:t>mitgliedstaatliche Langfrist-Strategien, Art. 15 f., Anhang IV</a:t>
            </a:r>
          </a:p>
          <a:p>
            <a:pPr marL="1069975" lvl="1" indent="-612775">
              <a:buFont typeface="Courier New" panose="02070309020205020404" pitchFamily="49" charset="0"/>
              <a:buChar char="o"/>
            </a:pPr>
            <a:r>
              <a:rPr lang="de-DE" sz="1600" dirty="0"/>
              <a:t>mitgliedstaatliche Berichtspflichten, Art. 17 ff., Anhänge II und III, VI, VII, VIII, IX</a:t>
            </a:r>
          </a:p>
          <a:p>
            <a:pPr marL="1527175" lvl="3" indent="-457200">
              <a:buFont typeface="Symbol" pitchFamily="2" charset="2"/>
              <a:buChar char="-"/>
            </a:pPr>
            <a:r>
              <a:rPr lang="de-DE" sz="1600" dirty="0"/>
              <a:t>regelmäßig, umfangreich und detailliert</a:t>
            </a:r>
          </a:p>
          <a:p>
            <a:pPr marL="1527175" lvl="3" indent="-457200">
              <a:buFont typeface="Symbol" pitchFamily="2" charset="2"/>
              <a:buChar char="-"/>
            </a:pPr>
            <a:r>
              <a:rPr lang="de-DE" sz="1600" dirty="0"/>
              <a:t>Bewertung durch die Kommission, die ihrerseits einen Bericht über die Lage der Energieunion zu erstellen hat</a:t>
            </a:r>
          </a:p>
          <a:p>
            <a:pPr marL="1069975" lvl="1" indent="-612775">
              <a:buFont typeface="Courier New" panose="02070309020205020404" pitchFamily="49" charset="0"/>
              <a:buChar char="o"/>
            </a:pPr>
            <a:r>
              <a:rPr lang="de-DE" sz="1600" dirty="0"/>
              <a:t>Treibhausgasinventare, Art. 37 ff., Anhang V, XII </a:t>
            </a:r>
          </a:p>
          <a:p>
            <a:pPr marL="1069975" lvl="1" indent="-612775">
              <a:buFont typeface="Courier New" panose="02070309020205020404" pitchFamily="49" charset="0"/>
              <a:buChar char="o"/>
            </a:pPr>
            <a:r>
              <a:rPr lang="de-DE" sz="1600" dirty="0"/>
              <a:t>Kooperationspflichten, Art. 41 f.</a:t>
            </a:r>
          </a:p>
          <a:p>
            <a:pPr marL="742950" lvl="1" indent="-285750">
              <a:buFont typeface="Courier New" panose="02070309020205020404" pitchFamily="49" charset="0"/>
              <a:buChar char="o"/>
            </a:pPr>
            <a:endParaRPr lang="de-DE" dirty="0"/>
          </a:p>
        </p:txBody>
      </p:sp>
    </p:spTree>
    <p:extLst>
      <p:ext uri="{BB962C8B-B14F-4D97-AF65-F5344CB8AC3E}">
        <p14:creationId xmlns:p14="http://schemas.microsoft.com/office/powerpoint/2010/main" val="186846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A545D7C1-1ED1-9B4B-AB4E-B36C3E7BE80C}"/>
              </a:ext>
            </a:extLst>
          </p:cNvPr>
          <p:cNvSpPr>
            <a:spLocks noGrp="1"/>
          </p:cNvSpPr>
          <p:nvPr>
            <p:ph type="title"/>
          </p:nvPr>
        </p:nvSpPr>
        <p:spPr>
          <a:xfrm>
            <a:off x="457200" y="205978"/>
            <a:ext cx="8229600" cy="857250"/>
          </a:xfrm>
        </p:spPr>
        <p:txBody>
          <a:bodyPr/>
          <a:lstStyle/>
          <a:p>
            <a:endParaRPr lang="de-DE"/>
          </a:p>
        </p:txBody>
      </p:sp>
      <p:sp>
        <p:nvSpPr>
          <p:cNvPr id="3" name="Textfeld 2">
            <a:extLst>
              <a:ext uri="{FF2B5EF4-FFF2-40B4-BE49-F238E27FC236}">
                <a16:creationId xmlns:a16="http://schemas.microsoft.com/office/drawing/2014/main" xmlns="" id="{F54D03BD-3DFF-A44D-BED5-D16D47CEE038}"/>
              </a:ext>
            </a:extLst>
          </p:cNvPr>
          <p:cNvSpPr txBox="1"/>
          <p:nvPr/>
        </p:nvSpPr>
        <p:spPr>
          <a:xfrm>
            <a:off x="457200" y="1095098"/>
            <a:ext cx="8229599" cy="2985433"/>
          </a:xfrm>
          <a:prstGeom prst="rect">
            <a:avLst/>
          </a:prstGeom>
          <a:noFill/>
        </p:spPr>
        <p:txBody>
          <a:bodyPr wrap="square" rtlCol="0">
            <a:spAutoFit/>
          </a:bodyPr>
          <a:lstStyle/>
          <a:p>
            <a:pPr marL="342900" indent="-342900">
              <a:buFont typeface="+mj-lt"/>
              <a:buAutoNum type="arabicPeriod" startAt="2"/>
            </a:pPr>
            <a:r>
              <a:rPr lang="de-DE" i="1" dirty="0"/>
              <a:t>Richtlinie (EU) 2018/2001 des Europäischen Parlaments und des Rates vom 11. Dezember 2018 zur Förderung der Nutzung von Energie aus erneuerbaren Quellen</a:t>
            </a:r>
          </a:p>
          <a:p>
            <a:pPr marL="285750" indent="-285750">
              <a:buFont typeface="Arial" panose="020B0604020202020204" pitchFamily="34" charset="0"/>
              <a:buChar char="•"/>
            </a:pPr>
            <a:r>
              <a:rPr lang="de-DE" dirty="0"/>
              <a:t>Ersetzung und Aktualisierung der Richtlinie 2009/28/EG</a:t>
            </a:r>
          </a:p>
          <a:p>
            <a:pPr marL="285750" indent="-285750">
              <a:buFont typeface="Arial" panose="020B0604020202020204" pitchFamily="34" charset="0"/>
              <a:buChar char="•"/>
            </a:pPr>
            <a:r>
              <a:rPr lang="de-DE" dirty="0"/>
              <a:t>Umsetzung bis 30. Juni 2021</a:t>
            </a:r>
          </a:p>
          <a:p>
            <a:pPr marL="285750" indent="-285750">
              <a:buFont typeface="Arial" panose="020B0604020202020204" pitchFamily="34" charset="0"/>
              <a:buChar char="•"/>
            </a:pPr>
            <a:r>
              <a:rPr lang="de-DE" dirty="0"/>
              <a:t>wichtige Neuerungen</a:t>
            </a:r>
          </a:p>
          <a:p>
            <a:pPr marL="1116013" lvl="1" indent="-658813">
              <a:buFont typeface="Courier New" panose="02070309020205020404" pitchFamily="49" charset="0"/>
              <a:buChar char="o"/>
            </a:pPr>
            <a:r>
              <a:rPr lang="de-DE" sz="1600" dirty="0"/>
              <a:t>Ziel: Anteil von Energie aus erneuerbaren Quellen am Bruttoendenergieverbrauch der Union im Jahr 2030 mindestens 32 %, Art. 3</a:t>
            </a:r>
          </a:p>
          <a:p>
            <a:pPr marL="1116013" lvl="1" indent="-658813">
              <a:buFont typeface="Courier New" panose="02070309020205020404" pitchFamily="49" charset="0"/>
              <a:buChar char="o"/>
            </a:pPr>
            <a:r>
              <a:rPr lang="de-DE" sz="1600" dirty="0"/>
              <a:t>nationale und mitgliedstaatsübergreifende Fördermaßnahmen, Art, 4 ff.</a:t>
            </a:r>
          </a:p>
          <a:p>
            <a:pPr marL="1116013" lvl="1" indent="-658813">
              <a:buFont typeface="Courier New" panose="02070309020205020404" pitchFamily="49" charset="0"/>
              <a:buChar char="o"/>
            </a:pPr>
            <a:r>
              <a:rPr lang="de-DE" sz="1600" dirty="0"/>
              <a:t>Erneuerbare-Energie-Gemeinschaften, Art. 22</a:t>
            </a:r>
          </a:p>
          <a:p>
            <a:pPr marL="1116013" lvl="1" indent="-658813">
              <a:buFont typeface="Courier New" panose="02070309020205020404" pitchFamily="49" charset="0"/>
              <a:buChar char="o"/>
            </a:pPr>
            <a:r>
              <a:rPr lang="de-DE" sz="1600" dirty="0"/>
              <a:t>Einbeziehung erneuerbarer Energie im Verkehrssektor, Art. 25 ff.</a:t>
            </a:r>
          </a:p>
        </p:txBody>
      </p:sp>
    </p:spTree>
    <p:extLst>
      <p:ext uri="{BB962C8B-B14F-4D97-AF65-F5344CB8AC3E}">
        <p14:creationId xmlns:p14="http://schemas.microsoft.com/office/powerpoint/2010/main" val="1008294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F18A4749-2955-094F-A85F-48DE67C771E6}"/>
              </a:ext>
            </a:extLst>
          </p:cNvPr>
          <p:cNvSpPr>
            <a:spLocks noGrp="1"/>
          </p:cNvSpPr>
          <p:nvPr>
            <p:ph type="title"/>
          </p:nvPr>
        </p:nvSpPr>
        <p:spPr>
          <a:xfrm>
            <a:off x="457200" y="205978"/>
            <a:ext cx="8229600" cy="857250"/>
          </a:xfrm>
        </p:spPr>
        <p:txBody>
          <a:bodyPr/>
          <a:lstStyle/>
          <a:p>
            <a:endParaRPr lang="de-DE"/>
          </a:p>
        </p:txBody>
      </p:sp>
      <p:sp>
        <p:nvSpPr>
          <p:cNvPr id="3" name="Textfeld 2">
            <a:extLst>
              <a:ext uri="{FF2B5EF4-FFF2-40B4-BE49-F238E27FC236}">
                <a16:creationId xmlns:a16="http://schemas.microsoft.com/office/drawing/2014/main" xmlns="" id="{600A503C-F138-EC42-91B3-739F03B6F6F1}"/>
              </a:ext>
            </a:extLst>
          </p:cNvPr>
          <p:cNvSpPr txBox="1"/>
          <p:nvPr/>
        </p:nvSpPr>
        <p:spPr>
          <a:xfrm>
            <a:off x="457200" y="954179"/>
            <a:ext cx="8229599" cy="3508653"/>
          </a:xfrm>
          <a:prstGeom prst="rect">
            <a:avLst/>
          </a:prstGeom>
          <a:noFill/>
        </p:spPr>
        <p:txBody>
          <a:bodyPr wrap="square" rtlCol="0">
            <a:spAutoFit/>
          </a:bodyPr>
          <a:lstStyle/>
          <a:p>
            <a:pPr marL="342900" indent="-342900">
              <a:buFont typeface="+mj-lt"/>
              <a:buAutoNum type="arabicPeriod" startAt="3"/>
            </a:pPr>
            <a:r>
              <a:rPr lang="de-DE" i="1" dirty="0"/>
              <a:t>Richtlinie (EU) 2018/2002 des Europäischen Parlaments und des Rates vom 11. Dezember 2018 zur Änderung der Richtlinie 2012/27/EU zur Energieeffizienz</a:t>
            </a:r>
          </a:p>
          <a:p>
            <a:pPr marL="285750" indent="-285750">
              <a:buFont typeface="Arial" panose="020B0604020202020204" pitchFamily="34" charset="0"/>
              <a:buChar char="•"/>
            </a:pPr>
            <a:r>
              <a:rPr lang="de-DE" dirty="0"/>
              <a:t>Umsetzung </a:t>
            </a:r>
            <a:r>
              <a:rPr lang="de-DE" dirty="0" err="1"/>
              <a:t>grds</a:t>
            </a:r>
            <a:r>
              <a:rPr lang="de-DE" dirty="0"/>
              <a:t>. bis 25. Juni 2020</a:t>
            </a:r>
          </a:p>
          <a:p>
            <a:pPr marL="285750" indent="-285750">
              <a:buFont typeface="Arial" panose="020B0604020202020204" pitchFamily="34" charset="0"/>
              <a:buChar char="•"/>
            </a:pPr>
            <a:r>
              <a:rPr lang="de-DE" dirty="0"/>
              <a:t>Umsetzung des Prinzips Energieeffizienz an erster Stelle (</a:t>
            </a:r>
            <a:r>
              <a:rPr lang="de-DE" dirty="0" err="1"/>
              <a:t>energy</a:t>
            </a:r>
            <a:r>
              <a:rPr lang="de-DE" dirty="0"/>
              <a:t> </a:t>
            </a:r>
            <a:r>
              <a:rPr lang="de-DE" dirty="0" err="1"/>
              <a:t>efficiency</a:t>
            </a:r>
            <a:r>
              <a:rPr lang="de-DE" dirty="0"/>
              <a:t> </a:t>
            </a:r>
            <a:r>
              <a:rPr lang="de-DE" dirty="0" err="1"/>
              <a:t>first</a:t>
            </a:r>
            <a:r>
              <a:rPr lang="de-DE" dirty="0"/>
              <a:t>)</a:t>
            </a:r>
          </a:p>
          <a:p>
            <a:pPr marL="285750" indent="-285750">
              <a:buFont typeface="Arial" panose="020B0604020202020204" pitchFamily="34" charset="0"/>
              <a:buChar char="•"/>
            </a:pPr>
            <a:r>
              <a:rPr lang="de-DE" dirty="0"/>
              <a:t>wichtige Neuerungen</a:t>
            </a:r>
          </a:p>
          <a:p>
            <a:pPr marL="1069975" lvl="1" indent="-612775">
              <a:buFont typeface="Courier New" panose="02070309020205020404" pitchFamily="49" charset="0"/>
              <a:buChar char="o"/>
            </a:pPr>
            <a:r>
              <a:rPr lang="de-DE" sz="1600" dirty="0"/>
              <a:t>Energieeinsparverpflichtungen bis 2030, Art. 7 RL 2012/27/EU</a:t>
            </a:r>
          </a:p>
          <a:p>
            <a:pPr marL="1069975" lvl="1" indent="-612775">
              <a:buFont typeface="Courier New" panose="02070309020205020404" pitchFamily="49" charset="0"/>
              <a:buChar char="o"/>
            </a:pPr>
            <a:r>
              <a:rPr lang="de-DE" sz="1600" dirty="0"/>
              <a:t>Möglichkeit von Energieeffizienzverpflichtungssystemen, Art. 7a RL 2012/27/EU</a:t>
            </a:r>
          </a:p>
          <a:p>
            <a:pPr marL="1069975" lvl="1" indent="-612775">
              <a:buFont typeface="Courier New" panose="02070309020205020404" pitchFamily="49" charset="0"/>
              <a:buChar char="o"/>
            </a:pPr>
            <a:r>
              <a:rPr lang="de-DE" sz="1600" dirty="0"/>
              <a:t>Alternative strategische Maßnahmen, Art. 7b RL 2012/27/EU</a:t>
            </a:r>
          </a:p>
          <a:p>
            <a:pPr marL="1069975" lvl="1" indent="-612775">
              <a:buFont typeface="Courier New" panose="02070309020205020404" pitchFamily="49" charset="0"/>
              <a:buChar char="o"/>
            </a:pPr>
            <a:r>
              <a:rPr lang="de-DE" sz="1600" dirty="0"/>
              <a:t>Verbrauchserfassung, Art. 9a ff. RL 2012/27/EU</a:t>
            </a:r>
          </a:p>
          <a:p>
            <a:pPr marL="1069975" lvl="1" indent="-612775">
              <a:buFont typeface="Courier New" panose="02070309020205020404" pitchFamily="49" charset="0"/>
              <a:buChar char="o"/>
            </a:pPr>
            <a:r>
              <a:rPr lang="de-DE" sz="1600" dirty="0"/>
              <a:t>Abrechnungs- und Verbrauchsinformationen, Art. 10a ff. RL 2012/27/EU</a:t>
            </a:r>
          </a:p>
        </p:txBody>
      </p:sp>
    </p:spTree>
    <p:extLst>
      <p:ext uri="{BB962C8B-B14F-4D97-AF65-F5344CB8AC3E}">
        <p14:creationId xmlns:p14="http://schemas.microsoft.com/office/powerpoint/2010/main" val="94475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3CDCDCB4-9EBF-A549-B89F-96AC6A4A3024}"/>
              </a:ext>
            </a:extLst>
          </p:cNvPr>
          <p:cNvSpPr>
            <a:spLocks noGrp="1"/>
          </p:cNvSpPr>
          <p:nvPr>
            <p:ph type="title"/>
          </p:nvPr>
        </p:nvSpPr>
        <p:spPr>
          <a:xfrm>
            <a:off x="457200" y="205978"/>
            <a:ext cx="8229600" cy="47410"/>
          </a:xfrm>
        </p:spPr>
        <p:txBody>
          <a:bodyPr>
            <a:normAutofit fontScale="90000"/>
          </a:bodyPr>
          <a:lstStyle/>
          <a:p>
            <a:endParaRPr lang="de-DE" dirty="0"/>
          </a:p>
        </p:txBody>
      </p:sp>
      <p:sp>
        <p:nvSpPr>
          <p:cNvPr id="3" name="Textfeld 2">
            <a:extLst>
              <a:ext uri="{FF2B5EF4-FFF2-40B4-BE49-F238E27FC236}">
                <a16:creationId xmlns:a16="http://schemas.microsoft.com/office/drawing/2014/main" xmlns="" id="{ED6E48DA-A481-6C43-BE07-4123ABF092D4}"/>
              </a:ext>
            </a:extLst>
          </p:cNvPr>
          <p:cNvSpPr txBox="1"/>
          <p:nvPr/>
        </p:nvSpPr>
        <p:spPr>
          <a:xfrm>
            <a:off x="457200" y="9505"/>
            <a:ext cx="8229599" cy="4616648"/>
          </a:xfrm>
          <a:prstGeom prst="rect">
            <a:avLst/>
          </a:prstGeom>
          <a:noFill/>
        </p:spPr>
        <p:txBody>
          <a:bodyPr wrap="square" rtlCol="0">
            <a:spAutoFit/>
          </a:bodyPr>
          <a:lstStyle/>
          <a:p>
            <a:pPr marL="342900" indent="-342900">
              <a:buFont typeface="+mj-lt"/>
              <a:buAutoNum type="arabicPeriod" startAt="4"/>
            </a:pPr>
            <a:r>
              <a:rPr lang="de-DE" i="1" dirty="0"/>
              <a:t>Verordnung (EU) 2019/943 des Europäischen Parlaments und des Rates vom 5. Juni 2019 über den Elektrizitätsbinnenmarkt</a:t>
            </a:r>
          </a:p>
          <a:p>
            <a:pPr marL="285750" indent="-285750">
              <a:buFont typeface="Arial" panose="020B0604020202020204" pitchFamily="34" charset="0"/>
              <a:buChar char="•"/>
            </a:pPr>
            <a:r>
              <a:rPr lang="de-DE" dirty="0"/>
              <a:t>Ziele, Art. 1</a:t>
            </a:r>
          </a:p>
          <a:p>
            <a:pPr marL="1069975" lvl="1" indent="-612775">
              <a:buFont typeface="Courier New" panose="02070309020205020404" pitchFamily="49" charset="0"/>
              <a:buChar char="o"/>
            </a:pPr>
            <a:r>
              <a:rPr lang="de-DE" sz="1600" dirty="0"/>
              <a:t>Festlegung der Grundlagen für eine effiziente Verwirklichung der Ziele der Energieunion und insbesondere des Rahmens für die Klima- und Energiepolitik bis 2030 durch das Aussenden von Marktsignalen für größere Effizienz und einen höheren Anteil erneuerbarer Energiequellen sowie für Versorgungssicherheit, Flexibilität, Nachhaltigkeit, </a:t>
            </a:r>
            <a:r>
              <a:rPr lang="de-DE" sz="1600" dirty="0" err="1"/>
              <a:t>Dekarbonisierung</a:t>
            </a:r>
            <a:r>
              <a:rPr lang="de-DE" sz="1600" dirty="0"/>
              <a:t> und Innovation</a:t>
            </a:r>
          </a:p>
          <a:p>
            <a:pPr marL="1069975" lvl="1" indent="-612775">
              <a:buFont typeface="Courier New" panose="02070309020205020404" pitchFamily="49" charset="0"/>
              <a:buChar char="o"/>
            </a:pPr>
            <a:r>
              <a:rPr lang="de-DE" sz="1600" dirty="0"/>
              <a:t>Festlegung von Grundsätzen für gut funktionierende, integrierte Elektrizitätsmärkte, die allen Ressourcenanbieter und Stromkunden diskriminierungsfreien Marktzugang ermöglichen, die Position der Verbraucher stärken, Wettbewerbsfähigkeit auf dem Weltmarkt, Laststeuerung, Energiespeicherung und Energieeffizienz sicherstellen und die </a:t>
            </a:r>
            <a:r>
              <a:rPr lang="de-DE" sz="1600" dirty="0" err="1"/>
              <a:t>Aggregierung</a:t>
            </a:r>
            <a:r>
              <a:rPr lang="de-DE" sz="1600" dirty="0"/>
              <a:t> von dezentralem Angebot und dezentraler Nachfrage erleichtern und die Marktintegration und die Integration verschiedener Sektoren sowie eine marktbasierte Vergütung für Elektrizität aus erneuerbaren Quellen ermöglichen</a:t>
            </a:r>
          </a:p>
        </p:txBody>
      </p:sp>
    </p:spTree>
    <p:extLst>
      <p:ext uri="{BB962C8B-B14F-4D97-AF65-F5344CB8AC3E}">
        <p14:creationId xmlns:p14="http://schemas.microsoft.com/office/powerpoint/2010/main" val="2823062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C6E24DC0-25B9-EF4E-AE3A-545B1B251CC2}"/>
              </a:ext>
            </a:extLst>
          </p:cNvPr>
          <p:cNvSpPr>
            <a:spLocks noGrp="1"/>
          </p:cNvSpPr>
          <p:nvPr>
            <p:ph type="title"/>
          </p:nvPr>
        </p:nvSpPr>
        <p:spPr>
          <a:xfrm>
            <a:off x="457200" y="205978"/>
            <a:ext cx="8229600" cy="857250"/>
          </a:xfrm>
        </p:spPr>
        <p:txBody>
          <a:bodyPr/>
          <a:lstStyle/>
          <a:p>
            <a:endParaRPr lang="de-DE"/>
          </a:p>
        </p:txBody>
      </p:sp>
      <p:sp>
        <p:nvSpPr>
          <p:cNvPr id="3" name="Textfeld 2">
            <a:extLst>
              <a:ext uri="{FF2B5EF4-FFF2-40B4-BE49-F238E27FC236}">
                <a16:creationId xmlns:a16="http://schemas.microsoft.com/office/drawing/2014/main" xmlns="" id="{DF9ABB63-561D-A94C-853A-5A95D1260BAF}"/>
              </a:ext>
            </a:extLst>
          </p:cNvPr>
          <p:cNvSpPr txBox="1"/>
          <p:nvPr/>
        </p:nvSpPr>
        <p:spPr>
          <a:xfrm>
            <a:off x="457200" y="1029195"/>
            <a:ext cx="8229600" cy="3539430"/>
          </a:xfrm>
          <a:prstGeom prst="rect">
            <a:avLst/>
          </a:prstGeom>
          <a:noFill/>
        </p:spPr>
        <p:txBody>
          <a:bodyPr wrap="square" rtlCol="0">
            <a:spAutoFit/>
          </a:bodyPr>
          <a:lstStyle/>
          <a:p>
            <a:pPr marL="1069975" lvl="1" indent="-612775">
              <a:buFont typeface="Courier New" panose="02070309020205020404" pitchFamily="49" charset="0"/>
              <a:buChar char="o"/>
            </a:pPr>
            <a:r>
              <a:rPr lang="de-DE" sz="1600" dirty="0"/>
              <a:t>Festlegung gerechter Regeln für den grenzüberschreitenden Stromhandel und somit eine Verbesserung des Wettbewerbs auf dem Elektrizitätsbinnenmarkt unter Berücksichtigung der besonderen Merkmale nationaler und regionaler Märkte, einschließlich der Schaffung eines Ausgleichsmechanismus für grenzüberschreitende Stromflüsse, der Festlegung harmonisierter Grundsätze für die Entgelte für die grenzüberschreitende Übertragung und der Vergabe der auf den Verbindungsleitungen zwischen nationalen Übertragungsnetzen verfügbaren Kapazitäten</a:t>
            </a:r>
          </a:p>
          <a:p>
            <a:pPr marL="1069975" lvl="1" indent="-612775">
              <a:buFont typeface="Courier New" panose="02070309020205020404" pitchFamily="49" charset="0"/>
              <a:buChar char="o"/>
            </a:pPr>
            <a:r>
              <a:rPr lang="de-DE" sz="1600" dirty="0"/>
              <a:t>Erleichterung der Herausbildung eines gut funktionierenden und transparenten Großhandelsmarkts, der zu einem hohen Maß an Stromversorgungssicherheit beiträgt und die Bereitstellung von Mechanismen zur Harmonisierung der Regeln für den grenzüberschreitenden Stromhandel</a:t>
            </a:r>
          </a:p>
        </p:txBody>
      </p:sp>
    </p:spTree>
    <p:extLst>
      <p:ext uri="{BB962C8B-B14F-4D97-AF65-F5344CB8AC3E}">
        <p14:creationId xmlns:p14="http://schemas.microsoft.com/office/powerpoint/2010/main" val="1141906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764E527A-1B4B-3441-84DF-58B6C4F089C8}"/>
              </a:ext>
            </a:extLst>
          </p:cNvPr>
          <p:cNvSpPr>
            <a:spLocks noGrp="1"/>
          </p:cNvSpPr>
          <p:nvPr>
            <p:ph type="title"/>
          </p:nvPr>
        </p:nvSpPr>
        <p:spPr>
          <a:xfrm>
            <a:off x="457200" y="205978"/>
            <a:ext cx="8229600" cy="857250"/>
          </a:xfrm>
        </p:spPr>
        <p:txBody>
          <a:bodyPr/>
          <a:lstStyle/>
          <a:p>
            <a:endParaRPr lang="de-DE"/>
          </a:p>
        </p:txBody>
      </p:sp>
      <p:sp>
        <p:nvSpPr>
          <p:cNvPr id="3" name="Textfeld 2">
            <a:extLst>
              <a:ext uri="{FF2B5EF4-FFF2-40B4-BE49-F238E27FC236}">
                <a16:creationId xmlns:a16="http://schemas.microsoft.com/office/drawing/2014/main" xmlns="" id="{08E7A642-5F0F-D946-9C39-C9312186AA0C}"/>
              </a:ext>
            </a:extLst>
          </p:cNvPr>
          <p:cNvSpPr txBox="1"/>
          <p:nvPr/>
        </p:nvSpPr>
        <p:spPr>
          <a:xfrm>
            <a:off x="457200" y="1091339"/>
            <a:ext cx="8229599" cy="3077766"/>
          </a:xfrm>
          <a:prstGeom prst="rect">
            <a:avLst/>
          </a:prstGeom>
          <a:noFill/>
        </p:spPr>
        <p:txBody>
          <a:bodyPr wrap="square" rtlCol="0">
            <a:spAutoFit/>
          </a:bodyPr>
          <a:lstStyle/>
          <a:p>
            <a:pPr marL="285750" indent="-285750">
              <a:buFont typeface="Arial" panose="020B0604020202020204" pitchFamily="34" charset="0"/>
              <a:buChar char="•"/>
            </a:pPr>
            <a:r>
              <a:rPr lang="de-DE" dirty="0"/>
              <a:t>Instrumente</a:t>
            </a:r>
          </a:p>
          <a:p>
            <a:pPr marL="1069975" lvl="1" indent="-612775">
              <a:buFont typeface="Courier New" panose="02070309020205020404" pitchFamily="49" charset="0"/>
              <a:buChar char="o"/>
            </a:pPr>
            <a:r>
              <a:rPr lang="de-DE" sz="1600" dirty="0"/>
              <a:t>Grundsätze für den Betrieb der Elektrizitätsmärkte, Art. 3</a:t>
            </a:r>
          </a:p>
          <a:p>
            <a:pPr marL="1527175" lvl="3" indent="-457200">
              <a:buFont typeface="Symbol" pitchFamily="2" charset="2"/>
              <a:buChar char="-"/>
            </a:pPr>
            <a:r>
              <a:rPr lang="de-DE" sz="1600" dirty="0"/>
              <a:t>Marktkonformität</a:t>
            </a:r>
          </a:p>
          <a:p>
            <a:pPr marL="1527175" lvl="3" indent="-457200">
              <a:buFont typeface="Symbol" pitchFamily="2" charset="2"/>
              <a:buChar char="-"/>
            </a:pPr>
            <a:r>
              <a:rPr lang="de-DE" sz="1600" dirty="0"/>
              <a:t>Umwelt- und Klimaschutz</a:t>
            </a:r>
          </a:p>
          <a:p>
            <a:pPr marL="1527175" lvl="3" indent="-457200">
              <a:buFont typeface="Symbol" pitchFamily="2" charset="2"/>
              <a:buChar char="-"/>
            </a:pPr>
            <a:r>
              <a:rPr lang="de-DE" sz="1600" dirty="0"/>
              <a:t>Offenheit des Netzzugangs</a:t>
            </a:r>
          </a:p>
          <a:p>
            <a:pPr marL="1069975" lvl="1" indent="-612775">
              <a:buFont typeface="Courier New" panose="02070309020205020404" pitchFamily="49" charset="0"/>
              <a:buChar char="o"/>
            </a:pPr>
            <a:r>
              <a:rPr lang="de-DE" sz="1600" dirty="0"/>
              <a:t>Vorgaben für einzelne Märkte, Art. 6 ff.</a:t>
            </a:r>
          </a:p>
          <a:p>
            <a:pPr marL="1069975" lvl="1" indent="-612775">
              <a:buFont typeface="Courier New" panose="02070309020205020404" pitchFamily="49" charset="0"/>
              <a:buChar char="o"/>
            </a:pPr>
            <a:r>
              <a:rPr lang="de-DE" sz="1600" dirty="0"/>
              <a:t>Netzzugang und Engpassmanagement, Art. 14 ff.</a:t>
            </a:r>
          </a:p>
          <a:p>
            <a:pPr marL="1527175" lvl="3" indent="-457200">
              <a:buFont typeface="Symbol" pitchFamily="2" charset="2"/>
              <a:buChar char="-"/>
            </a:pPr>
            <a:r>
              <a:rPr lang="de-DE" sz="1600" dirty="0"/>
              <a:t>Gebotszonen</a:t>
            </a:r>
          </a:p>
          <a:p>
            <a:pPr marL="1527175" lvl="3" indent="-457200">
              <a:buFont typeface="Symbol" pitchFamily="2" charset="2"/>
              <a:buChar char="-"/>
            </a:pPr>
            <a:r>
              <a:rPr lang="de-DE" sz="1600" dirty="0"/>
              <a:t>Netzentgelte</a:t>
            </a:r>
          </a:p>
          <a:p>
            <a:pPr marL="1069975" lvl="1" indent="-612775">
              <a:buFont typeface="Courier New" panose="02070309020205020404" pitchFamily="49" charset="0"/>
              <a:buChar char="o"/>
            </a:pPr>
            <a:r>
              <a:rPr lang="de-DE" sz="1600" dirty="0"/>
              <a:t>Kapazitätsmechanismen, Art. 20 ff.</a:t>
            </a:r>
          </a:p>
          <a:p>
            <a:pPr marL="1069975" lvl="1" indent="-612775">
              <a:buFont typeface="Courier New" panose="02070309020205020404" pitchFamily="49" charset="0"/>
              <a:buChar char="o"/>
            </a:pPr>
            <a:r>
              <a:rPr lang="de-DE" sz="1600" dirty="0"/>
              <a:t>Vorgaben für Übertragungs- und Verteilernetzbetrieb, Art. 28 ff., 52 ff.</a:t>
            </a:r>
          </a:p>
          <a:p>
            <a:pPr marL="1069975" lvl="1" indent="-612775">
              <a:buFont typeface="Courier New" panose="02070309020205020404" pitchFamily="49" charset="0"/>
              <a:buChar char="o"/>
            </a:pPr>
            <a:r>
              <a:rPr lang="de-DE" sz="1600" dirty="0"/>
              <a:t>Ergänzung durch Netzkodizes und Leitlinien der Kommission, Art. 58 ff.</a:t>
            </a:r>
          </a:p>
        </p:txBody>
      </p:sp>
    </p:spTree>
    <p:extLst>
      <p:ext uri="{BB962C8B-B14F-4D97-AF65-F5344CB8AC3E}">
        <p14:creationId xmlns:p14="http://schemas.microsoft.com/office/powerpoint/2010/main" val="1188987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1BA97A30-DE98-6D49-86E9-5748C4613A6D}"/>
              </a:ext>
            </a:extLst>
          </p:cNvPr>
          <p:cNvSpPr>
            <a:spLocks noGrp="1"/>
          </p:cNvSpPr>
          <p:nvPr>
            <p:ph type="title"/>
          </p:nvPr>
        </p:nvSpPr>
        <p:spPr>
          <a:xfrm>
            <a:off x="457200" y="205978"/>
            <a:ext cx="8229600" cy="857250"/>
          </a:xfrm>
        </p:spPr>
        <p:txBody>
          <a:bodyPr/>
          <a:lstStyle/>
          <a:p>
            <a:endParaRPr lang="de-DE"/>
          </a:p>
        </p:txBody>
      </p:sp>
      <p:sp>
        <p:nvSpPr>
          <p:cNvPr id="3" name="Textfeld 2">
            <a:extLst>
              <a:ext uri="{FF2B5EF4-FFF2-40B4-BE49-F238E27FC236}">
                <a16:creationId xmlns:a16="http://schemas.microsoft.com/office/drawing/2014/main" xmlns="" id="{87C51F70-579D-D64B-A8BE-D043D679FE84}"/>
              </a:ext>
            </a:extLst>
          </p:cNvPr>
          <p:cNvSpPr txBox="1"/>
          <p:nvPr/>
        </p:nvSpPr>
        <p:spPr>
          <a:xfrm>
            <a:off x="457200" y="992777"/>
            <a:ext cx="8229600" cy="3477875"/>
          </a:xfrm>
          <a:prstGeom prst="rect">
            <a:avLst/>
          </a:prstGeom>
          <a:noFill/>
        </p:spPr>
        <p:txBody>
          <a:bodyPr wrap="square" rtlCol="0">
            <a:spAutoFit/>
          </a:bodyPr>
          <a:lstStyle/>
          <a:p>
            <a:pPr marL="342900" indent="-342900">
              <a:buFont typeface="+mj-lt"/>
              <a:buAutoNum type="arabicPeriod" startAt="5"/>
            </a:pPr>
            <a:r>
              <a:rPr lang="de-DE" i="1" dirty="0"/>
              <a:t>Richtlinie (EU) 2019/944 des Europäischen Parlaments und des Rates vom 5. Juni 2019 mit gemeinsamen Vorschriften für den Elektrizitätsbinnenmarkt und zur Änderung der Richtlinie 2012/27/EU</a:t>
            </a:r>
          </a:p>
          <a:p>
            <a:pPr marL="285750" indent="-285750">
              <a:buFont typeface="Arial" panose="020B0604020202020204" pitchFamily="34" charset="0"/>
              <a:buChar char="•"/>
            </a:pPr>
            <a:r>
              <a:rPr lang="de-DE" dirty="0"/>
              <a:t>„Aktualisierung“ der Elektrizitätsbinnenmarkt-RL</a:t>
            </a:r>
          </a:p>
          <a:p>
            <a:pPr marL="285750" indent="-285750">
              <a:buFont typeface="Arial" panose="020B0604020202020204" pitchFamily="34" charset="0"/>
              <a:buChar char="•"/>
            </a:pPr>
            <a:r>
              <a:rPr lang="de-DE" dirty="0"/>
              <a:t>Umsetzung </a:t>
            </a:r>
            <a:r>
              <a:rPr lang="de-DE" dirty="0" err="1"/>
              <a:t>grds</a:t>
            </a:r>
            <a:r>
              <a:rPr lang="de-DE" dirty="0"/>
              <a:t>. bis 31. Dezember 2020</a:t>
            </a:r>
          </a:p>
          <a:p>
            <a:pPr marL="285750" indent="-285750">
              <a:buFont typeface="Arial" panose="020B0604020202020204" pitchFamily="34" charset="0"/>
              <a:buChar char="•"/>
            </a:pPr>
            <a:r>
              <a:rPr lang="de-DE" dirty="0"/>
              <a:t>wichtige Neuerungen</a:t>
            </a:r>
          </a:p>
          <a:p>
            <a:pPr marL="1069975" lvl="1" indent="-612775">
              <a:buFont typeface="Courier New" panose="02070309020205020404" pitchFamily="49" charset="0"/>
              <a:buChar char="o"/>
            </a:pPr>
            <a:r>
              <a:rPr lang="de-DE" sz="1600" dirty="0"/>
              <a:t>Genehmigungsverfahren </a:t>
            </a:r>
            <a:r>
              <a:rPr lang="de-DE" sz="1600" dirty="0" err="1"/>
              <a:t>für</a:t>
            </a:r>
            <a:r>
              <a:rPr lang="de-DE" sz="1600" dirty="0"/>
              <a:t> neue </a:t>
            </a:r>
            <a:r>
              <a:rPr lang="de-DE" sz="1600" dirty="0" err="1"/>
              <a:t>Kapazitäten</a:t>
            </a:r>
            <a:r>
              <a:rPr lang="de-DE" sz="1600" dirty="0"/>
              <a:t>, Art. 8</a:t>
            </a:r>
          </a:p>
          <a:p>
            <a:pPr marL="1069975" lvl="1" indent="-612775">
              <a:buFont typeface="Courier New" panose="02070309020205020404" pitchFamily="49" charset="0"/>
              <a:buChar char="o"/>
            </a:pPr>
            <a:r>
              <a:rPr lang="de-DE" sz="1600" dirty="0"/>
              <a:t>Zulässigkeit von </a:t>
            </a:r>
            <a:r>
              <a:rPr lang="de-DE" sz="1600" dirty="0" err="1"/>
              <a:t>Aggregierungsverträgen</a:t>
            </a:r>
            <a:r>
              <a:rPr lang="de-DE" sz="1600" dirty="0"/>
              <a:t>, Art. 13</a:t>
            </a:r>
          </a:p>
          <a:p>
            <a:pPr marL="1069975" lvl="1" indent="-612775">
              <a:buFont typeface="Courier New" panose="02070309020205020404" pitchFamily="49" charset="0"/>
              <a:buChar char="o"/>
            </a:pPr>
            <a:r>
              <a:rPr lang="de-DE" sz="1600" dirty="0" err="1"/>
              <a:t>Bürgerenergiegemeinschaften</a:t>
            </a:r>
            <a:r>
              <a:rPr lang="de-DE" sz="1600" dirty="0"/>
              <a:t>, Art. 16</a:t>
            </a:r>
          </a:p>
          <a:p>
            <a:pPr marL="1069975" lvl="1" indent="-612775">
              <a:buFont typeface="Courier New" panose="02070309020205020404" pitchFamily="49" charset="0"/>
              <a:buChar char="o"/>
            </a:pPr>
            <a:r>
              <a:rPr lang="de-DE" sz="1600" dirty="0"/>
              <a:t>Auseinandersetzung mit Energiearmut, Art. 29</a:t>
            </a:r>
          </a:p>
          <a:p>
            <a:pPr marL="1069975" lvl="1" indent="-612775">
              <a:buFont typeface="Courier New" panose="02070309020205020404" pitchFamily="49" charset="0"/>
              <a:buChar char="o"/>
            </a:pPr>
            <a:r>
              <a:rPr lang="de-DE" sz="1600" dirty="0"/>
              <a:t>Verteilernetzbetreiber dürfen nur unter bestimmten Voraussetzungen Ladepunkte </a:t>
            </a:r>
            <a:r>
              <a:rPr lang="de-DE" sz="1600" dirty="0" err="1"/>
              <a:t>für</a:t>
            </a:r>
            <a:r>
              <a:rPr lang="de-DE" sz="1600" dirty="0"/>
              <a:t> Elektrofahrzeuge und Energiespeicheranlagen betreiben, Art. 33, 36</a:t>
            </a:r>
          </a:p>
        </p:txBody>
      </p:sp>
    </p:spTree>
    <p:extLst>
      <p:ext uri="{BB962C8B-B14F-4D97-AF65-F5344CB8AC3E}">
        <p14:creationId xmlns:p14="http://schemas.microsoft.com/office/powerpoint/2010/main" val="1941197000"/>
      </p:ext>
    </p:extLst>
  </p:cSld>
  <p:clrMapOvr>
    <a:masterClrMapping/>
  </p:clrMapOvr>
</p:sld>
</file>

<file path=ppt/theme/theme1.xml><?xml version="1.0" encoding="utf-8"?>
<a:theme xmlns:a="http://schemas.openxmlformats.org/drawingml/2006/main" name="Universität Jena">
  <a:themeElements>
    <a:clrScheme name="Universität">
      <a:dk1>
        <a:srgbClr val="002F5D"/>
      </a:dk1>
      <a:lt1>
        <a:srgbClr val="FFFFFF"/>
      </a:lt1>
      <a:dk2>
        <a:srgbClr val="002F5D"/>
      </a:dk2>
      <a:lt2>
        <a:srgbClr val="FFFFFF"/>
      </a:lt2>
      <a:accent1>
        <a:srgbClr val="AE9A63"/>
      </a:accent1>
      <a:accent2>
        <a:srgbClr val="7682A5"/>
      </a:accent2>
      <a:accent3>
        <a:srgbClr val="8E98B7"/>
      </a:accent3>
      <a:accent4>
        <a:srgbClr val="FFFFFF"/>
      </a:accent4>
      <a:accent5>
        <a:srgbClr val="FFFFFF"/>
      </a:accent5>
      <a:accent6>
        <a:srgbClr val="FFFFFF"/>
      </a:accent6>
      <a:hlink>
        <a:srgbClr val="7682A5"/>
      </a:hlink>
      <a:folHlink>
        <a:srgbClr val="A8AFC8"/>
      </a:folHlink>
    </a:clrScheme>
    <a:fontScheme name="Universität">
      <a:majorFont>
        <a:latin typeface="Palatino nova Medium"/>
        <a:ea typeface=""/>
        <a:cs typeface=""/>
      </a:majorFont>
      <a:minorFont>
        <a:latin typeface="Roboto Condensed"/>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alpha val="80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3148</Words>
  <Application>Microsoft Office PowerPoint</Application>
  <PresentationFormat>Bildschirmpräsentation (16:9)</PresentationFormat>
  <Paragraphs>118</Paragraphs>
  <Slides>22</Slides>
  <Notes>1</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22</vt:i4>
      </vt:variant>
    </vt:vector>
  </HeadingPairs>
  <TitlesOfParts>
    <vt:vector size="30" baseType="lpstr">
      <vt:lpstr>Arial</vt:lpstr>
      <vt:lpstr>Calibri</vt:lpstr>
      <vt:lpstr>Courier New</vt:lpstr>
      <vt:lpstr>Palatino Linotype</vt:lpstr>
      <vt:lpstr>Roboto Condensed</vt:lpstr>
      <vt:lpstr>Symbol</vt:lpstr>
      <vt:lpstr>Universität Jena</vt:lpstr>
      <vt:lpstr>Benutzerdefiniertes Design</vt:lpstr>
      <vt:lpstr>PowerPoint-Präsentation</vt:lpstr>
      <vt:lpstr>I. Rechtsetzung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II. EuGH-Rechtsprechung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FSU Jena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Liana Franke</dc:creator>
  <cp:lastModifiedBy>Marie-Luise Schulz</cp:lastModifiedBy>
  <cp:revision>515</cp:revision>
  <cp:lastPrinted>2017-04-12T09:06:57Z</cp:lastPrinted>
  <dcterms:created xsi:type="dcterms:W3CDTF">2017-03-23T10:34:48Z</dcterms:created>
  <dcterms:modified xsi:type="dcterms:W3CDTF">2019-12-03T16:03:13Z</dcterms:modified>
</cp:coreProperties>
</file>